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  <p:sldMasterId id="2147483709" r:id="rId2"/>
  </p:sldMasterIdLst>
  <p:notesMasterIdLst>
    <p:notesMasterId r:id="rId58"/>
  </p:notesMasterIdLst>
  <p:handoutMasterIdLst>
    <p:handoutMasterId r:id="rId59"/>
  </p:handoutMasterIdLst>
  <p:sldIdLst>
    <p:sldId id="256" r:id="rId3"/>
    <p:sldId id="306" r:id="rId4"/>
    <p:sldId id="258" r:id="rId5"/>
    <p:sldId id="339" r:id="rId6"/>
    <p:sldId id="350" r:id="rId7"/>
    <p:sldId id="342" r:id="rId8"/>
    <p:sldId id="402" r:id="rId9"/>
    <p:sldId id="449" r:id="rId10"/>
    <p:sldId id="399" r:id="rId11"/>
    <p:sldId id="405" r:id="rId12"/>
    <p:sldId id="404" r:id="rId13"/>
    <p:sldId id="406" r:id="rId14"/>
    <p:sldId id="345" r:id="rId15"/>
    <p:sldId id="334" r:id="rId16"/>
    <p:sldId id="407" r:id="rId17"/>
    <p:sldId id="408" r:id="rId18"/>
    <p:sldId id="409" r:id="rId19"/>
    <p:sldId id="410" r:id="rId20"/>
    <p:sldId id="447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46" r:id="rId29"/>
    <p:sldId id="419" r:id="rId30"/>
    <p:sldId id="418" r:id="rId31"/>
    <p:sldId id="441" r:id="rId32"/>
    <p:sldId id="440" r:id="rId33"/>
    <p:sldId id="439" r:id="rId34"/>
    <p:sldId id="448" r:id="rId35"/>
    <p:sldId id="420" r:id="rId36"/>
    <p:sldId id="421" r:id="rId37"/>
    <p:sldId id="422" r:id="rId38"/>
    <p:sldId id="423" r:id="rId39"/>
    <p:sldId id="425" r:id="rId40"/>
    <p:sldId id="426" r:id="rId41"/>
    <p:sldId id="427" r:id="rId42"/>
    <p:sldId id="428" r:id="rId43"/>
    <p:sldId id="430" r:id="rId44"/>
    <p:sldId id="429" r:id="rId45"/>
    <p:sldId id="431" r:id="rId46"/>
    <p:sldId id="432" r:id="rId47"/>
    <p:sldId id="437" r:id="rId48"/>
    <p:sldId id="438" r:id="rId49"/>
    <p:sldId id="433" r:id="rId50"/>
    <p:sldId id="434" r:id="rId51"/>
    <p:sldId id="435" r:id="rId52"/>
    <p:sldId id="436" r:id="rId53"/>
    <p:sldId id="442" r:id="rId54"/>
    <p:sldId id="443" r:id="rId55"/>
    <p:sldId id="444" r:id="rId56"/>
    <p:sldId id="44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7AFAA-0568-416E-9C60-7465667FE499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1842-965F-4580-8F4A-88750E136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9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BAD8-84C3-4BF1-975A-9C555913CA3B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5E14-17E5-4867-ADAD-6405457EA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1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38B6-79FA-4D7F-9F27-6C50CB5B2EA4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36BA-141F-483E-A92F-B8E42509EAA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EB5E-908C-4240-BA43-25372CC5B984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523-C300-408D-91CB-3BD640447FA1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42FA-BFDD-4616-850D-FC6F3855A26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1268" y="6386041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1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E4C-F374-4CBD-B6A2-D2EA56BC83E9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7743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42FC-0706-4590-B347-A5D7C11EAF8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0079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7B0E-747D-4A91-895F-589106A7AAA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17743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9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A0E-9023-46EA-AF15-DC231C211C09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1841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DC78-3572-4DFE-983A-8F1A930DBB81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9506" y="6369565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4BA3-5531-47A9-B107-9B15C9939030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5981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6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8BC-4127-4A4D-808F-75067438C071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E8A9-7B75-4208-A1FB-0D56EABF04DC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8317" y="6353089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72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CF91-6107-4F86-887E-94165D356371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1267" y="6394278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5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646D-13E1-45B3-A1DD-264A39A8488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7743" y="6377803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98EC-17EF-421C-81A5-A66B9547A1D6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EC1-4EDC-4001-86BB-D9566DC979A0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17C-BABD-48B5-A0F7-EB1EADDA384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ABB-6D73-438F-ACC7-384CCF40868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B90A-3877-4F4E-A552-1EDC004EB84C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D8B3-3480-4517-8CBB-A5480A2CE1F1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DE13-1DAE-4765-B243-D718EE9587AD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8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815A1D-85D4-40D4-89F6-5E6A04C78DD3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83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B4EA04-2EA8-4997-9080-443195CAF33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77934"/>
            <a:ext cx="12192000" cy="162098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Go</a:t>
            </a:r>
            <a:r>
              <a:rPr lang="en-US" b="1" dirty="0">
                <a:solidFill>
                  <a:schemeClr val="bg1"/>
                </a:solidFill>
              </a:rPr>
              <a:t>, principle of greatest astonishment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003" y="156350"/>
            <a:ext cx="351521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7479" y="997161"/>
            <a:ext cx="8414037" cy="525903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Процедурный</a:t>
            </a:r>
            <a:r>
              <a:rPr lang="ru-RU" sz="5000" b="1" dirty="0"/>
              <a:t>, </a:t>
            </a:r>
            <a:r>
              <a:rPr lang="ru-RU" sz="5000" b="1" dirty="0" smtClean="0"/>
              <a:t>но</a:t>
            </a:r>
            <a:endParaRPr lang="en-US" sz="5000" b="1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 </a:t>
            </a:r>
            <a:r>
              <a:rPr lang="ru-RU" sz="5000" b="1" dirty="0"/>
              <a:t>с поддержкой </a:t>
            </a:r>
            <a:r>
              <a:rPr lang="ru-RU" sz="5000" b="1" dirty="0" smtClean="0"/>
              <a:t>интерфейсов,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5000" b="1" dirty="0"/>
              <a:t>Reflection </a:t>
            </a:r>
            <a:r>
              <a:rPr lang="ru-RU" sz="5000" b="1" dirty="0"/>
              <a:t>и </a:t>
            </a:r>
            <a:r>
              <a:rPr lang="ru-RU" sz="5000" b="1" dirty="0" smtClean="0"/>
              <a:t>аннотациями</a:t>
            </a:r>
            <a:endParaRPr lang="ru-RU" sz="5000" b="1" dirty="0"/>
          </a:p>
          <a:p>
            <a:pPr marL="0" indent="0" algn="ctr">
              <a:lnSpc>
                <a:spcPct val="200000"/>
              </a:lnSpc>
              <a:buNone/>
            </a:pPr>
            <a:endParaRPr lang="ru-RU" sz="5000" b="1" dirty="0" smtClean="0"/>
          </a:p>
          <a:p>
            <a:pPr marL="0" indent="0" algn="ctr">
              <a:lnSpc>
                <a:spcPct val="200000"/>
              </a:lnSpc>
              <a:buNone/>
            </a:pPr>
            <a:endParaRPr lang="ru-RU" sz="50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+mn-lt"/>
              </a:rPr>
              <a:t>Что такое 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Go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0" y="997161"/>
            <a:ext cx="1669710" cy="16697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0" y="2521976"/>
            <a:ext cx="2394930" cy="2186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60" y="4392003"/>
            <a:ext cx="2571750" cy="23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6649" y="2465159"/>
            <a:ext cx="8515351" cy="24116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/>
              <a:t>неименованные функции</a:t>
            </a:r>
          </a:p>
          <a:p>
            <a:pPr>
              <a:lnSpc>
                <a:spcPct val="100000"/>
              </a:lnSpc>
            </a:pPr>
            <a:r>
              <a:rPr lang="ru-RU" sz="3200" b="1" dirty="0" smtClean="0"/>
              <a:t>замыкания</a:t>
            </a:r>
          </a:p>
          <a:p>
            <a:pPr>
              <a:lnSpc>
                <a:spcPct val="100000"/>
              </a:lnSpc>
            </a:pPr>
            <a:r>
              <a:rPr lang="ru-RU" sz="3200" b="1" dirty="0" smtClean="0"/>
              <a:t>передача </a:t>
            </a:r>
            <a:r>
              <a:rPr lang="ru-RU" sz="3200" b="1" dirty="0"/>
              <a:t>функций в параметрах и возврат функциональных </a:t>
            </a:r>
            <a:r>
              <a:rPr lang="ru-RU" sz="3200" b="1" dirty="0" smtClean="0"/>
              <a:t>значений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+mn-lt"/>
              </a:rPr>
              <a:t>Что такое 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Go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7" y="2026475"/>
            <a:ext cx="3589618" cy="3440875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299237" y="1436604"/>
            <a:ext cx="11572875" cy="83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2" pitchFamily="18" charset="2"/>
              <a:buNone/>
            </a:pPr>
            <a:r>
              <a:rPr lang="ru-RU" sz="3200" b="1" dirty="0" smtClean="0"/>
              <a:t>Поддерживает средства функционального программирования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5531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+mn-lt"/>
              </a:rPr>
              <a:t>Что такое 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Go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714875" y="2866610"/>
            <a:ext cx="7096616" cy="2048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2" pitchFamily="18" charset="2"/>
              <a:buNone/>
            </a:pPr>
            <a:r>
              <a:rPr lang="ru-RU" sz="3200" b="1" dirty="0" smtClean="0"/>
              <a:t>Поддерживает </a:t>
            </a:r>
            <a:r>
              <a:rPr lang="ru-RU" sz="3200" b="1" dirty="0" err="1" smtClean="0"/>
              <a:t>многопоточность</a:t>
            </a:r>
            <a:r>
              <a:rPr lang="ru-RU" sz="3200" b="1" dirty="0" smtClean="0"/>
              <a:t>, средства которой встроены в язык</a:t>
            </a:r>
            <a:endParaRPr lang="en-US" sz="3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2514185"/>
            <a:ext cx="4473094" cy="22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Чего нет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396342" y="1163738"/>
            <a:ext cx="8480243" cy="4644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ru-RU" sz="4000" b="1" dirty="0" smtClean="0"/>
              <a:t>Обработки исключений</a:t>
            </a:r>
          </a:p>
          <a:p>
            <a:pPr>
              <a:lnSpc>
                <a:spcPct val="300000"/>
              </a:lnSpc>
            </a:pPr>
            <a:r>
              <a:rPr lang="ru-RU" sz="4000" b="1" dirty="0" smtClean="0"/>
              <a:t>Наследования реализации</a:t>
            </a:r>
          </a:p>
          <a:p>
            <a:pPr>
              <a:lnSpc>
                <a:spcPct val="300000"/>
              </a:lnSpc>
            </a:pPr>
            <a:r>
              <a:rPr lang="ru-RU" sz="4000" b="1" dirty="0" smtClean="0"/>
              <a:t>Обобщенного программирования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87" y="3329322"/>
            <a:ext cx="1199135" cy="11991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85" y="1383438"/>
            <a:ext cx="1706220" cy="1699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57" y="5178209"/>
            <a:ext cx="1269406" cy="12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4400" b="1" dirty="0" smtClean="0"/>
              <a:t>Легкий способ бросить в</a:t>
            </a:r>
            <a:r>
              <a:rPr lang="en-US" sz="4400" b="1" dirty="0" smtClean="0"/>
              <a:t> </a:t>
            </a:r>
            <a:r>
              <a:rPr lang="ru-RU" sz="4400" b="1" dirty="0" smtClean="0"/>
              <a:t>самом начале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5023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II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1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998647"/>
            <a:ext cx="11163300" cy="38360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 smtClean="0"/>
              <a:t>GOROOT </a:t>
            </a:r>
            <a:r>
              <a:rPr lang="en-US" sz="4400" dirty="0" smtClean="0"/>
              <a:t>== </a:t>
            </a:r>
            <a:r>
              <a:rPr lang="en-US" sz="4400" b="1" dirty="0" smtClean="0"/>
              <a:t>JAVA_HOME</a:t>
            </a:r>
            <a:r>
              <a:rPr lang="en-US" sz="4400" dirty="0" smtClean="0"/>
              <a:t> </a:t>
            </a:r>
            <a:r>
              <a:rPr lang="ru-RU" sz="4400" dirty="0" smtClean="0"/>
              <a:t>– путь к исполняемым файлам и исходному коду </a:t>
            </a:r>
            <a:r>
              <a:rPr lang="en-US" sz="4400" b="1" dirty="0" smtClean="0"/>
              <a:t>SD</a:t>
            </a:r>
            <a:r>
              <a:rPr lang="en-US" sz="4400" b="1" dirty="0"/>
              <a:t>K</a:t>
            </a:r>
            <a:endParaRPr lang="ru-RU" sz="4400" b="1" dirty="0" smtClean="0"/>
          </a:p>
          <a:p>
            <a:pPr>
              <a:lnSpc>
                <a:spcPct val="200000"/>
              </a:lnSpc>
            </a:pPr>
            <a:r>
              <a:rPr lang="en-US" sz="4400" b="1" dirty="0" smtClean="0"/>
              <a:t>GOPATH </a:t>
            </a:r>
            <a:r>
              <a:rPr lang="en-US" sz="4400" dirty="0" smtClean="0"/>
              <a:t>–</a:t>
            </a:r>
            <a:r>
              <a:rPr lang="ru-RU" sz="4400" dirty="0" smtClean="0"/>
              <a:t> путь к рабочему пространству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Переменные окружения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6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196" y="1092955"/>
            <a:ext cx="11163300" cy="438473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4400" b="1" dirty="0" smtClean="0"/>
              <a:t>bin </a:t>
            </a:r>
            <a:r>
              <a:rPr lang="en-US" sz="4400" dirty="0" smtClean="0"/>
              <a:t>–</a:t>
            </a:r>
            <a:r>
              <a:rPr lang="ru-RU" sz="4400" dirty="0" smtClean="0"/>
              <a:t> каталог исполняемых файлов</a:t>
            </a:r>
          </a:p>
          <a:p>
            <a:pPr>
              <a:lnSpc>
                <a:spcPct val="200000"/>
              </a:lnSpc>
            </a:pPr>
            <a:r>
              <a:rPr lang="en-US" sz="4400" b="1" dirty="0" err="1" smtClean="0"/>
              <a:t>pkg</a:t>
            </a:r>
            <a:r>
              <a:rPr lang="en-US" sz="4400" b="1" dirty="0" smtClean="0"/>
              <a:t> </a:t>
            </a:r>
            <a:r>
              <a:rPr lang="en-US" sz="4400" dirty="0"/>
              <a:t>–</a:t>
            </a:r>
            <a:r>
              <a:rPr lang="en-US" sz="4400" b="1" dirty="0" smtClean="0"/>
              <a:t> </a:t>
            </a:r>
            <a:r>
              <a:rPr lang="ru-RU" sz="4400" dirty="0" smtClean="0"/>
              <a:t>каталог пакетов</a:t>
            </a:r>
          </a:p>
          <a:p>
            <a:pPr>
              <a:lnSpc>
                <a:spcPct val="200000"/>
              </a:lnSpc>
            </a:pPr>
            <a:r>
              <a:rPr lang="en-US" sz="4400" b="1" dirty="0" err="1" smtClean="0"/>
              <a:t>src</a:t>
            </a:r>
            <a:r>
              <a:rPr lang="en-US" sz="4400" b="1" dirty="0" smtClean="0"/>
              <a:t> </a:t>
            </a:r>
            <a:r>
              <a:rPr lang="en-US" sz="4400" dirty="0"/>
              <a:t>–</a:t>
            </a:r>
            <a:r>
              <a:rPr lang="en-US" sz="4400" b="1" dirty="0" smtClean="0"/>
              <a:t> </a:t>
            </a:r>
            <a:r>
              <a:rPr lang="ru-RU" sz="4400" dirty="0" smtClean="0"/>
              <a:t>исходный код</a:t>
            </a:r>
            <a:r>
              <a:rPr lang="en-US" sz="4400" b="1" dirty="0" smtClean="0"/>
              <a:t> </a:t>
            </a: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GOPATH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9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196" y="1092955"/>
            <a:ext cx="11163300" cy="5263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/>
              <a:t>До версии </a:t>
            </a:r>
            <a:r>
              <a:rPr lang="ru-RU" sz="4400" b="1" dirty="0" smtClean="0"/>
              <a:t>1.11</a:t>
            </a:r>
            <a:r>
              <a:rPr lang="ru-RU" sz="4400" dirty="0" smtClean="0"/>
              <a:t> – </a:t>
            </a:r>
            <a:r>
              <a:rPr lang="en-US" sz="4400" b="1" dirty="0" smtClean="0"/>
              <a:t>go get</a:t>
            </a:r>
            <a:r>
              <a:rPr lang="en-US" sz="4400" dirty="0" smtClean="0"/>
              <a:t>. </a:t>
            </a:r>
            <a:r>
              <a:rPr lang="ru-RU" sz="4400" dirty="0" smtClean="0"/>
              <a:t>Всегда брал код из ветки </a:t>
            </a:r>
            <a:r>
              <a:rPr lang="en-US" sz="4400" dirty="0" smtClean="0"/>
              <a:t>master</a:t>
            </a:r>
            <a:r>
              <a:rPr lang="ru-RU" sz="4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ru-RU" sz="4400" dirty="0" smtClean="0"/>
              <a:t>Большое количество сторонних менеджеров.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C</a:t>
            </a:r>
            <a:r>
              <a:rPr lang="ru-RU" sz="4400" dirty="0" smtClean="0"/>
              <a:t> </a:t>
            </a:r>
            <a:r>
              <a:rPr lang="ru-RU" sz="4400" dirty="0"/>
              <a:t>версии </a:t>
            </a:r>
            <a:r>
              <a:rPr lang="ru-RU" sz="4400" b="1" dirty="0"/>
              <a:t>1.11</a:t>
            </a:r>
            <a:r>
              <a:rPr lang="ru-RU" sz="4400" dirty="0"/>
              <a:t> </a:t>
            </a:r>
            <a:r>
              <a:rPr lang="en-US" sz="4400" b="1" dirty="0" err="1" smtClean="0"/>
              <a:t>src</a:t>
            </a:r>
            <a:r>
              <a:rPr lang="en-US" sz="4400" b="1" dirty="0" smtClean="0"/>
              <a:t> </a:t>
            </a:r>
            <a:r>
              <a:rPr lang="en-US" sz="4400" dirty="0"/>
              <a:t>–</a:t>
            </a:r>
            <a:r>
              <a:rPr lang="en-US" sz="4400" b="1" dirty="0"/>
              <a:t> go </a:t>
            </a:r>
            <a:r>
              <a:rPr lang="en-US" sz="4400" b="1" dirty="0" smtClean="0"/>
              <a:t>mod</a:t>
            </a:r>
            <a:r>
              <a:rPr lang="en-US" sz="4400" dirty="0" smtClean="0"/>
              <a:t>. </a:t>
            </a:r>
            <a:r>
              <a:rPr lang="ru-RU" sz="4400" dirty="0" smtClean="0"/>
              <a:t>Поддерживает нормальное </a:t>
            </a:r>
            <a:r>
              <a:rPr lang="ru-RU" sz="4400" dirty="0" err="1" smtClean="0"/>
              <a:t>версионирование</a:t>
            </a:r>
            <a:r>
              <a:rPr lang="ru-RU" sz="4400" dirty="0" smtClean="0"/>
              <a:t>, и файл </a:t>
            </a:r>
            <a:r>
              <a:rPr lang="en-US" sz="4400" b="1" dirty="0" smtClean="0"/>
              <a:t>go.mod </a:t>
            </a:r>
            <a:r>
              <a:rPr lang="ru-RU" sz="4400" dirty="0" smtClean="0"/>
              <a:t>содержащий список зависимостей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Менеджер пакетов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5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4302" y="1092955"/>
            <a:ext cx="8531524" cy="5455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 err="1" smtClean="0"/>
              <a:t>var</a:t>
            </a:r>
            <a:r>
              <a:rPr lang="ru-RU" sz="4400" b="1" dirty="0" smtClean="0"/>
              <a:t> и </a:t>
            </a:r>
            <a:r>
              <a:rPr lang="en-US" sz="4400" b="1" dirty="0" smtClean="0"/>
              <a:t>:=</a:t>
            </a:r>
          </a:p>
          <a:p>
            <a:pPr>
              <a:lnSpc>
                <a:spcPct val="100000"/>
              </a:lnSpc>
            </a:pPr>
            <a:r>
              <a:rPr lang="en-US" sz="4400" b="1" dirty="0" err="1" smtClean="0"/>
              <a:t>func</a:t>
            </a:r>
            <a:r>
              <a:rPr lang="en-US" sz="4400" b="1" dirty="0" smtClean="0"/>
              <a:t>, </a:t>
            </a:r>
            <a:r>
              <a:rPr lang="en-US" sz="4400" b="1" dirty="0" err="1" smtClean="0"/>
              <a:t>struct</a:t>
            </a:r>
            <a:endParaRPr lang="ru-RU" sz="4400" b="1" dirty="0" smtClean="0"/>
          </a:p>
          <a:p>
            <a:pPr>
              <a:lnSpc>
                <a:spcPct val="100000"/>
              </a:lnSpc>
            </a:pPr>
            <a:r>
              <a:rPr lang="ru-RU" sz="4400" b="1" dirty="0" smtClean="0"/>
              <a:t>отсутствие неизменяемости</a:t>
            </a:r>
          </a:p>
          <a:p>
            <a:pPr>
              <a:lnSpc>
                <a:spcPct val="100000"/>
              </a:lnSpc>
            </a:pPr>
            <a:r>
              <a:rPr lang="ru-RU" sz="4400" b="1" dirty="0" smtClean="0"/>
              <a:t>публичные и приватные</a:t>
            </a:r>
            <a:r>
              <a:rPr lang="en-US" sz="4400" b="1" dirty="0" smtClean="0"/>
              <a:t> </a:t>
            </a:r>
            <a:r>
              <a:rPr lang="ru-RU" sz="4400" b="1" dirty="0" smtClean="0"/>
              <a:t>пакеты, атрибуты, методы</a:t>
            </a:r>
            <a:endParaRPr lang="en-US" sz="4400" b="1" dirty="0" smtClean="0"/>
          </a:p>
          <a:p>
            <a:pPr>
              <a:lnSpc>
                <a:spcPct val="100000"/>
              </a:lnSpc>
            </a:pPr>
            <a:r>
              <a:rPr lang="ru-RU" sz="4400" b="1" dirty="0" smtClean="0"/>
              <a:t>запятые в структурах и конструкторах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Непонятно почему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3" y="1158260"/>
            <a:ext cx="2945427" cy="22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4302" y="1092955"/>
            <a:ext cx="8531524" cy="5455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400" b="1" dirty="0" smtClean="0"/>
              <a:t>Неудобно работать с примитивами</a:t>
            </a:r>
          </a:p>
          <a:p>
            <a:pPr>
              <a:lnSpc>
                <a:spcPct val="100000"/>
              </a:lnSpc>
            </a:pPr>
            <a:r>
              <a:rPr lang="ru-RU" sz="4400" b="1" dirty="0" smtClean="0"/>
              <a:t>Неудобное форматирование вывода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SDK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3" y="1158260"/>
            <a:ext cx="2945427" cy="22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34695" y="215744"/>
            <a:ext cx="8596668" cy="465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’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б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3" y="2261418"/>
            <a:ext cx="2464979" cy="254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13917" y="3074153"/>
            <a:ext cx="7860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кончил </a:t>
            </a:r>
            <a:r>
              <a:rPr lang="ru-RU" sz="2000" dirty="0" err="1" smtClean="0"/>
              <a:t>ИрГУПС</a:t>
            </a:r>
            <a:r>
              <a:rPr lang="ru-RU" sz="2000" dirty="0" smtClean="0"/>
              <a:t> в 2003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Занимался разработкой и внедрением решений для бизнеса с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11 </a:t>
            </a:r>
            <a:r>
              <a:rPr lang="ru-RU" sz="2000" dirty="0"/>
              <a:t>лет разработчик </a:t>
            </a:r>
            <a:r>
              <a:rPr lang="ru-RU" sz="2000" dirty="0" err="1" smtClean="0"/>
              <a:t>Java</a:t>
            </a:r>
            <a:r>
              <a:rPr lang="ru-RU" sz="2000" dirty="0" smtClean="0"/>
              <a:t> </a:t>
            </a:r>
            <a:r>
              <a:rPr lang="ru-RU" sz="2000" dirty="0" err="1" smtClean="0"/>
              <a:t>Enterprise</a:t>
            </a:r>
            <a:r>
              <a:rPr lang="ru-RU" sz="2000" dirty="0" smtClean="0"/>
              <a:t> приложений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4149" y="4974304"/>
            <a:ext cx="271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Гуменюк</a:t>
            </a:r>
            <a:r>
              <a:rPr lang="ru-RU" b="1" dirty="0"/>
              <a:t> Алексей</a:t>
            </a:r>
          </a:p>
          <a:p>
            <a:pPr algn="ctr"/>
            <a:r>
              <a:rPr lang="ru-RU" dirty="0" smtClean="0"/>
              <a:t>эксперт</a:t>
            </a:r>
          </a:p>
          <a:p>
            <a:pPr algn="ctr"/>
            <a:r>
              <a:rPr lang="ru-RU" dirty="0" smtClean="0"/>
              <a:t>компании  </a:t>
            </a:r>
            <a:r>
              <a:rPr lang="ru-RU" dirty="0" err="1" smtClean="0"/>
              <a:t>Крок</a:t>
            </a:r>
            <a:endParaRPr lang="ru-RU" dirty="0" smtClean="0"/>
          </a:p>
          <a:p>
            <a:pPr algn="ctr"/>
            <a:r>
              <a:rPr lang="en-US" dirty="0" smtClean="0"/>
              <a:t>agumenyuk@croc.ru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9886" y="1894144"/>
            <a:ext cx="7917226" cy="328745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4400" b="1" dirty="0" smtClean="0"/>
              <a:t>Большое количество разнообразных инструментов версии 0.0.1</a:t>
            </a: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Библиотеки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9" y="2216361"/>
            <a:ext cx="2398742" cy="23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4400" b="1" dirty="0"/>
              <a:t>Соглашения как часть процесса разработки</a:t>
            </a: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III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4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36167" y="1237563"/>
            <a:ext cx="8980098" cy="50186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 err="1" smtClean="0"/>
              <a:t>gofmt</a:t>
            </a:r>
            <a:endParaRPr lang="ru-RU" sz="4400" b="1" dirty="0" smtClean="0"/>
          </a:p>
          <a:p>
            <a:pPr>
              <a:lnSpc>
                <a:spcPct val="100000"/>
              </a:lnSpc>
            </a:pPr>
            <a:r>
              <a:rPr lang="ru-RU" sz="4400" b="1" dirty="0" smtClean="0"/>
              <a:t>Отсутствие комментариев как </a:t>
            </a:r>
            <a:r>
              <a:rPr lang="en-US" sz="4400" b="1" dirty="0" smtClean="0"/>
              <a:t>warning</a:t>
            </a:r>
          </a:p>
          <a:p>
            <a:pPr>
              <a:lnSpc>
                <a:spcPct val="100000"/>
              </a:lnSpc>
            </a:pPr>
            <a:r>
              <a:rPr lang="ru-RU" sz="4400" b="1" dirty="0" smtClean="0"/>
              <a:t>Рекомендации по именованию</a:t>
            </a:r>
          </a:p>
          <a:p>
            <a:pPr>
              <a:lnSpc>
                <a:spcPct val="100000"/>
              </a:lnSpc>
            </a:pPr>
            <a:r>
              <a:rPr lang="ru-RU" sz="4400" b="1" dirty="0" smtClean="0"/>
              <a:t>Литеральная нотация</a:t>
            </a:r>
            <a:endParaRPr lang="en-US" sz="4400" b="1" dirty="0" smtClean="0"/>
          </a:p>
          <a:p>
            <a:pPr>
              <a:lnSpc>
                <a:spcPct val="100000"/>
              </a:lnSpc>
            </a:pPr>
            <a:r>
              <a:rPr lang="ru-RU" sz="4400" b="1" dirty="0"/>
              <a:t>Точки с запятой</a:t>
            </a:r>
            <a:endParaRPr lang="en-US" sz="4400" b="1" dirty="0"/>
          </a:p>
          <a:p>
            <a:pPr>
              <a:lnSpc>
                <a:spcPct val="100000"/>
              </a:lnSpc>
            </a:pP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Стиль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0" y="997161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29" y="1158260"/>
            <a:ext cx="7917226" cy="3287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/>
              <a:t>private vs public</a:t>
            </a:r>
            <a:endParaRPr lang="ru-RU" sz="4400" b="1" dirty="0" smtClean="0"/>
          </a:p>
          <a:p>
            <a:pPr>
              <a:lnSpc>
                <a:spcPct val="150000"/>
              </a:lnSpc>
            </a:pPr>
            <a:r>
              <a:rPr lang="ru-RU" sz="4400" b="1" dirty="0" smtClean="0"/>
              <a:t>Пакеты</a:t>
            </a:r>
          </a:p>
          <a:p>
            <a:pPr marL="0" indent="0">
              <a:lnSpc>
                <a:spcPct val="150000"/>
              </a:lnSpc>
              <a:buNone/>
            </a:pP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Именование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3" y="1158260"/>
            <a:ext cx="2945427" cy="22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28" y="1158259"/>
            <a:ext cx="8247017" cy="49377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400" b="1" dirty="0" smtClean="0"/>
              <a:t>Контроль использования</a:t>
            </a:r>
            <a:endParaRPr lang="en-US" sz="4400" b="1" dirty="0" smtClean="0"/>
          </a:p>
          <a:p>
            <a:pPr>
              <a:lnSpc>
                <a:spcPct val="150000"/>
              </a:lnSpc>
            </a:pPr>
            <a:r>
              <a:rPr lang="ru-RU" sz="4400" b="1" dirty="0" smtClean="0"/>
              <a:t>Контроль циклических ссылок</a:t>
            </a:r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Контроль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3" y="1158260"/>
            <a:ext cx="2945427" cy="22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4400" b="1" dirty="0" smtClean="0"/>
              <a:t>Си-образность и </a:t>
            </a:r>
            <a:r>
              <a:rPr lang="ru-RU" sz="4400" b="1" dirty="0" err="1" smtClean="0"/>
              <a:t>процедурность</a:t>
            </a: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IV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 первую очередь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955910" y="3109823"/>
            <a:ext cx="8499020" cy="135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400" b="1" dirty="0" smtClean="0"/>
              <a:t>Go </a:t>
            </a:r>
            <a:r>
              <a:rPr lang="ru-RU" sz="4400" b="1" dirty="0"/>
              <a:t>процедурный</a:t>
            </a:r>
            <a:r>
              <a:rPr lang="en-US" sz="4400" b="1" dirty="0" smtClean="0"/>
              <a:t> </a:t>
            </a:r>
            <a:r>
              <a:rPr lang="ru-RU" sz="4400" b="1" dirty="0" smtClean="0"/>
              <a:t>язык</a:t>
            </a:r>
            <a:endParaRPr lang="ru-RU" sz="4400" b="1" dirty="0" smtClean="0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29" y="2950822"/>
            <a:ext cx="1669710" cy="16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Указатели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73" y="4714814"/>
            <a:ext cx="1891126" cy="1641536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3274424" y="1115447"/>
            <a:ext cx="8499020" cy="2150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ru-RU" sz="4400" b="1" dirty="0" smtClean="0"/>
              <a:t>Переменные и аргументы присутствуют в двух видах</a:t>
            </a:r>
            <a:r>
              <a:rPr lang="en-US" sz="4400" b="1" dirty="0" smtClean="0"/>
              <a:t>:</a:t>
            </a:r>
            <a:endParaRPr lang="ru-RU" sz="4400" b="1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74424" y="3099086"/>
            <a:ext cx="8499020" cy="2150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ru-RU" sz="4400" b="1" dirty="0"/>
              <a:t>значение </a:t>
            </a:r>
          </a:p>
          <a:p>
            <a:pPr>
              <a:lnSpc>
                <a:spcPct val="200000"/>
              </a:lnSpc>
            </a:pPr>
            <a:r>
              <a:rPr lang="ru-RU" sz="4400" b="1" dirty="0"/>
              <a:t>указатель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25" y="3099086"/>
            <a:ext cx="163082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Указатели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8" y="1234840"/>
            <a:ext cx="1891126" cy="1641536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419497" y="3214213"/>
            <a:ext cx="9953897" cy="1349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ru-RU" sz="5400" b="1" dirty="0" smtClean="0"/>
              <a:t>Указатель больше чем ссылка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695" y="1092853"/>
            <a:ext cx="163082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Обработка ошибок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663337" y="1454283"/>
            <a:ext cx="9396547" cy="403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ru-RU" sz="5400" b="1" dirty="0" smtClean="0"/>
              <a:t>Обработка ошибок через проверку возвращаемого значения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161"/>
            <a:ext cx="1870624" cy="18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6" y="1070797"/>
            <a:ext cx="8268393" cy="555444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dirty="0"/>
              <a:t>Ч</a:t>
            </a:r>
            <a:r>
              <a:rPr lang="ru-RU" sz="2400" b="1" dirty="0" smtClean="0"/>
              <a:t>то </a:t>
            </a:r>
            <a:r>
              <a:rPr lang="ru-RU" sz="2400" b="1" dirty="0"/>
              <a:t>такое </a:t>
            </a:r>
            <a:r>
              <a:rPr lang="en-US" sz="2400" b="1" dirty="0" smtClean="0"/>
              <a:t>Go</a:t>
            </a:r>
            <a:endParaRPr lang="ru-RU" sz="2400" b="1" dirty="0" smtClean="0"/>
          </a:p>
          <a:p>
            <a:pPr>
              <a:lnSpc>
                <a:spcPct val="100000"/>
              </a:lnSpc>
            </a:pPr>
            <a:r>
              <a:rPr lang="ru-RU" sz="2400" b="1" dirty="0"/>
              <a:t>Вещи которые помогут бросить изучение в самом начале</a:t>
            </a:r>
            <a:endParaRPr lang="ru-RU" sz="2400" b="1" dirty="0" smtClean="0"/>
          </a:p>
          <a:p>
            <a:pPr>
              <a:lnSpc>
                <a:spcPct val="100000"/>
              </a:lnSpc>
            </a:pPr>
            <a:r>
              <a:rPr lang="ru-RU" sz="2400" b="1" dirty="0"/>
              <a:t>Соглашения как часть процесса разработки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C</a:t>
            </a:r>
            <a:r>
              <a:rPr lang="ru-RU" sz="2400" b="1" dirty="0" smtClean="0"/>
              <a:t>-</a:t>
            </a:r>
            <a:r>
              <a:rPr lang="ru-RU" sz="2400" b="1" dirty="0" err="1" smtClean="0"/>
              <a:t>образие</a:t>
            </a:r>
            <a:r>
              <a:rPr lang="ru-RU" sz="2400" b="1" dirty="0" smtClean="0"/>
              <a:t> </a:t>
            </a:r>
            <a:r>
              <a:rPr lang="ru-RU" sz="2400" b="1" dirty="0"/>
              <a:t>и </a:t>
            </a:r>
            <a:r>
              <a:rPr lang="ru-RU" sz="2400" b="1" dirty="0" err="1" smtClean="0"/>
              <a:t>процедурность</a:t>
            </a:r>
            <a:endParaRPr lang="ru-RU" sz="2400" b="1" dirty="0" smtClean="0"/>
          </a:p>
          <a:p>
            <a:pPr>
              <a:lnSpc>
                <a:spcPct val="100000"/>
              </a:lnSpc>
            </a:pPr>
            <a:r>
              <a:rPr lang="ru-RU" sz="2400" b="1" dirty="0"/>
              <a:t>Есть ли </a:t>
            </a:r>
            <a:r>
              <a:rPr lang="ru-RU" sz="2400" b="1" dirty="0" smtClean="0"/>
              <a:t>ООП</a:t>
            </a:r>
          </a:p>
          <a:p>
            <a:pPr>
              <a:lnSpc>
                <a:spcPct val="100000"/>
              </a:lnSpc>
            </a:pPr>
            <a:r>
              <a:rPr lang="ru-RU" sz="2400" b="1" dirty="0"/>
              <a:t>Есть обобщенное </a:t>
            </a:r>
            <a:r>
              <a:rPr lang="ru-RU" sz="2400" b="1" dirty="0" smtClean="0"/>
              <a:t>программирование</a:t>
            </a:r>
          </a:p>
          <a:p>
            <a:pPr>
              <a:lnSpc>
                <a:spcPct val="100000"/>
              </a:lnSpc>
            </a:pPr>
            <a:r>
              <a:rPr lang="ru-RU" sz="2400" b="1" dirty="0" err="1"/>
              <a:t>Многопоточность</a:t>
            </a:r>
            <a:endParaRPr lang="ru-RU" sz="2400" b="1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Reflection</a:t>
            </a:r>
            <a:endParaRPr lang="ru-RU" sz="2400" b="1" dirty="0" smtClean="0"/>
          </a:p>
          <a:p>
            <a:pPr>
              <a:lnSpc>
                <a:spcPct val="100000"/>
              </a:lnSpc>
            </a:pPr>
            <a:r>
              <a:rPr lang="ru-RU" sz="2400" b="1" dirty="0" smtClean="0"/>
              <a:t>Нужен ли </a:t>
            </a:r>
            <a:r>
              <a:rPr lang="en-US" sz="2400" b="1" dirty="0" smtClean="0"/>
              <a:t>Go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План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316" y="1362515"/>
            <a:ext cx="2413014" cy="32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Обработка ошибок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161"/>
            <a:ext cx="1870624" cy="18631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24" y="1158260"/>
            <a:ext cx="9283331" cy="4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Обработка ошибок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161"/>
            <a:ext cx="1870624" cy="18631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24" y="1158260"/>
            <a:ext cx="9330704" cy="48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Обработка ошибок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161"/>
            <a:ext cx="1870624" cy="18631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23" y="1158260"/>
            <a:ext cx="9230367" cy="47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Обработка ошибок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161"/>
            <a:ext cx="1870624" cy="1863142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514350" y="2717360"/>
            <a:ext cx="11163300" cy="1818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d</a:t>
            </a:r>
            <a:r>
              <a:rPr lang="en-US" sz="4400" b="1" dirty="0" smtClean="0"/>
              <a:t>efer – panic </a:t>
            </a:r>
            <a:r>
              <a:rPr lang="en-US" sz="4400" b="1" dirty="0"/>
              <a:t>– </a:t>
            </a:r>
            <a:r>
              <a:rPr lang="en-US" sz="4400" b="1" dirty="0" smtClean="0"/>
              <a:t>recover</a:t>
            </a:r>
            <a:endParaRPr lang="ru-RU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471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4400" b="1" dirty="0"/>
              <a:t>Есть ли ООП</a:t>
            </a: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+mn-lt"/>
              </a:rPr>
              <a:t>V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22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Интерфейсы без классов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177142" y="2158649"/>
            <a:ext cx="8638901" cy="2743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ru-RU" sz="5400" b="1" dirty="0" smtClean="0"/>
              <a:t>Методы реализуются структурами</a:t>
            </a:r>
          </a:p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endParaRPr lang="ru-RU" sz="5400" b="1" dirty="0" smtClean="0"/>
          </a:p>
        </p:txBody>
      </p:sp>
      <p:pic>
        <p:nvPicPr>
          <p:cNvPr id="12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7" y="997161"/>
            <a:ext cx="2394930" cy="21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Интерфейсы без классов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203268" y="2350238"/>
            <a:ext cx="8638901" cy="2743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smtClean="0"/>
              <a:t>Есть возможность </a:t>
            </a:r>
            <a:r>
              <a:rPr lang="ru-RU" sz="5400" b="1" dirty="0"/>
              <a:t>случайно реализовать интерфейс</a:t>
            </a:r>
            <a:endParaRPr lang="ru-RU" sz="5400" b="1" dirty="0" smtClean="0"/>
          </a:p>
        </p:txBody>
      </p:sp>
      <p:pic>
        <p:nvPicPr>
          <p:cNvPr id="12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7" y="997161"/>
            <a:ext cx="2394930" cy="21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Встраивание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168433" y="2417855"/>
            <a:ext cx="8638901" cy="2743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smtClean="0"/>
              <a:t>Встраивание, композиция, примеси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4" y="997161"/>
            <a:ext cx="1705446" cy="1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Перегрузка методов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854926" y="2802596"/>
            <a:ext cx="9022077" cy="2743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/>
              <a:t>Есть ли перегрузка методов</a:t>
            </a:r>
            <a:r>
              <a:rPr lang="en-US" sz="5400" b="1" dirty="0"/>
              <a:t>?</a:t>
            </a:r>
            <a:endParaRPr lang="ru-RU" sz="5400" b="1" dirty="0"/>
          </a:p>
          <a:p>
            <a:pPr marL="0" indent="0" algn="ctr">
              <a:lnSpc>
                <a:spcPct val="150000"/>
              </a:lnSpc>
              <a:buNone/>
            </a:pPr>
            <a:endParaRPr lang="ru-RU" sz="5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4" y="997161"/>
            <a:ext cx="1705446" cy="1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Перегрузка методов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854926" y="2802596"/>
            <a:ext cx="9022077" cy="2743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smtClean="0"/>
              <a:t>Нет методов, нет перегрузки</a:t>
            </a:r>
            <a:endParaRPr lang="ru-RU" sz="5400" b="1" dirty="0"/>
          </a:p>
          <a:p>
            <a:pPr marL="0" indent="0" algn="ctr">
              <a:lnSpc>
                <a:spcPct val="150000"/>
              </a:lnSpc>
              <a:buNone/>
            </a:pPr>
            <a:endParaRPr lang="ru-RU" sz="5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4" y="997161"/>
            <a:ext cx="1705446" cy="1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73383" y="2596349"/>
            <a:ext cx="9125527" cy="1818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ru-RU" sz="5400" b="1" dirty="0"/>
              <a:t>Что такое </a:t>
            </a:r>
            <a:r>
              <a:rPr lang="en-US" sz="5400" b="1" dirty="0"/>
              <a:t>Go</a:t>
            </a:r>
            <a:endParaRPr lang="ru-RU" sz="5400" b="1" dirty="0"/>
          </a:p>
          <a:p>
            <a:pPr marL="0" indent="0" algn="ctr">
              <a:lnSpc>
                <a:spcPct val="200000"/>
              </a:lnSpc>
              <a:buFont typeface="Wingdings 2" pitchFamily="18" charset="2"/>
              <a:buNone/>
            </a:pPr>
            <a:endParaRPr lang="ru-RU" sz="5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49" y="3168459"/>
            <a:ext cx="1455513" cy="916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14177" y="15023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+mn-lt"/>
              </a:rPr>
              <a:t>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4400" b="1" dirty="0" smtClean="0"/>
              <a:t>Обобщенное программирование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VI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Обобщенное программирование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617839" y="2253348"/>
            <a:ext cx="9022077" cy="2743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smtClean="0"/>
              <a:t>Обобщенного программирования нет</a:t>
            </a:r>
            <a:endParaRPr lang="ru-RU" sz="5400" b="1" dirty="0"/>
          </a:p>
          <a:p>
            <a:pPr marL="0" indent="0" algn="ctr">
              <a:lnSpc>
                <a:spcPct val="150000"/>
              </a:lnSpc>
              <a:buNone/>
            </a:pPr>
            <a:endParaRPr lang="ru-RU" sz="5400" b="1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3" y="1285477"/>
            <a:ext cx="1718979" cy="17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Обобщенное программирование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722341" y="1575175"/>
            <a:ext cx="9022077" cy="3813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smtClean="0"/>
              <a:t>Обобщенное программирования будет в </a:t>
            </a:r>
            <a:r>
              <a:rPr lang="en-US" sz="5400" b="1" dirty="0" smtClean="0"/>
              <a:t>Go 2.0</a:t>
            </a:r>
            <a:endParaRPr lang="ru-RU" sz="5400" b="1" dirty="0"/>
          </a:p>
          <a:p>
            <a:pPr marL="0" indent="0" algn="ctr">
              <a:lnSpc>
                <a:spcPct val="150000"/>
              </a:lnSpc>
              <a:buNone/>
            </a:pPr>
            <a:endParaRPr lang="ru-RU" sz="5400" b="1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3" y="1285477"/>
            <a:ext cx="1718979" cy="17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Обобщенное программирование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522619" y="2144966"/>
            <a:ext cx="9668470" cy="3979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smtClean="0"/>
              <a:t>Обобщенное программирование есть!</a:t>
            </a:r>
            <a:endParaRPr lang="ru-RU" sz="5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3" y="1285477"/>
            <a:ext cx="1718979" cy="17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4400" b="1" dirty="0" err="1" smtClean="0"/>
              <a:t>Многопоточность</a:t>
            </a: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VII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49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err="1" smtClean="0">
                <a:solidFill>
                  <a:schemeClr val="bg1"/>
                </a:solidFill>
                <a:latin typeface="+mn-lt"/>
              </a:rPr>
              <a:t>Многопоточность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583004" y="2534194"/>
            <a:ext cx="9668470" cy="286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5400" b="1" dirty="0"/>
              <a:t>CSP </a:t>
            </a:r>
            <a:r>
              <a:rPr lang="ru-RU" sz="5400" b="1" dirty="0" smtClean="0"/>
              <a:t>- </a:t>
            </a:r>
            <a:r>
              <a:rPr lang="en-US" sz="5400" b="1" dirty="0" smtClean="0"/>
              <a:t>communicating </a:t>
            </a:r>
            <a:r>
              <a:rPr lang="en-US" sz="5400" b="1" dirty="0"/>
              <a:t>sequential </a:t>
            </a:r>
            <a:r>
              <a:rPr lang="en-US" sz="5400" b="1" dirty="0" smtClean="0"/>
              <a:t>processes</a:t>
            </a:r>
            <a:endParaRPr lang="ru-RU" sz="5400" b="1" dirty="0" smtClean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" y="1278177"/>
            <a:ext cx="2447053" cy="12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err="1" smtClean="0">
                <a:solidFill>
                  <a:schemeClr val="bg1"/>
                </a:solidFill>
                <a:latin typeface="+mn-lt"/>
              </a:rPr>
              <a:t>Многопоточность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626136" y="2373265"/>
            <a:ext cx="9668470" cy="286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err="1" smtClean="0"/>
              <a:t>Многопоточность</a:t>
            </a:r>
            <a:r>
              <a:rPr lang="ru-RU" sz="5400" b="1" dirty="0" smtClean="0"/>
              <a:t> ближе асинхронности в </a:t>
            </a:r>
            <a:r>
              <a:rPr lang="en-US" sz="5400" b="1" dirty="0" smtClean="0"/>
              <a:t>JS</a:t>
            </a:r>
            <a:endParaRPr lang="ru-RU" sz="5400" b="1" dirty="0" smtClean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" y="1278177"/>
            <a:ext cx="2447053" cy="12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err="1" smtClean="0">
                <a:solidFill>
                  <a:schemeClr val="bg1"/>
                </a:solidFill>
                <a:latin typeface="+mn-lt"/>
              </a:rPr>
              <a:t>Многопоточность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72861" y="3060405"/>
            <a:ext cx="11001308" cy="1477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/>
              <a:t>Б</a:t>
            </a:r>
            <a:r>
              <a:rPr lang="ru-RU" sz="5400" b="1" dirty="0" smtClean="0"/>
              <a:t>ез </a:t>
            </a:r>
            <a:r>
              <a:rPr lang="ru-RU" sz="5400" b="1" dirty="0"/>
              <a:t>жёсткой привязки </a:t>
            </a:r>
            <a:r>
              <a:rPr lang="ru-RU" sz="5400" b="1" dirty="0" smtClean="0"/>
              <a:t>к</a:t>
            </a:r>
            <a:r>
              <a:rPr lang="ru-RU" sz="5400" b="1" dirty="0"/>
              <a:t> </a:t>
            </a:r>
            <a:r>
              <a:rPr lang="ru-RU" sz="5400" b="1" dirty="0" smtClean="0"/>
              <a:t>потокам ОС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" y="1278177"/>
            <a:ext cx="2447053" cy="12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err="1" smtClean="0">
                <a:solidFill>
                  <a:schemeClr val="bg1"/>
                </a:solidFill>
                <a:latin typeface="+mn-lt"/>
              </a:rPr>
              <a:t>Горутины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461168" y="2965565"/>
            <a:ext cx="9668470" cy="286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smtClean="0"/>
              <a:t>Асинхронная функция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2" y="1278177"/>
            <a:ext cx="2343596" cy="12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Каналы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522045" y="2481093"/>
            <a:ext cx="9668470" cy="286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5400" b="1" dirty="0" smtClean="0"/>
              <a:t>Канал похож на переменную с доступом из разных потоков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2" y="1278177"/>
            <a:ext cx="2343596" cy="12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82" y="997161"/>
            <a:ext cx="11863922" cy="572431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3600" b="1" dirty="0" smtClean="0"/>
              <a:t>Разработанный </a:t>
            </a:r>
            <a:r>
              <a:rPr lang="ru-RU" sz="3600" b="1" dirty="0" smtClean="0"/>
              <a:t>внутри компании </a:t>
            </a:r>
            <a:r>
              <a:rPr lang="en-US" sz="3600" b="1" dirty="0" smtClean="0"/>
              <a:t>Google</a:t>
            </a:r>
          </a:p>
          <a:p>
            <a:pPr>
              <a:lnSpc>
                <a:spcPct val="200000"/>
              </a:lnSpc>
            </a:pPr>
            <a:r>
              <a:rPr lang="ru-RU" sz="3600" b="1" dirty="0" smtClean="0"/>
              <a:t>Начало разработки: сентябрь 2007</a:t>
            </a:r>
          </a:p>
          <a:p>
            <a:pPr>
              <a:lnSpc>
                <a:spcPct val="200000"/>
              </a:lnSpc>
            </a:pPr>
            <a:r>
              <a:rPr lang="ru-RU" sz="3600" b="1" dirty="0" smtClean="0"/>
              <a:t>Релиз: 10 ноября 2009</a:t>
            </a:r>
          </a:p>
          <a:p>
            <a:pPr marL="0" indent="0">
              <a:lnSpc>
                <a:spcPct val="200000"/>
              </a:lnSpc>
              <a:buNone/>
            </a:pPr>
            <a:endParaRPr lang="ru-RU" sz="3600" b="1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32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ЯП </a:t>
            </a:r>
            <a:r>
              <a:rPr lang="ru-RU" sz="5400" b="1" dirty="0">
                <a:solidFill>
                  <a:schemeClr val="bg1"/>
                </a:solidFill>
                <a:latin typeface="+mn-lt"/>
              </a:rPr>
              <a:t>общего назначения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Reflection</a:t>
            </a: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5023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VIII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50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Reflection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867273" y="2478101"/>
            <a:ext cx="8700749" cy="286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dirty="0" smtClean="0"/>
              <a:t>Определять типы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Определять эквивалентность любых значений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Изменять </a:t>
            </a:r>
            <a:r>
              <a:rPr lang="ru-RU" b="1" dirty="0"/>
              <a:t>любые значения, например часть строки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 Исследовать типы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Вызывать любые методы и функции</a:t>
            </a: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144" y="836882"/>
            <a:ext cx="2571750" cy="23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4400" b="1" dirty="0"/>
              <a:t>Для чего нужен </a:t>
            </a:r>
            <a:r>
              <a:rPr lang="en-US" sz="4400" b="1" dirty="0"/>
              <a:t>Go</a:t>
            </a:r>
            <a:endParaRPr lang="ru-RU" sz="4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15023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IX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5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chemeClr val="bg1"/>
                </a:solidFill>
                <a:latin typeface="+mn-lt"/>
              </a:rPr>
              <a:t>Для чего нужен 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Go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24024" y="1069568"/>
            <a:ext cx="9247516" cy="5382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b="1" dirty="0" smtClean="0"/>
              <a:t>Web-</a:t>
            </a:r>
            <a:r>
              <a:rPr lang="ru-RU" sz="5400" b="1" dirty="0" smtClean="0"/>
              <a:t>сервисы </a:t>
            </a:r>
          </a:p>
          <a:p>
            <a:pPr>
              <a:lnSpc>
                <a:spcPct val="100000"/>
              </a:lnSpc>
            </a:pPr>
            <a:r>
              <a:rPr lang="ru-RU" sz="5400" b="1" dirty="0" smtClean="0"/>
              <a:t>Системные сервисы</a:t>
            </a:r>
          </a:p>
          <a:p>
            <a:pPr>
              <a:lnSpc>
                <a:spcPct val="100000"/>
              </a:lnSpc>
            </a:pPr>
            <a:r>
              <a:rPr lang="ru-RU" sz="5400" b="1" dirty="0" smtClean="0"/>
              <a:t>Утилиты</a:t>
            </a:r>
          </a:p>
          <a:p>
            <a:pPr>
              <a:lnSpc>
                <a:spcPct val="100000"/>
              </a:lnSpc>
            </a:pPr>
            <a:r>
              <a:rPr lang="ru-RU" sz="5400" b="1" dirty="0" smtClean="0"/>
              <a:t>Смарт-контракты</a:t>
            </a:r>
          </a:p>
          <a:p>
            <a:pPr>
              <a:lnSpc>
                <a:spcPct val="100000"/>
              </a:lnSpc>
            </a:pPr>
            <a:r>
              <a:rPr lang="ru-RU" sz="5400" b="1" dirty="0" smtClean="0"/>
              <a:t>Машинное обучение</a:t>
            </a:r>
          </a:p>
          <a:p>
            <a:pPr>
              <a:lnSpc>
                <a:spcPct val="100000"/>
              </a:lnSpc>
            </a:pPr>
            <a:endParaRPr lang="ru-RU" sz="5400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0" y="997161"/>
            <a:ext cx="1504968" cy="15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891" y="1158260"/>
            <a:ext cx="8290559" cy="8338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4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4177" y="10015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chemeClr val="bg1"/>
                </a:solidFill>
                <a:latin typeface="+mn-lt"/>
              </a:rPr>
              <a:t>Для 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чего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НЕ </a:t>
            </a:r>
            <a:r>
              <a:rPr lang="ru-RU" sz="5400" b="1" dirty="0">
                <a:solidFill>
                  <a:schemeClr val="bg1"/>
                </a:solidFill>
                <a:latin typeface="+mn-lt"/>
              </a:rPr>
              <a:t>нужен 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Go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24024" y="1069569"/>
            <a:ext cx="9515426" cy="5651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5400" b="1" dirty="0" smtClean="0"/>
              <a:t>Для бизнес логики </a:t>
            </a:r>
          </a:p>
          <a:p>
            <a:pPr>
              <a:lnSpc>
                <a:spcPct val="100000"/>
              </a:lnSpc>
            </a:pPr>
            <a:r>
              <a:rPr lang="ru-RU" sz="5400" b="1" dirty="0" smtClean="0"/>
              <a:t>Для создания</a:t>
            </a:r>
            <a:r>
              <a:rPr lang="en-US" sz="5400" b="1" dirty="0" smtClean="0"/>
              <a:t> </a:t>
            </a:r>
            <a:r>
              <a:rPr lang="ru-RU" sz="5400" b="1" dirty="0" smtClean="0"/>
              <a:t>приложений с интерфейсом пользователя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0" y="997161"/>
            <a:ext cx="1504968" cy="15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2717360"/>
            <a:ext cx="11163300" cy="181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4400" b="1" dirty="0" smtClean="0"/>
              <a:t>Спасибо за внимание!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16211"/>
            <a:ext cx="2570131" cy="109802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150238"/>
            <a:ext cx="11897339" cy="69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39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2094" y="3184515"/>
            <a:ext cx="9966959" cy="1416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5000" b="1" dirty="0" smtClean="0"/>
              <a:t>Компилируемый в машинный код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+mn-lt"/>
              </a:rPr>
              <a:t>Что такое 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Go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" y="1083207"/>
            <a:ext cx="1670379" cy="14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Go vs ….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9" y="2854853"/>
            <a:ext cx="4697123" cy="1743918"/>
          </a:xfrm>
          <a:prstGeom prst="rect">
            <a:avLst/>
          </a:prstGeom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83961" y="3124509"/>
            <a:ext cx="1321724" cy="12046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600" b="1" dirty="0" smtClean="0"/>
              <a:t>VS</a:t>
            </a:r>
            <a:endParaRPr lang="ru-RU" sz="66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919" y="1022100"/>
            <a:ext cx="1398792" cy="1376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706" y="2671208"/>
            <a:ext cx="1683219" cy="1683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685" y="4690214"/>
            <a:ext cx="3925260" cy="17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n-lt"/>
              </a:rPr>
              <a:t>Минусы </a:t>
            </a:r>
            <a:r>
              <a:rPr lang="en-US" sz="4800" b="1" dirty="0" err="1" smtClean="0">
                <a:solidFill>
                  <a:schemeClr val="bg1"/>
                </a:solidFill>
                <a:latin typeface="+mn-lt"/>
              </a:rPr>
              <a:t>GraalVm</a:t>
            </a:r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4800" b="1" dirty="0" err="1">
                <a:solidFill>
                  <a:schemeClr val="bg1"/>
                </a:solidFill>
                <a:latin typeface="+mn-lt"/>
              </a:rPr>
              <a:t>Kotlin</a:t>
            </a:r>
            <a:r>
              <a:rPr lang="ru-RU" sz="4800" b="1" dirty="0" smtClean="0">
                <a:solidFill>
                  <a:schemeClr val="bg1"/>
                </a:solidFill>
                <a:latin typeface="+mn-lt"/>
              </a:rPr>
              <a:t> и</a:t>
            </a:r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Scala </a:t>
            </a:r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native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7006" y="1022100"/>
            <a:ext cx="11897339" cy="52340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400" b="1" dirty="0" err="1"/>
              <a:t>Н</a:t>
            </a:r>
            <a:r>
              <a:rPr lang="ru-RU" sz="4400" b="1" dirty="0" err="1" smtClean="0"/>
              <a:t>едозрелость</a:t>
            </a:r>
            <a:r>
              <a:rPr lang="ru-RU" sz="4400" b="1" dirty="0" smtClean="0"/>
              <a:t>, и дозрелости не </a:t>
            </a:r>
            <a:r>
              <a:rPr lang="ru-RU" sz="4400" b="1" dirty="0" smtClean="0"/>
              <a:t>будет</a:t>
            </a:r>
            <a:endParaRPr lang="ru-RU" sz="4400" b="1" dirty="0" smtClean="0"/>
          </a:p>
          <a:p>
            <a:pPr>
              <a:lnSpc>
                <a:spcPct val="150000"/>
              </a:lnSpc>
            </a:pPr>
            <a:r>
              <a:rPr lang="ru-RU" sz="4400" b="1" dirty="0"/>
              <a:t>Н</a:t>
            </a:r>
            <a:r>
              <a:rPr lang="ru-RU" sz="4400" b="1" dirty="0" smtClean="0"/>
              <a:t>адуманной </a:t>
            </a:r>
            <a:r>
              <a:rPr lang="ru-RU" sz="4400" b="1" dirty="0" smtClean="0"/>
              <a:t>как компиляция в </a:t>
            </a:r>
            <a:r>
              <a:rPr lang="en-US" sz="4400" b="1" dirty="0" smtClean="0"/>
              <a:t>JS</a:t>
            </a:r>
            <a:r>
              <a:rPr lang="ru-RU" sz="4400" b="1" dirty="0" smtClean="0"/>
              <a:t> или </a:t>
            </a:r>
            <a:r>
              <a:rPr lang="en-US" sz="4400" b="1" dirty="0" err="1" smtClean="0"/>
              <a:t>WebAssembly</a:t>
            </a:r>
            <a:endParaRPr lang="en-US" sz="4400" b="1" dirty="0" smtClean="0"/>
          </a:p>
          <a:p>
            <a:pPr>
              <a:lnSpc>
                <a:spcPct val="150000"/>
              </a:lnSpc>
            </a:pPr>
            <a:r>
              <a:rPr lang="ru-RU" sz="4400" b="1" dirty="0" smtClean="0"/>
              <a:t>Изначально проектировались для другого подхода при разработке</a:t>
            </a:r>
            <a:endParaRPr lang="ru-RU" sz="4400" b="1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3253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0393" y="2691772"/>
            <a:ext cx="6569523" cy="1869809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5000" b="1" dirty="0" smtClean="0"/>
              <a:t>Есть сборщик мусора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+mn-lt"/>
              </a:rPr>
              <a:t>Что такое 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Go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5" y="2193788"/>
            <a:ext cx="3433156" cy="31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3508</TotalTime>
  <Words>594</Words>
  <Application>Microsoft Office PowerPoint</Application>
  <PresentationFormat>Широкоэкранный</PresentationFormat>
  <Paragraphs>224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Wingdings 2</vt:lpstr>
      <vt:lpstr>HDOfficeLightV0</vt:lpstr>
      <vt:lpstr>1_HDOfficeLightV0</vt:lpstr>
      <vt:lpstr>Go, principle of greatest astonishment</vt:lpstr>
      <vt:lpstr>Презентация PowerPoint</vt:lpstr>
      <vt:lpstr>План</vt:lpstr>
      <vt:lpstr> </vt:lpstr>
      <vt:lpstr>ЯП общего назначения</vt:lpstr>
      <vt:lpstr>Что такое Go</vt:lpstr>
      <vt:lpstr>Go vs ….</vt:lpstr>
      <vt:lpstr>Минусы GraalVm, Kotlin и Scala native</vt:lpstr>
      <vt:lpstr>Что такое Go</vt:lpstr>
      <vt:lpstr>Что такое Go</vt:lpstr>
      <vt:lpstr>Что такое Go</vt:lpstr>
      <vt:lpstr>Что такое Go</vt:lpstr>
      <vt:lpstr>Чего нет</vt:lpstr>
      <vt:lpstr> </vt:lpstr>
      <vt:lpstr> </vt:lpstr>
      <vt:lpstr> </vt:lpstr>
      <vt:lpstr> 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 </vt:lpstr>
      <vt:lpstr>Презентация PowerPoint</vt:lpstr>
      <vt:lpstr>Презентация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user</cp:lastModifiedBy>
  <cp:revision>1444</cp:revision>
  <dcterms:created xsi:type="dcterms:W3CDTF">2017-11-06T09:14:43Z</dcterms:created>
  <dcterms:modified xsi:type="dcterms:W3CDTF">2020-04-08T05:28:00Z</dcterms:modified>
</cp:coreProperties>
</file>