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5" r:id="rId4"/>
    <p:sldId id="258" r:id="rId5"/>
    <p:sldId id="269" r:id="rId6"/>
    <p:sldId id="268" r:id="rId7"/>
    <p:sldId id="260" r:id="rId8"/>
    <p:sldId id="261" r:id="rId9"/>
    <p:sldId id="270" r:id="rId10"/>
    <p:sldId id="262" r:id="rId11"/>
    <p:sldId id="273" r:id="rId12"/>
    <p:sldId id="271" r:id="rId13"/>
    <p:sldId id="272" r:id="rId14"/>
    <p:sldId id="263" r:id="rId15"/>
    <p:sldId id="266" r:id="rId16"/>
    <p:sldId id="278" r:id="rId17"/>
    <p:sldId id="275" r:id="rId18"/>
    <p:sldId id="274" r:id="rId19"/>
    <p:sldId id="277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56" autoAdjust="0"/>
  </p:normalViewPr>
  <p:slideViewPr>
    <p:cSldViewPr snapToGrid="0">
      <p:cViewPr varScale="1">
        <p:scale>
          <a:sx n="87" d="100"/>
          <a:sy n="87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1C324-1BDB-46BC-A742-C63537C312C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C7944-F706-43BC-9188-0416C117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Dataset is comprised of multiple CSVs: One containing individual customer attributes and another containing payment transaction attributes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files required merging on the client ID of each individual customer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contained approximately 1,700 individual client IDs after merging and outlier elimination.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dataset is fictious, which limits its real-world use; however, inspiration for our effort came from multiple resources: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Post-pandemic focus on consumer spending, inflation, and debt are top of mind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Similar studies conducted by other organizations including 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Center for Economic and Policy Research study, “Before and After the Pandemic: Income Volatility, Health Care Affordability, and Debt”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Financial Health Network’s study, “Financial Health Pulse 2023 U.S. Trends”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Various forms of the debt-to-income ratio are used in the financial industry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DTI is used to measure general financial health, creditworthiness, and financial stress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is a known consideration in lending, credit scoring, and risk assessment.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ratio provides a glance at individual debt payment obligations compared against income to determine financial health</a:t>
            </a:r>
          </a:p>
          <a:p>
            <a:pPr marL="171450" indent="-171450">
              <a:buFontTx/>
              <a:buChar char="-"/>
            </a:pPr>
            <a:r>
              <a:rPr lang="en-US" dirty="0"/>
              <a:t>Our analysis sought to use the DTI to test the following hypotheses: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Alternative: Customer demographics including age, gender, and income influence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Null: Customer demographics including age, gender, and income have no impact on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Alternative: Individual financial attributes including total debt, total card count, and credit score influence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Null: Individual financial attributes including total debt, total card count, and credit score have no impact on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Alternative: Customer geographic information including state, region, and per-capita-income influence individual financial health (as measured by the DTI)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Null: Customer geographic information including state, region, and per-capita-income have no impact on individual financial health (as measured by the DTI)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points: Looking at average per-capita income by state shows a clear geographical difference in incomes.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known factor from other studies that look at regional income and cost of living (used in wage assignments, benefit allocations, and other financial assessments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team’s assumption was that states and regions with lower per-capita income may rely on debt spending more than regions with notably higher per-capita-income, which would result in a higher DTI.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notes: Initial assessment looked at debt by state, using the </a:t>
            </a:r>
            <a:r>
              <a:rPr lang="en-US" dirty="0" err="1"/>
              <a:t>dataframe</a:t>
            </a:r>
            <a:r>
              <a:rPr lang="en-US" dirty="0"/>
              <a:t> population with debt and income outliers removed to smooth the data. </a:t>
            </a:r>
          </a:p>
          <a:p>
            <a:r>
              <a:rPr lang="en-US" dirty="0"/>
              <a:t>- The gradient shows highest total debt (red) to lowest total debt (green) across the scatterplot across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notes: Secondary assessment looked at DTI by state, using the </a:t>
            </a:r>
            <a:r>
              <a:rPr lang="en-US" dirty="0" err="1"/>
              <a:t>dataframe</a:t>
            </a:r>
            <a:r>
              <a:rPr lang="en-US" dirty="0"/>
              <a:t> population with debt and income outliers removed to smooth the data.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gradient shows highest DTI (red) to lowest DTI (green) across the scatterplot across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DTI view tightened the variance between the population of states, and served as our geographic plot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9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Plotting DTI by state geographically did not show any apparent geographical relationship to DTI.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was relatively even distribution of high and low DTI across the map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only exceptions observed were in the northern plains region (MT, WY, SD) and the East Coast Metro region (PA, NY, NJ, and surrounding states)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northern plains region showed a grouping of low DTI states. This may be a result of small sample sizes for these states, however.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East coast metro region showed DTI more consistently around the median of DTI by state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Both would require further investigation to prove out,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C7944-F706-43BC-9188-0416C1174C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0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5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9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9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8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1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4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9C8980-B55D-4848-95F6-42353735C19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78B4C-4D7C-4625-A416-EB55D2CF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8868-9E1C-11AD-DCD2-018FA2508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Group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9D2F-9770-1F1E-A79C-CB2D4A28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Team:  </a:t>
            </a:r>
          </a:p>
          <a:p>
            <a:r>
              <a:rPr lang="en-US" dirty="0"/>
              <a:t>Caleb </a:t>
            </a:r>
            <a:r>
              <a:rPr lang="en-US" dirty="0" err="1"/>
              <a:t>Meinke</a:t>
            </a:r>
            <a:r>
              <a:rPr lang="en-US" dirty="0"/>
              <a:t>, Luisa Murillo, </a:t>
            </a:r>
          </a:p>
          <a:p>
            <a:r>
              <a:rPr lang="en-US" dirty="0"/>
              <a:t>Gavin </a:t>
            </a:r>
            <a:r>
              <a:rPr lang="en-US" dirty="0" err="1"/>
              <a:t>Bozan</a:t>
            </a:r>
            <a:r>
              <a:rPr lang="en-US" dirty="0"/>
              <a:t>, and Charles Arnold</a:t>
            </a:r>
          </a:p>
        </p:txBody>
      </p:sp>
    </p:spTree>
    <p:extLst>
      <p:ext uri="{BB962C8B-B14F-4D97-AF65-F5344CB8AC3E}">
        <p14:creationId xmlns:p14="http://schemas.microsoft.com/office/powerpoint/2010/main" val="505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5C85-A720-2168-B796-EC642C09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8E3E-6EF3-2E65-B271-A424ED65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47D4E-475D-2433-35DC-13FC0C9BD876}"/>
              </a:ext>
            </a:extLst>
          </p:cNvPr>
          <p:cNvSpPr txBox="1"/>
          <p:nvPr/>
        </p:nvSpPr>
        <p:spPr>
          <a:xfrm>
            <a:off x="1438275" y="2686050"/>
            <a:ext cx="9360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QUESTION 3: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does customer geographic information (e.g. state, city, per capita income) correlate with customer financial health?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D8D15-1243-A750-C01C-CC51F1A3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3429000"/>
            <a:ext cx="802116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EE368C-87A2-B745-9D80-D8F00D85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36" y="762000"/>
            <a:ext cx="785009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1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69379-FFB0-CEFD-0E34-3B46B154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01" y="859421"/>
            <a:ext cx="8095597" cy="51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B189D-DF57-2EF6-155D-A718E4C25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34972-3183-7475-4068-C380DBCD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06" y="804652"/>
            <a:ext cx="8113336" cy="53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7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1856D-DE9D-C871-C07E-CB0777A46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9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A7F876-7283-D1B8-F375-C34A5DEC63AD}"/>
              </a:ext>
            </a:extLst>
          </p:cNvPr>
          <p:cNvSpPr txBox="1"/>
          <p:nvPr/>
        </p:nvSpPr>
        <p:spPr>
          <a:xfrm>
            <a:off x="2479674" y="27296"/>
            <a:ext cx="7229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Average Debt-to-Income (DTI)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B4CEE-9774-F098-F757-5BEB77DD9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78" y="746918"/>
            <a:ext cx="10509160" cy="54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5390-D1CD-1394-56AB-56FFF840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E674-8A21-F1AE-EFBC-526BC4C0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96422-67E2-A168-1E23-5A465FD83669}"/>
              </a:ext>
            </a:extLst>
          </p:cNvPr>
          <p:cNvSpPr txBox="1"/>
          <p:nvPr/>
        </p:nvSpPr>
        <p:spPr>
          <a:xfrm>
            <a:off x="1389888" y="2624328"/>
            <a:ext cx="94366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Fictitious data – Use for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states had very small sample size</a:t>
            </a:r>
          </a:p>
          <a:p>
            <a:endParaRPr lang="en-US" dirty="0"/>
          </a:p>
          <a:p>
            <a:r>
              <a:rPr lang="en-US" dirty="0"/>
              <a:t>Bias: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Male(49.2%)to Female (50.8%)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Wasn’t a 50/50 split but is Reflective of US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outliers impacted ‘gold standard of measurement’ (e.g. Age, State, DTI Ratio)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outliers in total debt and yearly income to ensure that the DTI was smoothed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have unintentionally created bias by being selective of the outliers we removed</a:t>
            </a:r>
          </a:p>
        </p:txBody>
      </p:sp>
    </p:spTree>
    <p:extLst>
      <p:ext uri="{BB962C8B-B14F-4D97-AF65-F5344CB8AC3E}">
        <p14:creationId xmlns:p14="http://schemas.microsoft.com/office/powerpoint/2010/main" val="7889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211B-DE88-0F7D-1F9A-1029B57C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AFED-8E53-E612-B852-F74E4F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104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C91E7-2F5F-5735-DBC3-D95CD6D6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FBA0E-CB86-266D-17D3-0A6C25C8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03" y="900006"/>
            <a:ext cx="9396793" cy="5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184178-E040-A6F0-3601-6C7F284D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88" y="1118760"/>
            <a:ext cx="9166824" cy="49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6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D16-63AB-F4C7-D65D-BAC230E6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09D0A-1C11-76A1-3104-289D9930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3" y="728449"/>
            <a:ext cx="9742173" cy="54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B60-D725-56CF-2875-3A227D1F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Project:  Dataset | Introduction &amp; Inspiration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AA239-DCC3-B883-4295-48CE3F269321}"/>
              </a:ext>
            </a:extLst>
          </p:cNvPr>
          <p:cNvSpPr txBox="1"/>
          <p:nvPr/>
        </p:nvSpPr>
        <p:spPr>
          <a:xfrm>
            <a:off x="1415605" y="2577051"/>
            <a:ext cx="93607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Dataset:    </a:t>
            </a:r>
          </a:p>
          <a:p>
            <a:endParaRPr lang="en-US" sz="700" b="1" i="0" dirty="0">
              <a:solidFill>
                <a:srgbClr val="202124"/>
              </a:solidFill>
              <a:effectLst/>
              <a:latin typeface="zeitung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Financial Transactions Dataset: Analytics</a:t>
            </a:r>
          </a:p>
          <a:p>
            <a:r>
              <a:rPr lang="en-US" sz="1800" b="0" i="0" u="none" strike="noStrike" baseline="0" dirty="0">
                <a:solidFill>
                  <a:srgbClr val="467885"/>
                </a:solidFill>
                <a:latin typeface="Aptos" panose="020B0004020202020204" pitchFamily="34" charset="0"/>
              </a:rPr>
              <a:t>https://www.kaggle.com/datasets/computingvictor/transactions-fraud-datasets/code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06F7C-4636-CD25-43D6-DAEBBC1123D2}"/>
              </a:ext>
            </a:extLst>
          </p:cNvPr>
          <p:cNvSpPr txBox="1"/>
          <p:nvPr/>
        </p:nvSpPr>
        <p:spPr>
          <a:xfrm>
            <a:off x="1415605" y="4027170"/>
            <a:ext cx="936079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Introduction:    </a:t>
            </a:r>
          </a:p>
          <a:p>
            <a:r>
              <a:rPr lang="en-US" sz="7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The “Financial Transactions Dataset: Analytics,” contains financial payment card and card holder demographic information from 2010 through 2019. </a:t>
            </a:r>
          </a:p>
          <a:p>
            <a:endParaRPr lang="en-US" dirty="0">
              <a:solidFill>
                <a:srgbClr val="000000"/>
              </a:solidFill>
              <a:latin typeface="zeitung"/>
            </a:endParaRPr>
          </a:p>
        </p:txBody>
      </p:sp>
    </p:spTree>
    <p:extLst>
      <p:ext uri="{BB962C8B-B14F-4D97-AF65-F5344CB8AC3E}">
        <p14:creationId xmlns:p14="http://schemas.microsoft.com/office/powerpoint/2010/main" val="296600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16F6-A27E-124C-B725-D54DABE22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FDF-5C73-A9CC-215B-45012AE8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Conclusion|Final</a:t>
            </a:r>
            <a:r>
              <a:rPr lang="en-US" dirty="0"/>
              <a:t> Thoughts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4A330-ADF7-3E59-B755-C1BAB97AC07B}"/>
              </a:ext>
            </a:extLst>
          </p:cNvPr>
          <p:cNvSpPr txBox="1"/>
          <p:nvPr/>
        </p:nvSpPr>
        <p:spPr>
          <a:xfrm>
            <a:off x="1295402" y="2551837"/>
            <a:ext cx="952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Debt-to-Income (DTI) ratio impact: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Credit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lvl="1"/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correlation that exists is between DTI and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you mature in life your debt-to-income ratio lower, doesn’t matter income, 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to see that the lower the income the higher the debt-to-ratio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5DCB84-8EAD-10BD-D943-B71FDE770394}"/>
              </a:ext>
            </a:extLst>
          </p:cNvPr>
          <p:cNvSpPr txBox="1"/>
          <p:nvPr/>
        </p:nvSpPr>
        <p:spPr>
          <a:xfrm>
            <a:off x="3419856" y="2875002"/>
            <a:ext cx="5157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12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F567-29BA-7EB5-10B3-242DC2A2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43C4-5B36-B420-5419-DA639DE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E156-B225-DD06-3FCE-D6A9CE565875}"/>
              </a:ext>
            </a:extLst>
          </p:cNvPr>
          <p:cNvSpPr txBox="1"/>
          <p:nvPr/>
        </p:nvSpPr>
        <p:spPr>
          <a:xfrm>
            <a:off x="1389888" y="2624328"/>
            <a:ext cx="9436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zeitung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xplore </a:t>
            </a:r>
            <a:r>
              <a:rPr lang="en-US" dirty="0">
                <a:solidFill>
                  <a:srgbClr val="000000"/>
                </a:solidFill>
                <a:latin typeface="zeitung"/>
              </a:rPr>
              <a:t>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inancial health on how it varies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zeitung"/>
              </a:rPr>
              <a:t>Select 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Individual financial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zeitung"/>
              </a:rPr>
              <a:t>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eographic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zeitung"/>
            </a:endParaRPr>
          </a:p>
          <a:p>
            <a:r>
              <a:rPr lang="en-US" dirty="0">
                <a:solidFill>
                  <a:srgbClr val="000000"/>
                </a:solidFill>
                <a:latin typeface="zeitung"/>
              </a:rPr>
              <a:t>Analyze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zeitung"/>
              </a:rPr>
              <a:t>the correlations between the above characteristics and established measurement of financial health, know as </a:t>
            </a:r>
            <a:r>
              <a:rPr lang="en-US" dirty="0">
                <a:solidFill>
                  <a:srgbClr val="000000"/>
                </a:solidFill>
                <a:latin typeface="zeitung"/>
              </a:rPr>
              <a:t>the total debt-to-income (DTI)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A76B-53A3-C5A3-DF2C-481FE26C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77670-61CA-A1C9-DAD9-E47A9EF76078}"/>
              </a:ext>
            </a:extLst>
          </p:cNvPr>
          <p:cNvSpPr txBox="1"/>
          <p:nvPr/>
        </p:nvSpPr>
        <p:spPr>
          <a:xfrm>
            <a:off x="1438275" y="2686050"/>
            <a:ext cx="936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1:  How do customer demographics (e.g., age, gender, income) correlate with customer financial health?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1494-B22A-1BDC-2F1B-DD4B84D3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24" y="3429000"/>
            <a:ext cx="6351151" cy="26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06C7A-7CCF-D8AA-EEA2-8DCB9E09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31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3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2E2B050-A4C4-EFC9-A369-2E44D138D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605" y="1575376"/>
            <a:ext cx="4316066" cy="36757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B338BE-B20E-6DF7-6021-E3C2125F0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633" y="1355661"/>
            <a:ext cx="6112892" cy="41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4B1BB-C761-1D5B-BFB0-6B581280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2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3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15ED455-FD3E-36A1-D56E-37F087925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059" y="776287"/>
            <a:ext cx="6911881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34364-5518-77F2-F0D3-2EABD9D3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432-872D-8AD5-CD42-B0511338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9D65A-8C52-DE43-67A9-C635E6E1DE04}"/>
              </a:ext>
            </a:extLst>
          </p:cNvPr>
          <p:cNvSpPr txBox="1"/>
          <p:nvPr/>
        </p:nvSpPr>
        <p:spPr>
          <a:xfrm>
            <a:off x="1438275" y="2686050"/>
            <a:ext cx="9360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QUESTION 2: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do financial attributes (e.g., card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count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credit score, total debt) correlate with customer financial health?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6DE8D-AAFC-5CE4-8C03-551E3A2D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43" y="3324697"/>
            <a:ext cx="573671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D4225-732C-E4F9-33E0-823604008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7B3D9-6553-E8CD-87AA-485966E9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49" y="916556"/>
            <a:ext cx="6494501" cy="50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372EC-D73B-4446-4EEE-1DC00FDD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09" y="1345215"/>
            <a:ext cx="4487591" cy="4167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5BED2-AC7E-BDC0-1F71-B4170C0A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30" y="1345214"/>
            <a:ext cx="4862495" cy="4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1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290</TotalTime>
  <Words>1035</Words>
  <Application>Microsoft Office PowerPoint</Application>
  <PresentationFormat>Widescreen</PresentationFormat>
  <Paragraphs>96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Garamond</vt:lpstr>
      <vt:lpstr>zeitung</vt:lpstr>
      <vt:lpstr>Organic</vt:lpstr>
      <vt:lpstr>Project 1: Group 12</vt:lpstr>
      <vt:lpstr>Project:  Dataset | Introduction &amp; Inspiration</vt:lpstr>
      <vt:lpstr>Objectives</vt:lpstr>
      <vt:lpstr>Customer Demographics</vt:lpstr>
      <vt:lpstr>PowerPoint Presentation</vt:lpstr>
      <vt:lpstr>PowerPoint Presentation</vt:lpstr>
      <vt:lpstr>Financial Attributes</vt:lpstr>
      <vt:lpstr>PowerPoint Presentation</vt:lpstr>
      <vt:lpstr>PowerPoint Presentation</vt:lpstr>
      <vt:lpstr>Geographic Information</vt:lpstr>
      <vt:lpstr>PowerPoint Presentation</vt:lpstr>
      <vt:lpstr>PowerPoint Presentation</vt:lpstr>
      <vt:lpstr>PowerPoint Presentation</vt:lpstr>
      <vt:lpstr>PowerPoint Presentation</vt:lpstr>
      <vt:lpstr>Bias and Limitations</vt:lpstr>
      <vt:lpstr>Regression Analysis</vt:lpstr>
      <vt:lpstr>PowerPoint Presentation</vt:lpstr>
      <vt:lpstr>PowerPoint Presentation</vt:lpstr>
      <vt:lpstr>PowerPoint Presentation</vt:lpstr>
      <vt:lpstr>Conclusion|Final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Arnold</dc:creator>
  <cp:lastModifiedBy>Caleb M</cp:lastModifiedBy>
  <cp:revision>6</cp:revision>
  <dcterms:created xsi:type="dcterms:W3CDTF">2024-12-03T01:39:13Z</dcterms:created>
  <dcterms:modified xsi:type="dcterms:W3CDTF">2024-12-04T22:11:13Z</dcterms:modified>
</cp:coreProperties>
</file>