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65" r:id="rId4"/>
    <p:sldId id="258" r:id="rId5"/>
    <p:sldId id="269" r:id="rId6"/>
    <p:sldId id="268" r:id="rId7"/>
    <p:sldId id="260" r:id="rId8"/>
    <p:sldId id="261" r:id="rId9"/>
    <p:sldId id="270" r:id="rId10"/>
    <p:sldId id="262" r:id="rId11"/>
    <p:sldId id="273" r:id="rId12"/>
    <p:sldId id="271" r:id="rId13"/>
    <p:sldId id="272" r:id="rId14"/>
    <p:sldId id="263" r:id="rId15"/>
    <p:sldId id="266" r:id="rId16"/>
    <p:sldId id="278" r:id="rId17"/>
    <p:sldId id="275" r:id="rId18"/>
    <p:sldId id="274" r:id="rId19"/>
    <p:sldId id="277" r:id="rId20"/>
    <p:sldId id="267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1C324-1BDB-46BC-A742-C63537C312C1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9C7944-F706-43BC-9188-0416C1174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53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Talking points: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C7944-F706-43BC-9188-0416C1174C8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59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689C8980-B55D-4848-95F6-42353735C198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10778B4C-4D7C-4625-A416-EB55D2CFDFA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1609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C8980-B55D-4848-95F6-42353735C198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78B4C-4D7C-4625-A416-EB55D2CFD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104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C8980-B55D-4848-95F6-42353735C198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78B4C-4D7C-4625-A416-EB55D2CFDFA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1859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C8980-B55D-4848-95F6-42353735C198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78B4C-4D7C-4625-A416-EB55D2CFDFA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77915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C8980-B55D-4848-95F6-42353735C198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78B4C-4D7C-4625-A416-EB55D2CFD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8277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C8980-B55D-4848-95F6-42353735C198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78B4C-4D7C-4625-A416-EB55D2CFDFA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63940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C8980-B55D-4848-95F6-42353735C198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78B4C-4D7C-4625-A416-EB55D2CFDFA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34881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C8980-B55D-4848-95F6-42353735C198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78B4C-4D7C-4625-A416-EB55D2CFDFA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51889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C8980-B55D-4848-95F6-42353735C198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78B4C-4D7C-4625-A416-EB55D2CFDFA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523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C8980-B55D-4848-95F6-42353735C198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78B4C-4D7C-4625-A416-EB55D2CFD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973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C8980-B55D-4848-95F6-42353735C198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78B4C-4D7C-4625-A416-EB55D2CFDFA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6387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C8980-B55D-4848-95F6-42353735C198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78B4C-4D7C-4625-A416-EB55D2CFD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328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C8980-B55D-4848-95F6-42353735C198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78B4C-4D7C-4625-A416-EB55D2CFDFAA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6047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C8980-B55D-4848-95F6-42353735C198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78B4C-4D7C-4625-A416-EB55D2CFDFA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3313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C8980-B55D-4848-95F6-42353735C198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78B4C-4D7C-4625-A416-EB55D2CFD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170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C8980-B55D-4848-95F6-42353735C198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78B4C-4D7C-4625-A416-EB55D2CFDFA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4478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C8980-B55D-4848-95F6-42353735C198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78B4C-4D7C-4625-A416-EB55D2CFD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625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89C8980-B55D-4848-95F6-42353735C198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0778B4C-4D7C-4625-A416-EB55D2CFD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9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98868-9E1C-11AD-DCD2-018FA25088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1: Group 12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2F9D2F-9770-1F1E-A79C-CB2D4A289A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Project Team:  </a:t>
            </a:r>
          </a:p>
          <a:p>
            <a:r>
              <a:rPr lang="en-US" dirty="0"/>
              <a:t>Caleb </a:t>
            </a:r>
            <a:r>
              <a:rPr lang="en-US" dirty="0" err="1"/>
              <a:t>Meinke</a:t>
            </a:r>
            <a:r>
              <a:rPr lang="en-US" dirty="0"/>
              <a:t>, Luisa Murillo, </a:t>
            </a:r>
          </a:p>
          <a:p>
            <a:r>
              <a:rPr lang="en-US" dirty="0"/>
              <a:t>Gavin </a:t>
            </a:r>
            <a:r>
              <a:rPr lang="en-US" dirty="0" err="1"/>
              <a:t>Bozan</a:t>
            </a:r>
            <a:r>
              <a:rPr lang="en-US" dirty="0"/>
              <a:t>, and Charles Arnold</a:t>
            </a:r>
          </a:p>
        </p:txBody>
      </p:sp>
    </p:spTree>
    <p:extLst>
      <p:ext uri="{BB962C8B-B14F-4D97-AF65-F5344CB8AC3E}">
        <p14:creationId xmlns:p14="http://schemas.microsoft.com/office/powerpoint/2010/main" val="50567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245C85-A720-2168-B796-EC642C0943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58E3E-6EF3-2E65-B271-A424ED652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Geographic Information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F47D4E-475D-2433-35DC-13FC0C9BD876}"/>
              </a:ext>
            </a:extLst>
          </p:cNvPr>
          <p:cNvSpPr txBox="1"/>
          <p:nvPr/>
        </p:nvSpPr>
        <p:spPr>
          <a:xfrm>
            <a:off x="1438275" y="2686050"/>
            <a:ext cx="93607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/>
              <a:t>QUESTION 3: 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ptos" panose="020B0004020202020204" pitchFamily="34" charset="0"/>
              </a:rPr>
              <a:t>How does customer geographic information (e.g. state, city, per capita income) correlate with customer financial health? </a:t>
            </a:r>
          </a:p>
          <a:p>
            <a:endParaRPr lang="en-US" sz="1800" b="0" i="0" u="none" strike="noStrike" baseline="0" dirty="0">
              <a:solidFill>
                <a:srgbClr val="000000"/>
              </a:solidFill>
              <a:latin typeface="Aptos" panose="020B0004020202020204" pitchFamily="34" charset="0"/>
            </a:endParaRPr>
          </a:p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Aptos" panose="020B0004020202020204" pitchFamily="34" charset="0"/>
            </a:endParaRPr>
          </a:p>
          <a:p>
            <a:endParaRPr lang="en-US" sz="1800" b="0" i="0" u="none" strike="noStrike" baseline="0" dirty="0">
              <a:solidFill>
                <a:srgbClr val="000000"/>
              </a:solidFill>
              <a:latin typeface="Aptos" panose="020B0004020202020204" pitchFamily="34" charset="0"/>
            </a:endParaRP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94042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0EE368C-87A2-B745-9D80-D8F00D85B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036" y="762000"/>
            <a:ext cx="7850095" cy="54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118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BD69379-FFB0-CEFD-0E34-3B46B15497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8201" y="859421"/>
            <a:ext cx="8095597" cy="5139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489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BB189D-DF57-2EF6-155D-A718E4C252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F134972-3183-7475-4068-C380DBCD70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106" y="804652"/>
            <a:ext cx="8113336" cy="5358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3766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C21856D-DE9D-C871-C07E-CB0777A466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544958B8-57B6-4B37-8A18-D54A32EC2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7E4A740-3A69-42A5-8AC0-3905D518F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10972800" cy="5638800"/>
          </a:xfrm>
          <a:prstGeom prst="rect">
            <a:avLst/>
          </a:prstGeom>
          <a:noFill/>
          <a:ln w="15875" cap="flat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283C010-53D7-404B-9300-DB1BAE1EAE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28956"/>
            <a:ext cx="12234672" cy="658368"/>
            <a:chOff x="-18288" y="3128956"/>
            <a:chExt cx="12234672" cy="658368"/>
          </a:xfrm>
        </p:grpSpPr>
        <p:sp useBgFill="1">
          <p:nvSpPr>
            <p:cNvPr id="27" name="Rounded Rectangle 21">
              <a:extLst>
                <a:ext uri="{FF2B5EF4-FFF2-40B4-BE49-F238E27FC236}">
                  <a16:creationId xmlns:a16="http://schemas.microsoft.com/office/drawing/2014/main" id="{DFC03671-D6D3-4BA9-AD3E-6ADE11D07C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2303" y="3128956"/>
              <a:ext cx="45720" cy="658368"/>
            </a:xfrm>
            <a:prstGeom prst="roundRect">
              <a:avLst>
                <a:gd name="adj" fmla="val 50000"/>
              </a:avLst>
            </a:prstGeom>
            <a:ln w="9525">
              <a:noFill/>
            </a:ln>
            <a:effectLst>
              <a:innerShdw blurRad="114300">
                <a:prstClr val="black">
                  <a:alpha val="8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DFD51935-8C23-4BCB-987B-F5AC9E3D94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8288" y="3154680"/>
              <a:ext cx="777240" cy="606425"/>
            </a:xfrm>
            <a:prstGeom prst="rect">
              <a:avLst/>
            </a:prstGeom>
          </p:spPr>
        </p:pic>
        <p:sp useBgFill="1">
          <p:nvSpPr>
            <p:cNvPr id="29" name="Rounded Rectangle 27">
              <a:extLst>
                <a:ext uri="{FF2B5EF4-FFF2-40B4-BE49-F238E27FC236}">
                  <a16:creationId xmlns:a16="http://schemas.microsoft.com/office/drawing/2014/main" id="{72D5A197-23EF-4751-9E72-FEB79910E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14377" y="3128956"/>
              <a:ext cx="45720" cy="658368"/>
            </a:xfrm>
            <a:prstGeom prst="roundRect">
              <a:avLst>
                <a:gd name="adj" fmla="val 50000"/>
              </a:avLst>
            </a:prstGeom>
            <a:ln w="9525">
              <a:noFill/>
            </a:ln>
            <a:effectLst>
              <a:innerShdw blurRad="114300">
                <a:prstClr val="black">
                  <a:alpha val="8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5DD7E4D1-EC3E-4109-9647-9E6652A92D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flipH="1">
              <a:off x="11439144" y="3154680"/>
              <a:ext cx="777240" cy="606425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1AA7F876-7283-D1B8-F375-C34A5DEC63AD}"/>
              </a:ext>
            </a:extLst>
          </p:cNvPr>
          <p:cNvSpPr txBox="1"/>
          <p:nvPr/>
        </p:nvSpPr>
        <p:spPr>
          <a:xfrm>
            <a:off x="2479674" y="27296"/>
            <a:ext cx="72294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Average Debt-to-Income (DTI) by State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AB4CEE-9774-F098-F757-5BEB77DD9B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078" y="746918"/>
            <a:ext cx="10509160" cy="5421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1888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4D5390-D1CD-1394-56AB-56FFF8407F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3E674-8A21-F1AE-EFBC-526BC4C0E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Bias and Limitations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C96422-67E2-A168-1E23-5A465FD83669}"/>
              </a:ext>
            </a:extLst>
          </p:cNvPr>
          <p:cNvSpPr txBox="1"/>
          <p:nvPr/>
        </p:nvSpPr>
        <p:spPr>
          <a:xfrm>
            <a:off x="1389888" y="2624328"/>
            <a:ext cx="9436608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Limitations: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Fictitious data – Use for exercise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 states had very small sample size</a:t>
            </a:r>
          </a:p>
          <a:p>
            <a:endParaRPr lang="en-US" dirty="0"/>
          </a:p>
          <a:p>
            <a:r>
              <a:rPr lang="en-US" dirty="0"/>
              <a:t>Bias: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Distribution of Male(49.2%)to Female (50.8%)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Wasn’t a 50/50 split but is Reflective of US Population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9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# of outliers impacted ‘gold standard of measurement’ (e.g. Age, State, DTI Ratio)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Removed outliers in total debt and yearly income to ensure that the DTI was smoothed out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May have unintentionally created bias by being selective of the outliers we removed</a:t>
            </a:r>
          </a:p>
        </p:txBody>
      </p:sp>
    </p:spTree>
    <p:extLst>
      <p:ext uri="{BB962C8B-B14F-4D97-AF65-F5344CB8AC3E}">
        <p14:creationId xmlns:p14="http://schemas.microsoft.com/office/powerpoint/2010/main" val="7889520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5A211B-DE88-0F7D-1F9A-1029B57CF4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AAFED-8E53-E612-B852-F74E4F494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Regression Analysis</a:t>
            </a:r>
          </a:p>
        </p:txBody>
      </p:sp>
    </p:spTree>
    <p:extLst>
      <p:ext uri="{BB962C8B-B14F-4D97-AF65-F5344CB8AC3E}">
        <p14:creationId xmlns:p14="http://schemas.microsoft.com/office/powerpoint/2010/main" val="291044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3C91E7-2F5F-5735-DBC3-D95CD6D6AA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CBFBA0E-CB86-266D-17D3-0A6C25C86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603" y="900006"/>
            <a:ext cx="9396793" cy="505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9731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9184178-E040-A6F0-3601-6C7F284D9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588" y="1118760"/>
            <a:ext cx="9166824" cy="4920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4608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225D16-63AB-F4C7-D65D-BAC230E6C6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E809D0A-1C11-76A1-3104-289D9930E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913" y="728449"/>
            <a:ext cx="9742173" cy="5401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044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DCB60-D725-56CF-2875-3A227D1F7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Project:  Dataset | Introduction &amp; Inspiration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DAA239-DCC3-B883-4295-48CE3F269321}"/>
              </a:ext>
            </a:extLst>
          </p:cNvPr>
          <p:cNvSpPr txBox="1"/>
          <p:nvPr/>
        </p:nvSpPr>
        <p:spPr>
          <a:xfrm>
            <a:off x="1415605" y="2577051"/>
            <a:ext cx="9360790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Dataset:    </a:t>
            </a:r>
          </a:p>
          <a:p>
            <a:endParaRPr lang="en-US" sz="700" b="1" i="0" dirty="0">
              <a:solidFill>
                <a:srgbClr val="202124"/>
              </a:solidFill>
              <a:effectLst/>
              <a:latin typeface="zeitung"/>
            </a:endParaRPr>
          </a:p>
          <a:p>
            <a:r>
              <a:rPr lang="en-US" i="0" dirty="0">
                <a:solidFill>
                  <a:srgbClr val="202124"/>
                </a:solidFill>
                <a:effectLst/>
                <a:latin typeface="zeitung"/>
              </a:rPr>
              <a:t>Financial Transactions Dataset: Analytics</a:t>
            </a:r>
          </a:p>
          <a:p>
            <a:r>
              <a:rPr lang="en-US" sz="1800" b="0" i="0" u="none" strike="noStrike" baseline="0" dirty="0">
                <a:solidFill>
                  <a:srgbClr val="467885"/>
                </a:solidFill>
                <a:latin typeface="Aptos" panose="020B0004020202020204" pitchFamily="34" charset="0"/>
              </a:rPr>
              <a:t>https://www.kaggle.com/datasets/computingvictor/transactions-fraud-datasets/code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306F7C-4636-CD25-43D6-DAEBBC1123D2}"/>
              </a:ext>
            </a:extLst>
          </p:cNvPr>
          <p:cNvSpPr txBox="1"/>
          <p:nvPr/>
        </p:nvSpPr>
        <p:spPr>
          <a:xfrm>
            <a:off x="1415605" y="4027170"/>
            <a:ext cx="9360790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Introduction:    </a:t>
            </a:r>
          </a:p>
          <a:p>
            <a:r>
              <a:rPr lang="en-US" sz="700" b="0" i="0" u="none" strike="noStrike" baseline="0" dirty="0">
                <a:solidFill>
                  <a:srgbClr val="000000"/>
                </a:solidFill>
                <a:latin typeface="Aptos" panose="020B0004020202020204" pitchFamily="34" charset="0"/>
              </a:rPr>
              <a:t>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zeitung"/>
              </a:rPr>
              <a:t>The “Financial Transactions Dataset: Analytics,” contains financial payment card and card holder demographic information from 2010 through 2019. </a:t>
            </a:r>
          </a:p>
          <a:p>
            <a:endParaRPr lang="en-US" dirty="0">
              <a:solidFill>
                <a:srgbClr val="000000"/>
              </a:solidFill>
              <a:latin typeface="zeitung"/>
            </a:endParaRPr>
          </a:p>
        </p:txBody>
      </p:sp>
    </p:spTree>
    <p:extLst>
      <p:ext uri="{BB962C8B-B14F-4D97-AF65-F5344CB8AC3E}">
        <p14:creationId xmlns:p14="http://schemas.microsoft.com/office/powerpoint/2010/main" val="29660088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9416F6-A27E-124C-B725-D54DABE22E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52FDF-5C73-A9CC-215B-45012AE8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Conclusion|Final</a:t>
            </a:r>
            <a:r>
              <a:rPr lang="en-US" dirty="0"/>
              <a:t> Thoughts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64A330-ADF7-3E59-B755-C1BAB97AC07B}"/>
              </a:ext>
            </a:extLst>
          </p:cNvPr>
          <p:cNvSpPr txBox="1"/>
          <p:nvPr/>
        </p:nvSpPr>
        <p:spPr>
          <a:xfrm>
            <a:off x="1295402" y="2551837"/>
            <a:ext cx="95219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Debt-to-Income (DTI) ratio impact: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Credit Score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Yearly Income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Age</a:t>
            </a:r>
          </a:p>
          <a:p>
            <a:pPr lvl="1"/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only correlation that exists is between DTI and 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As you mature in life your debt-to-income ratio lower, doesn’t matter income, credit 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Expected to see that the lower the income the higher the debt-to-ratio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4196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15DCB84-8EAD-10BD-D943-B71FDE770394}"/>
              </a:ext>
            </a:extLst>
          </p:cNvPr>
          <p:cNvSpPr txBox="1"/>
          <p:nvPr/>
        </p:nvSpPr>
        <p:spPr>
          <a:xfrm>
            <a:off x="3419856" y="2875002"/>
            <a:ext cx="515721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53129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73F567-29BA-7EB5-10B3-242DC2A2DF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943C4-5B36-B420-5419-DA639DE17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Objectives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E2E156-B225-DD06-3FCE-D6A9CE565875}"/>
              </a:ext>
            </a:extLst>
          </p:cNvPr>
          <p:cNvSpPr txBox="1"/>
          <p:nvPr/>
        </p:nvSpPr>
        <p:spPr>
          <a:xfrm>
            <a:off x="1389888" y="2624328"/>
            <a:ext cx="94366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zeitung"/>
              </a:rPr>
              <a:t>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zeitung"/>
              </a:rPr>
              <a:t>xplore </a:t>
            </a:r>
            <a:r>
              <a:rPr lang="en-US" dirty="0">
                <a:solidFill>
                  <a:srgbClr val="000000"/>
                </a:solidFill>
                <a:latin typeface="zeitung"/>
              </a:rPr>
              <a:t>f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zeitung"/>
              </a:rPr>
              <a:t>inancial health on how it varies with: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zeitung"/>
              </a:rPr>
              <a:t>Demographics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zeitung"/>
              </a:rPr>
              <a:t>Individual financial attributes,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zeitung"/>
              </a:rPr>
              <a:t>G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zeitung"/>
              </a:rPr>
              <a:t>eographic regions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0" i="0" u="none" strike="noStrike" baseline="0" dirty="0">
              <a:solidFill>
                <a:srgbClr val="000000"/>
              </a:solidFill>
              <a:latin typeface="zeitung"/>
            </a:endParaRPr>
          </a:p>
          <a:p>
            <a:r>
              <a:rPr lang="en-US" dirty="0">
                <a:solidFill>
                  <a:srgbClr val="000000"/>
                </a:solidFill>
                <a:latin typeface="zeitung"/>
              </a:rPr>
              <a:t>Analyze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zeitung"/>
              </a:rPr>
              <a:t>the correlations between the above characteristics and established measurement of financial health, know as </a:t>
            </a:r>
            <a:r>
              <a:rPr lang="en-US" dirty="0">
                <a:solidFill>
                  <a:srgbClr val="000000"/>
                </a:solidFill>
                <a:latin typeface="zeitung"/>
              </a:rPr>
              <a:t>the debt-to-income (DTI) ratio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0" i="0" u="none" strike="noStrike" baseline="0" dirty="0">
              <a:solidFill>
                <a:srgbClr val="000000"/>
              </a:solidFill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6856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3A76B-53A3-C5A3-DF2C-481FE26C9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Demographics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F77670-61CA-A1C9-DAD9-E47A9EF76078}"/>
              </a:ext>
            </a:extLst>
          </p:cNvPr>
          <p:cNvSpPr txBox="1"/>
          <p:nvPr/>
        </p:nvSpPr>
        <p:spPr>
          <a:xfrm>
            <a:off x="1438275" y="2686050"/>
            <a:ext cx="93607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QUESTION 1:  How do customer demographics (e.g., age, gender, income) correlate with customer financial health</a:t>
            </a:r>
          </a:p>
        </p:txBody>
      </p:sp>
    </p:spTree>
    <p:extLst>
      <p:ext uri="{BB962C8B-B14F-4D97-AF65-F5344CB8AC3E}">
        <p14:creationId xmlns:p14="http://schemas.microsoft.com/office/powerpoint/2010/main" val="4275446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CA06C7A-7CCF-D8AA-EEA2-8DCB9E0994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DAB4CACB-F040-42C8-BAB4-EF293B16E7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D6C5C6B7-B038-40DE-9BBF-E219006E0C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736" y="28937"/>
            <a:ext cx="12188825" cy="6856214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CBCD6488-6A94-4486-9EC5-91E9BCEA2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9106" y="511968"/>
            <a:ext cx="11220450" cy="588406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C82F602-8DEC-4503-A8EE-78C40239CF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28956"/>
            <a:ext cx="12234672" cy="658368"/>
            <a:chOff x="-18288" y="3128956"/>
            <a:chExt cx="12234672" cy="658368"/>
          </a:xfrm>
        </p:grpSpPr>
        <p:sp useBgFill="1">
          <p:nvSpPr>
            <p:cNvPr id="31" name="Rounded Rectangle 21">
              <a:extLst>
                <a:ext uri="{FF2B5EF4-FFF2-40B4-BE49-F238E27FC236}">
                  <a16:creationId xmlns:a16="http://schemas.microsoft.com/office/drawing/2014/main" id="{265B23B4-5D6A-496F-97E0-5820A423E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2303" y="3128956"/>
              <a:ext cx="45720" cy="658368"/>
            </a:xfrm>
            <a:prstGeom prst="roundRect">
              <a:avLst>
                <a:gd name="adj" fmla="val 50000"/>
              </a:avLst>
            </a:prstGeom>
            <a:ln w="9525">
              <a:noFill/>
            </a:ln>
            <a:effectLst>
              <a:innerShdw blurRad="114300">
                <a:prstClr val="black">
                  <a:alpha val="8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04E85294-3619-433F-B8F6-901CAA9F75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8288" y="3154680"/>
              <a:ext cx="777240" cy="606425"/>
            </a:xfrm>
            <a:prstGeom prst="rect">
              <a:avLst/>
            </a:prstGeom>
          </p:spPr>
        </p:pic>
        <p:sp useBgFill="1">
          <p:nvSpPr>
            <p:cNvPr id="33" name="Rounded Rectangle 27">
              <a:extLst>
                <a:ext uri="{FF2B5EF4-FFF2-40B4-BE49-F238E27FC236}">
                  <a16:creationId xmlns:a16="http://schemas.microsoft.com/office/drawing/2014/main" id="{3EC93FD1-54A1-4342-8790-272BCD99F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14377" y="3128956"/>
              <a:ext cx="45720" cy="658368"/>
            </a:xfrm>
            <a:prstGeom prst="roundRect">
              <a:avLst>
                <a:gd name="adj" fmla="val 50000"/>
              </a:avLst>
            </a:prstGeom>
            <a:ln w="9525">
              <a:noFill/>
            </a:ln>
            <a:effectLst>
              <a:innerShdw blurRad="114300">
                <a:srgbClr val="171717">
                  <a:alpha val="82745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AABD94D8-A1A4-4079-BDB1-30122D3F8B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flipH="1">
              <a:off x="11439144" y="3154680"/>
              <a:ext cx="777240" cy="606425"/>
            </a:xfrm>
            <a:prstGeom prst="rect">
              <a:avLst/>
            </a:prstGeom>
          </p:spPr>
        </p:pic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62E2B050-A4C4-EFC9-A369-2E44D138DB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5605" y="1575376"/>
            <a:ext cx="4316066" cy="367573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4B338BE-B20E-6DF7-6021-E3C2125F00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42633" y="1355661"/>
            <a:ext cx="6112892" cy="4115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40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664B1BB-C761-1D5B-BFB0-6B581280E3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DAB4CACB-F040-42C8-BAB4-EF293B16E7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D6C5C6B7-B038-40DE-9BBF-E219006E0C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736" y="28937"/>
            <a:ext cx="12188825" cy="6856214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CBCD6488-6A94-4486-9EC5-91E9BCEA2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9106" y="511968"/>
            <a:ext cx="11220450" cy="588406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C82F602-8DEC-4503-A8EE-78C40239CF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28956"/>
            <a:ext cx="12234672" cy="658368"/>
            <a:chOff x="-18288" y="3128956"/>
            <a:chExt cx="12234672" cy="658368"/>
          </a:xfrm>
        </p:grpSpPr>
        <p:sp useBgFill="1">
          <p:nvSpPr>
            <p:cNvPr id="42" name="Rounded Rectangle 21">
              <a:extLst>
                <a:ext uri="{FF2B5EF4-FFF2-40B4-BE49-F238E27FC236}">
                  <a16:creationId xmlns:a16="http://schemas.microsoft.com/office/drawing/2014/main" id="{265B23B4-5D6A-496F-97E0-5820A423E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2303" y="3128956"/>
              <a:ext cx="45720" cy="658368"/>
            </a:xfrm>
            <a:prstGeom prst="roundRect">
              <a:avLst>
                <a:gd name="adj" fmla="val 50000"/>
              </a:avLst>
            </a:prstGeom>
            <a:ln w="9525">
              <a:noFill/>
            </a:ln>
            <a:effectLst>
              <a:innerShdw blurRad="114300">
                <a:prstClr val="black">
                  <a:alpha val="8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04E85294-3619-433F-B8F6-901CAA9F75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8288" y="3154680"/>
              <a:ext cx="777240" cy="606425"/>
            </a:xfrm>
            <a:prstGeom prst="rect">
              <a:avLst/>
            </a:prstGeom>
          </p:spPr>
        </p:pic>
        <p:sp useBgFill="1">
          <p:nvSpPr>
            <p:cNvPr id="43" name="Rounded Rectangle 27">
              <a:extLst>
                <a:ext uri="{FF2B5EF4-FFF2-40B4-BE49-F238E27FC236}">
                  <a16:creationId xmlns:a16="http://schemas.microsoft.com/office/drawing/2014/main" id="{3EC93FD1-54A1-4342-8790-272BCD99F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14377" y="3128956"/>
              <a:ext cx="45720" cy="658368"/>
            </a:xfrm>
            <a:prstGeom prst="roundRect">
              <a:avLst>
                <a:gd name="adj" fmla="val 50000"/>
              </a:avLst>
            </a:prstGeom>
            <a:ln w="9525">
              <a:noFill/>
            </a:ln>
            <a:effectLst>
              <a:innerShdw blurRad="114300">
                <a:srgbClr val="171717">
                  <a:alpha val="82745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AABD94D8-A1A4-4079-BDB1-30122D3F8B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flipH="1">
              <a:off x="11439144" y="3154680"/>
              <a:ext cx="777240" cy="606425"/>
            </a:xfrm>
            <a:prstGeom prst="rect">
              <a:avLst/>
            </a:prstGeom>
          </p:spPr>
        </p:pic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415ED455-FD3E-36A1-D56E-37F0879250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0059" y="776287"/>
            <a:ext cx="6911881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03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234364-5518-77F2-F0D3-2EABD9D327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6C432-872D-8AD5-CD42-B05113381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Financial Attributes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79D65A-8C52-DE43-67A9-C635E6E1DE04}"/>
              </a:ext>
            </a:extLst>
          </p:cNvPr>
          <p:cNvSpPr txBox="1"/>
          <p:nvPr/>
        </p:nvSpPr>
        <p:spPr>
          <a:xfrm>
            <a:off x="1438275" y="2686050"/>
            <a:ext cx="93607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/>
              <a:t>QUESTION 2: 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ptos" panose="020B0004020202020204" pitchFamily="34" charset="0"/>
              </a:rPr>
              <a:t>How do financial attributes (e.g., card type, loan amount, credit score, total debt) correlate with customer financial health? </a:t>
            </a:r>
          </a:p>
          <a:p>
            <a:endParaRPr lang="en-US" sz="1800" b="0" i="0" u="none" strike="noStrike" baseline="0" dirty="0">
              <a:solidFill>
                <a:srgbClr val="000000"/>
              </a:solidFill>
              <a:latin typeface="Aptos" panose="020B0004020202020204" pitchFamily="34" charset="0"/>
            </a:endParaRP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74344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CD4225-732C-E4F9-33E0-823604008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417B3D9-6553-E8CD-87AA-485966E9C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8749" y="916556"/>
            <a:ext cx="6494501" cy="5024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239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0372EC-D73B-4446-4EEE-1DC00FDDB9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409" y="1345215"/>
            <a:ext cx="4487591" cy="41675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395BED2-AC7E-BDC0-1F71-B4170C0A33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8582" y="1345214"/>
            <a:ext cx="4498543" cy="4167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7143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164</TotalTime>
  <Words>362</Words>
  <Application>Microsoft Office PowerPoint</Application>
  <PresentationFormat>Widescreen</PresentationFormat>
  <Paragraphs>53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Aptos</vt:lpstr>
      <vt:lpstr>Arial</vt:lpstr>
      <vt:lpstr>Garamond</vt:lpstr>
      <vt:lpstr>zeitung</vt:lpstr>
      <vt:lpstr>Organic</vt:lpstr>
      <vt:lpstr>Project 1: Group 12</vt:lpstr>
      <vt:lpstr>Project:  Dataset | Introduction &amp; Inspiration</vt:lpstr>
      <vt:lpstr>Objectives</vt:lpstr>
      <vt:lpstr>Customer Demographics</vt:lpstr>
      <vt:lpstr>PowerPoint Presentation</vt:lpstr>
      <vt:lpstr>PowerPoint Presentation</vt:lpstr>
      <vt:lpstr>Financial Attributes</vt:lpstr>
      <vt:lpstr>PowerPoint Presentation</vt:lpstr>
      <vt:lpstr>PowerPoint Presentation</vt:lpstr>
      <vt:lpstr>Geographic Information</vt:lpstr>
      <vt:lpstr>PowerPoint Presentation</vt:lpstr>
      <vt:lpstr>PowerPoint Presentation</vt:lpstr>
      <vt:lpstr>PowerPoint Presentation</vt:lpstr>
      <vt:lpstr>PowerPoint Presentation</vt:lpstr>
      <vt:lpstr>Bias and Limitations</vt:lpstr>
      <vt:lpstr>Regression Analysis</vt:lpstr>
      <vt:lpstr>PowerPoint Presentation</vt:lpstr>
      <vt:lpstr>PowerPoint Presentation</vt:lpstr>
      <vt:lpstr>PowerPoint Presentation</vt:lpstr>
      <vt:lpstr>Conclusion|Final Thoughts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Charles Arnold</dc:creator>
  <cp:lastModifiedBy>Charles Arnold</cp:lastModifiedBy>
  <cp:revision>3</cp:revision>
  <dcterms:created xsi:type="dcterms:W3CDTF">2024-12-03T01:39:13Z</dcterms:created>
  <dcterms:modified xsi:type="dcterms:W3CDTF">2024-12-04T01:20:35Z</dcterms:modified>
</cp:coreProperties>
</file>