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5" r:id="rId4"/>
    <p:sldId id="258" r:id="rId5"/>
    <p:sldId id="269" r:id="rId6"/>
    <p:sldId id="268" r:id="rId7"/>
    <p:sldId id="260" r:id="rId8"/>
    <p:sldId id="261" r:id="rId9"/>
    <p:sldId id="270" r:id="rId10"/>
    <p:sldId id="262" r:id="rId11"/>
    <p:sldId id="273" r:id="rId12"/>
    <p:sldId id="271" r:id="rId13"/>
    <p:sldId id="272" r:id="rId14"/>
    <p:sldId id="263" r:id="rId15"/>
    <p:sldId id="266" r:id="rId16"/>
    <p:sldId id="278" r:id="rId17"/>
    <p:sldId id="275" r:id="rId18"/>
    <p:sldId id="274" r:id="rId19"/>
    <p:sldId id="277" r:id="rId20"/>
    <p:sldId id="267" r:id="rId21"/>
    <p:sldId id="276"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56" autoAdjust="0"/>
  </p:normalViewPr>
  <p:slideViewPr>
    <p:cSldViewPr snapToGrid="0">
      <p:cViewPr>
        <p:scale>
          <a:sx n="86" d="100"/>
          <a:sy n="86" d="100"/>
        </p:scale>
        <p:origin x="15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1C324-1BDB-46BC-A742-C63537C312C1}"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C7944-F706-43BC-9188-0416C1174C85}" type="slidenum">
              <a:rPr lang="en-US" smtClean="0"/>
              <a:t>‹#›</a:t>
            </a:fld>
            <a:endParaRPr lang="en-US"/>
          </a:p>
        </p:txBody>
      </p:sp>
    </p:spTree>
    <p:extLst>
      <p:ext uri="{BB962C8B-B14F-4D97-AF65-F5344CB8AC3E}">
        <p14:creationId xmlns:p14="http://schemas.microsoft.com/office/powerpoint/2010/main" val="48153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 </a:t>
            </a:r>
            <a:br>
              <a:rPr lang="en-US" dirty="0"/>
            </a:br>
            <a:br>
              <a:rPr lang="en-US" dirty="0"/>
            </a:br>
            <a:r>
              <a:rPr lang="en-US" dirty="0"/>
              <a:t>- Dataset is comprised of multiple CSVs: One containing individual customer attributes and another containing payment transaction attributes</a:t>
            </a:r>
          </a:p>
          <a:p>
            <a:pPr marL="171450" indent="-171450">
              <a:buFontTx/>
              <a:buChar char="-"/>
            </a:pPr>
            <a:r>
              <a:rPr lang="en-US" dirty="0"/>
              <a:t>These files required merging on the client ID of each individual customer</a:t>
            </a:r>
          </a:p>
          <a:p>
            <a:pPr marL="628650" lvl="1" indent="-171450">
              <a:buFontTx/>
              <a:buChar char="-"/>
            </a:pPr>
            <a:r>
              <a:rPr lang="en-US" dirty="0"/>
              <a:t>Data cleansing – removing dollar signs from monetary values</a:t>
            </a:r>
          </a:p>
          <a:p>
            <a:pPr marL="628650" lvl="1" indent="-171450">
              <a:buFontTx/>
              <a:buChar char="-"/>
            </a:pPr>
            <a:r>
              <a:rPr lang="en-US" dirty="0"/>
              <a:t>Reverse geocoding for state extract</a:t>
            </a:r>
          </a:p>
          <a:p>
            <a:pPr marL="628650" lvl="1" indent="-171450">
              <a:buFontTx/>
              <a:buChar char="-"/>
            </a:pPr>
            <a:r>
              <a:rPr lang="en-US" dirty="0"/>
              <a:t>Added columns for DTI, State, state </a:t>
            </a:r>
            <a:r>
              <a:rPr lang="en-US" dirty="0" err="1"/>
              <a:t>lat</a:t>
            </a:r>
            <a:r>
              <a:rPr lang="en-US" dirty="0"/>
              <a:t>/long</a:t>
            </a:r>
          </a:p>
          <a:p>
            <a:pPr marL="628650" lvl="1" indent="-171450">
              <a:buFontTx/>
              <a:buChar char="-"/>
            </a:pPr>
            <a:r>
              <a:rPr lang="en-US" dirty="0"/>
              <a:t>The </a:t>
            </a:r>
            <a:r>
              <a:rPr lang="en-US" dirty="0" err="1"/>
              <a:t>dataframe</a:t>
            </a:r>
            <a:r>
              <a:rPr lang="en-US" dirty="0"/>
              <a:t> contained approximately 1,700 individual client IDs after merging and outlier elimination</a:t>
            </a:r>
          </a:p>
          <a:p>
            <a:pPr marL="171450" indent="-171450">
              <a:buFontTx/>
              <a:buChar char="-"/>
            </a:pPr>
            <a:r>
              <a:rPr lang="en-US" dirty="0"/>
              <a:t>The dataset is fictious, which limits its real-world use; however, inspiration for our effort came from multiple resources:</a:t>
            </a:r>
          </a:p>
          <a:p>
            <a:pPr marL="628650" lvl="1" indent="-171450">
              <a:buFontTx/>
              <a:buChar char="-"/>
            </a:pPr>
            <a:r>
              <a:rPr lang="en-US" dirty="0"/>
              <a:t>Post-pandemic focus on consumer spending, inflation, and debt are top of mind</a:t>
            </a:r>
          </a:p>
          <a:p>
            <a:pPr marL="628650" lvl="1" indent="-171450">
              <a:buFontTx/>
              <a:buChar char="-"/>
            </a:pPr>
            <a:r>
              <a:rPr lang="en-US" dirty="0"/>
              <a:t>Similar studies conducted by other organizations including </a:t>
            </a:r>
          </a:p>
          <a:p>
            <a:pPr marL="1085850" lvl="2" indent="-171450">
              <a:buFontTx/>
              <a:buChar char="-"/>
            </a:pPr>
            <a:r>
              <a:rPr lang="en-US" dirty="0"/>
              <a:t>Center for Economic and Policy Research study, “Before and After the Pandemic: Income Volatility, Health Care Affordability, and Debt”</a:t>
            </a:r>
          </a:p>
          <a:p>
            <a:pPr marL="1085850" lvl="2" indent="-171450">
              <a:buFontTx/>
              <a:buChar char="-"/>
            </a:pPr>
            <a:r>
              <a:rPr lang="en-US" dirty="0"/>
              <a:t>Financial Health Network’s study, “Financial Health Pulse 2023 U.S. Trends”</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2</a:t>
            </a:fld>
            <a:endParaRPr lang="en-US"/>
          </a:p>
        </p:txBody>
      </p:sp>
    </p:spTree>
    <p:extLst>
      <p:ext uri="{BB962C8B-B14F-4D97-AF65-F5344CB8AC3E}">
        <p14:creationId xmlns:p14="http://schemas.microsoft.com/office/powerpoint/2010/main" val="40375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notes: Secondary assessment looked at DTI by state, using the </a:t>
            </a:r>
            <a:r>
              <a:rPr lang="en-US" dirty="0" err="1"/>
              <a:t>dataframe</a:t>
            </a:r>
            <a:r>
              <a:rPr lang="en-US" dirty="0"/>
              <a:t> population with debt and income outliers removed to smooth the data. </a:t>
            </a:r>
          </a:p>
          <a:p>
            <a:pPr marL="171450" indent="-171450">
              <a:buFontTx/>
              <a:buChar char="-"/>
            </a:pPr>
            <a:r>
              <a:rPr lang="en-US" dirty="0"/>
              <a:t>The gradient shows highest DTI (red) to lowest DTI (green) across the scatterplot across </a:t>
            </a:r>
          </a:p>
          <a:p>
            <a:pPr marL="171450" indent="-171450">
              <a:buFontTx/>
              <a:buChar char="-"/>
            </a:pPr>
            <a:r>
              <a:rPr lang="en-US" dirty="0"/>
              <a:t>The DTI view tightened the variance between the population of states, and served as our geographic plot</a:t>
            </a:r>
          </a:p>
          <a:p>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13</a:t>
            </a:fld>
            <a:endParaRPr lang="en-US"/>
          </a:p>
        </p:txBody>
      </p:sp>
    </p:spTree>
    <p:extLst>
      <p:ext uri="{BB962C8B-B14F-4D97-AF65-F5344CB8AC3E}">
        <p14:creationId xmlns:p14="http://schemas.microsoft.com/office/powerpoint/2010/main" val="2373694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notes:</a:t>
            </a:r>
          </a:p>
          <a:p>
            <a:pPr marL="171450" indent="-171450">
              <a:buFontTx/>
              <a:buChar char="-"/>
            </a:pPr>
            <a:r>
              <a:rPr lang="en-US" dirty="0"/>
              <a:t>Plotting DTI by state geographically did not show any apparent geographical relationship to DTI. </a:t>
            </a:r>
          </a:p>
          <a:p>
            <a:pPr marL="171450" indent="-171450">
              <a:buFontTx/>
              <a:buChar char="-"/>
            </a:pPr>
            <a:r>
              <a:rPr lang="en-US" dirty="0"/>
              <a:t>There was relatively even distribution of high and low DTI across the map</a:t>
            </a:r>
          </a:p>
          <a:p>
            <a:pPr marL="171450" indent="-171450">
              <a:buFontTx/>
              <a:buChar char="-"/>
            </a:pPr>
            <a:r>
              <a:rPr lang="en-US" dirty="0"/>
              <a:t>The only exceptions observed were in the northern plains region (MT, WY, SD) and the East Coast Metro region (PA, NY, NJ, and surrounding states)</a:t>
            </a:r>
          </a:p>
          <a:p>
            <a:pPr marL="628650" lvl="1" indent="-171450">
              <a:buFontTx/>
              <a:buChar char="-"/>
            </a:pPr>
            <a:r>
              <a:rPr lang="en-US" dirty="0"/>
              <a:t>The northern plains region showed a grouping of low DTI states. This may be a result of small sample sizes for these states, however. </a:t>
            </a:r>
          </a:p>
          <a:p>
            <a:pPr marL="628650" lvl="1" indent="-171450">
              <a:buFontTx/>
              <a:buChar char="-"/>
            </a:pPr>
            <a:r>
              <a:rPr lang="en-US" dirty="0"/>
              <a:t>The East coast metro region showed DTI more consistently around the median of DTI by state</a:t>
            </a:r>
          </a:p>
          <a:p>
            <a:pPr marL="628650" lvl="1" indent="-171450">
              <a:buFontTx/>
              <a:buChar char="-"/>
            </a:pPr>
            <a:r>
              <a:rPr lang="en-US" dirty="0"/>
              <a:t>Both would require further investigation to prove out, however.</a:t>
            </a:r>
          </a:p>
        </p:txBody>
      </p:sp>
      <p:sp>
        <p:nvSpPr>
          <p:cNvPr id="4" name="Slide Number Placeholder 3"/>
          <p:cNvSpPr>
            <a:spLocks noGrp="1"/>
          </p:cNvSpPr>
          <p:nvPr>
            <p:ph type="sldNum" sz="quarter" idx="5"/>
          </p:nvPr>
        </p:nvSpPr>
        <p:spPr/>
        <p:txBody>
          <a:bodyPr/>
          <a:lstStyle/>
          <a:p>
            <a:fld id="{529C7944-F706-43BC-9188-0416C1174C85}" type="slidenum">
              <a:rPr lang="en-US" smtClean="0"/>
              <a:t>14</a:t>
            </a:fld>
            <a:endParaRPr lang="en-US"/>
          </a:p>
        </p:txBody>
      </p:sp>
    </p:spTree>
    <p:extLst>
      <p:ext uri="{BB962C8B-B14F-4D97-AF65-F5344CB8AC3E}">
        <p14:creationId xmlns:p14="http://schemas.microsoft.com/office/powerpoint/2010/main" val="194521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notes:</a:t>
            </a:r>
          </a:p>
          <a:p>
            <a:r>
              <a:rPr lang="en-US" dirty="0"/>
              <a:t>Limitations:</a:t>
            </a:r>
          </a:p>
          <a:p>
            <a:r>
              <a:rPr lang="en-US" dirty="0"/>
              <a:t> - First, the data we used is fictitious and meant only for exercise purposes, so it’s not based on real-world statistics."</a:t>
            </a:r>
          </a:p>
          <a:p>
            <a:r>
              <a:rPr lang="en-US" dirty="0"/>
              <a:t>- Second, some states had very small sample sizes, which may not accurately represent broader trends." But you know you </a:t>
            </a:r>
            <a:r>
              <a:rPr lang="en-US" dirty="0" err="1"/>
              <a:t>gotta</a:t>
            </a:r>
            <a:r>
              <a:rPr lang="en-US" dirty="0"/>
              <a:t> work with what you got</a:t>
            </a:r>
          </a:p>
          <a:p>
            <a:endParaRPr lang="en-US" dirty="0"/>
          </a:p>
          <a:p>
            <a:r>
              <a:rPr lang="en-US" dirty="0"/>
              <a:t>Bias:</a:t>
            </a:r>
          </a:p>
          <a:p>
            <a:r>
              <a:rPr lang="en-US" dirty="0"/>
              <a:t>- In terms of gender distribution, the data shows 49.2% male and 50.8% female. While this isn’t a perfect 50/50 split, it does reflect the overall U.S. population.</a:t>
            </a:r>
          </a:p>
          <a:p>
            <a:r>
              <a:rPr lang="en-US" dirty="0"/>
              <a:t>- We also adjusted for outliers in total debt and yearly income to smooth out the Debt-to-Income ratio, or DTI. However, by being selective with these outliers, we may have unintentionally introduced bias.</a:t>
            </a:r>
          </a:p>
        </p:txBody>
      </p:sp>
      <p:sp>
        <p:nvSpPr>
          <p:cNvPr id="4" name="Slide Number Placeholder 3"/>
          <p:cNvSpPr>
            <a:spLocks noGrp="1"/>
          </p:cNvSpPr>
          <p:nvPr>
            <p:ph type="sldNum" sz="quarter" idx="5"/>
          </p:nvPr>
        </p:nvSpPr>
        <p:spPr/>
        <p:txBody>
          <a:bodyPr/>
          <a:lstStyle/>
          <a:p>
            <a:fld id="{529C7944-F706-43BC-9188-0416C1174C85}" type="slidenum">
              <a:rPr lang="en-US" smtClean="0"/>
              <a:t>15</a:t>
            </a:fld>
            <a:endParaRPr lang="en-US"/>
          </a:p>
        </p:txBody>
      </p:sp>
    </p:spTree>
    <p:extLst>
      <p:ext uri="{BB962C8B-B14F-4D97-AF65-F5344CB8AC3E}">
        <p14:creationId xmlns:p14="http://schemas.microsoft.com/office/powerpoint/2010/main" val="180860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notes:</a:t>
            </a:r>
          </a:p>
          <a:p>
            <a:r>
              <a:rPr lang="en-US" b="0" i="0" dirty="0">
                <a:solidFill>
                  <a:srgbClr val="D1D2D3"/>
                </a:solidFill>
                <a:effectLst/>
                <a:latin typeface="Slack-Lato"/>
              </a:rPr>
              <a:t>Credit score doesn't have any impact in DTI because there are lots more factors that do impact person financial profile. Credit score does factor in things like total debt and total income, but that other factors like payment delinquencies, frequency of credit applications, total assets, and others also factor into the score. This shows that DTI is not a </a:t>
            </a:r>
            <a:r>
              <a:rPr lang="en-US" b="0" i="0" u="sng" dirty="0">
                <a:solidFill>
                  <a:srgbClr val="D1D2D3"/>
                </a:solidFill>
                <a:effectLst/>
                <a:latin typeface="Slack-Lato"/>
              </a:rPr>
              <a:t>primary</a:t>
            </a:r>
            <a:r>
              <a:rPr lang="en-US" b="0" i="0" dirty="0">
                <a:solidFill>
                  <a:srgbClr val="D1D2D3"/>
                </a:solidFill>
                <a:effectLst/>
                <a:latin typeface="Slack-Lato"/>
              </a:rPr>
              <a:t> determinate in the calculation of credit scores.</a:t>
            </a:r>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17</a:t>
            </a:fld>
            <a:endParaRPr lang="en-US"/>
          </a:p>
        </p:txBody>
      </p:sp>
    </p:spTree>
    <p:extLst>
      <p:ext uri="{BB962C8B-B14F-4D97-AF65-F5344CB8AC3E}">
        <p14:creationId xmlns:p14="http://schemas.microsoft.com/office/powerpoint/2010/main" val="1079921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notes: </a:t>
            </a:r>
          </a:p>
          <a:p>
            <a:r>
              <a:rPr lang="en-US" b="0" i="0" dirty="0">
                <a:solidFill>
                  <a:srgbClr val="D1D2D3"/>
                </a:solidFill>
                <a:effectLst/>
                <a:latin typeface="Slack-Lato"/>
              </a:rPr>
              <a:t>yearly income: No correlation, a decrease or increase in yearly income doesn't necessary increase or decrease DTI</a:t>
            </a:r>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18</a:t>
            </a:fld>
            <a:endParaRPr lang="en-US"/>
          </a:p>
        </p:txBody>
      </p:sp>
    </p:spTree>
    <p:extLst>
      <p:ext uri="{BB962C8B-B14F-4D97-AF65-F5344CB8AC3E}">
        <p14:creationId xmlns:p14="http://schemas.microsoft.com/office/powerpoint/2010/main" val="1215136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notes:</a:t>
            </a:r>
          </a:p>
          <a:p>
            <a:r>
              <a:rPr lang="en-US" b="0" i="0" dirty="0">
                <a:solidFill>
                  <a:srgbClr val="D1D2D3"/>
                </a:solidFill>
                <a:effectLst/>
                <a:latin typeface="Slack-Lato"/>
              </a:rPr>
              <a:t>Age definitely has a correlation as people get older DTI decrease. This is a  </a:t>
            </a:r>
            <a:r>
              <a:rPr lang="en-US" b="1" i="0" dirty="0">
                <a:solidFill>
                  <a:srgbClr val="D1D2D3"/>
                </a:solidFill>
                <a:effectLst/>
                <a:latin typeface="Slack-Lato"/>
              </a:rPr>
              <a:t>moderate</a:t>
            </a:r>
            <a:r>
              <a:rPr lang="en-US" b="0" i="0" dirty="0">
                <a:solidFill>
                  <a:srgbClr val="D1D2D3"/>
                </a:solidFill>
                <a:effectLst/>
                <a:latin typeface="Slack-Lato"/>
              </a:rPr>
              <a:t> negative correlation between DTI and Age. there is a relationship, but it isn't a strong one according to this dataset.</a:t>
            </a:r>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19</a:t>
            </a:fld>
            <a:endParaRPr lang="en-US"/>
          </a:p>
        </p:txBody>
      </p:sp>
    </p:spTree>
    <p:extLst>
      <p:ext uri="{BB962C8B-B14F-4D97-AF65-F5344CB8AC3E}">
        <p14:creationId xmlns:p14="http://schemas.microsoft.com/office/powerpoint/2010/main" val="3844001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p>
          <a:p>
            <a:pPr marL="171450" indent="-171450">
              <a:buFontTx/>
              <a:buChar char="-"/>
            </a:pPr>
            <a:r>
              <a:rPr lang="en-US" dirty="0"/>
              <a:t>Various forms of the debt-to-income ratio are used in the financial industry</a:t>
            </a:r>
          </a:p>
          <a:p>
            <a:pPr marL="628650" lvl="1" indent="-171450">
              <a:buFontTx/>
              <a:buChar char="-"/>
            </a:pPr>
            <a:r>
              <a:rPr lang="en-US" dirty="0"/>
              <a:t>The DTI is used to measure general financial health, creditworthiness, and financial stress</a:t>
            </a:r>
          </a:p>
          <a:p>
            <a:pPr marL="628650" lvl="1" indent="-171450">
              <a:buFontTx/>
              <a:buChar char="-"/>
            </a:pPr>
            <a:r>
              <a:rPr lang="en-US" dirty="0"/>
              <a:t>This is a known consideration in lending, credit scoring, and risk assessment.</a:t>
            </a:r>
          </a:p>
          <a:p>
            <a:pPr marL="628650" lvl="1" indent="-171450">
              <a:buFontTx/>
              <a:buChar char="-"/>
            </a:pPr>
            <a:r>
              <a:rPr lang="en-US" dirty="0"/>
              <a:t>This ratio provides a glance at individual debt payment obligations compared against income to determine financial health</a:t>
            </a:r>
          </a:p>
          <a:p>
            <a:pPr marL="171450" indent="-171450">
              <a:buFontTx/>
              <a:buChar char="-"/>
            </a:pPr>
            <a:r>
              <a:rPr lang="en-US" dirty="0"/>
              <a:t>Our analysis sought to use the DTI to test the following hypotheses:</a:t>
            </a:r>
          </a:p>
          <a:p>
            <a:pPr marL="628650" lvl="1" indent="-171450">
              <a:buFontTx/>
              <a:buChar char="-"/>
            </a:pPr>
            <a:r>
              <a:rPr lang="en-US" dirty="0"/>
              <a:t>Alternative: Customer demographics including age, gender, and income influence individual financial health (as measured by the DTI)</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Null: Customer demographics including age, gender, and income have no impact on individual financial health (as measured by the DTI)</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Alternative: Individual financial attributes including total debt, total card count, and credit score influence individual financial health (as measured by the DTI)</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Null: Individual financial attributes including total debt, total card count, and credit score have no impact on individual financial health (as measured by the DTI)</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628650" lvl="1" indent="-171450">
              <a:buFontTx/>
              <a:buChar char="-"/>
            </a:pPr>
            <a:r>
              <a:rPr lang="en-US" dirty="0"/>
              <a:t>Alternative: Customer geographic information including state, region, and per-capita-income influence individual financial health (as measured by the DTI)</a:t>
            </a:r>
          </a:p>
          <a:p>
            <a:pPr marL="628650" lvl="1" indent="-171450">
              <a:buFontTx/>
              <a:buChar char="-"/>
            </a:pPr>
            <a:r>
              <a:rPr lang="en-US" dirty="0"/>
              <a:t>Null: Customer geographic information including state, region, and per-capita-income have no impact on individual financial health (as measured by the DTI)</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3</a:t>
            </a:fld>
            <a:endParaRPr lang="en-US"/>
          </a:p>
        </p:txBody>
      </p:sp>
    </p:spTree>
    <p:extLst>
      <p:ext uri="{BB962C8B-B14F-4D97-AF65-F5344CB8AC3E}">
        <p14:creationId xmlns:p14="http://schemas.microsoft.com/office/powerpoint/2010/main" val="379423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goal of this analysis is to explore the distribution of debt-to-income ratios across genders and identify any significant differences between women and men</a:t>
            </a:r>
          </a:p>
          <a:p>
            <a:endParaRPr lang="en-US" dirty="0"/>
          </a:p>
          <a:p>
            <a:r>
              <a:rPr lang="en-US" dirty="0"/>
              <a:t>- The dataset includes debt-to-income ratios for a sample of men and women, with the following gender distribution: Women 50.8% and Men 49.2%.</a:t>
            </a:r>
          </a:p>
          <a:p>
            <a:endParaRPr lang="en-US" dirty="0"/>
          </a:p>
          <a:p>
            <a:pPr marL="176679" indent="-176679">
              <a:buFontTx/>
              <a:buChar char="-"/>
            </a:pPr>
            <a:r>
              <a:rPr lang="en-US" dirty="0"/>
              <a:t>A violin plot was used to visualize the distribution of debt-to-income ratios for both men and women. The shape of the violin plot provides insight into the density and spread of the data, with the wider parts of the plot indicating higher  concentrations of data </a:t>
            </a:r>
            <a:r>
              <a:rPr lang="en-US"/>
              <a:t>points.</a:t>
            </a:r>
          </a:p>
          <a:p>
            <a:pPr marL="176679" indent="-176679">
              <a:buFontTx/>
              <a:buChar char="-"/>
            </a:pPr>
            <a:endParaRPr lang="en-US" dirty="0"/>
          </a:p>
          <a:p>
            <a:pPr marL="176679" indent="-176679">
              <a:buFontTx/>
              <a:buChar char="-"/>
            </a:pPr>
            <a:r>
              <a:rPr lang="en-US" dirty="0"/>
              <a:t>Difference in tails, we wanted to do a T-test; look similar but wanted to confirm</a:t>
            </a:r>
          </a:p>
          <a:p>
            <a:endParaRPr lang="en-US" dirty="0"/>
          </a:p>
          <a:p>
            <a:endParaRPr lang="en-US" dirty="0"/>
          </a:p>
          <a:p>
            <a:r>
              <a:rPr lang="en-US" dirty="0"/>
              <a:t>- In summary, our analysis of the debt-to-income ratios across genders revealed no significant difference between men and women. This suggests that gender alone may not be a key determinant in the distribution of debt-to-income ratios in this sample.</a:t>
            </a:r>
          </a:p>
          <a:p>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5</a:t>
            </a:fld>
            <a:endParaRPr lang="en-US"/>
          </a:p>
        </p:txBody>
      </p:sp>
    </p:spTree>
    <p:extLst>
      <p:ext uri="{BB962C8B-B14F-4D97-AF65-F5344CB8AC3E}">
        <p14:creationId xmlns:p14="http://schemas.microsoft.com/office/powerpoint/2010/main" val="129041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analysis explores how the debt-to-income ratio varies across different age groups to understand if age plays a role in shaping financial behavior, particularly in relation to debt levels.</a:t>
            </a:r>
          </a:p>
          <a:p>
            <a:endParaRPr lang="en-US" dirty="0"/>
          </a:p>
          <a:p>
            <a:r>
              <a:rPr lang="en-US" dirty="0"/>
              <a:t>- We divided the dataset into six age bins: 18-29, 30-39, 40-49, 50-59, 60-69, and 70+, and computed the average debt-to-income ratio for each group.</a:t>
            </a:r>
          </a:p>
          <a:p>
            <a:endParaRPr lang="en-US" dirty="0"/>
          </a:p>
          <a:p>
            <a:r>
              <a:rPr lang="en-US" dirty="0"/>
              <a:t>- From the chart, we observe that the average debt-to-income ratio is higher for younger age groups (18-29) and tends to decrease with age, starting in the 60’s with a major drop specially in the 70+ category, which may reflect lower debt levels as people approach retirement.</a:t>
            </a:r>
          </a:p>
          <a:p>
            <a:endParaRPr lang="en-US" dirty="0"/>
          </a:p>
          <a:p>
            <a:pPr defTabSz="942289">
              <a:defRPr/>
            </a:pPr>
            <a:r>
              <a:rPr lang="en-US" dirty="0"/>
              <a:t>- We noticed that the trend was dipping and started back to rise in the age bin of 50-59, our thoughts for the reason for this is that this age group children are starting college and this could be a factor of the uprise in the debt-to-income ratio</a:t>
            </a:r>
          </a:p>
          <a:p>
            <a:endParaRPr lang="en-US" dirty="0"/>
          </a:p>
          <a:p>
            <a:r>
              <a:rPr lang="en-US" dirty="0"/>
              <a:t>- In summary, debt-to-income ratios tend to decrease with age, reflecting financial stability as individuals progress through their life, careers and approach retirement.</a:t>
            </a:r>
          </a:p>
        </p:txBody>
      </p:sp>
      <p:sp>
        <p:nvSpPr>
          <p:cNvPr id="4" name="Slide Number Placeholder 3"/>
          <p:cNvSpPr>
            <a:spLocks noGrp="1"/>
          </p:cNvSpPr>
          <p:nvPr>
            <p:ph type="sldNum" sz="quarter" idx="5"/>
          </p:nvPr>
        </p:nvSpPr>
        <p:spPr/>
        <p:txBody>
          <a:bodyPr/>
          <a:lstStyle/>
          <a:p>
            <a:fld id="{529C7944-F706-43BC-9188-0416C1174C85}" type="slidenum">
              <a:rPr lang="en-US" smtClean="0"/>
              <a:t>6</a:t>
            </a:fld>
            <a:endParaRPr lang="en-US"/>
          </a:p>
        </p:txBody>
      </p:sp>
    </p:spTree>
    <p:extLst>
      <p:ext uri="{BB962C8B-B14F-4D97-AF65-F5344CB8AC3E}">
        <p14:creationId xmlns:p14="http://schemas.microsoft.com/office/powerpoint/2010/main" val="376828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Speaking notes:</a:t>
            </a:r>
          </a:p>
          <a:p>
            <a:r>
              <a:rPr lang="en-US" b="0" i="0" dirty="0">
                <a:effectLst/>
                <a:latin typeface="Arial" panose="020B0604020202020204" pitchFamily="34" charset="0"/>
              </a:rPr>
              <a:t>we’re looking at how financial factors like credit scores, total debt, and the number of credit cards relate to customer financial health. By financial health, I mean how well people manage debt and credit.</a:t>
            </a:r>
            <a:br>
              <a:rPr lang="en-US" dirty="0"/>
            </a:br>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7</a:t>
            </a:fld>
            <a:endParaRPr lang="en-US"/>
          </a:p>
        </p:txBody>
      </p:sp>
    </p:spTree>
    <p:extLst>
      <p:ext uri="{BB962C8B-B14F-4D97-AF65-F5344CB8AC3E}">
        <p14:creationId xmlns:p14="http://schemas.microsoft.com/office/powerpoint/2010/main" val="364310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notes:</a:t>
            </a:r>
          </a:p>
          <a:p>
            <a:r>
              <a:rPr lang="en-US" b="0" i="0" dirty="0">
                <a:effectLst/>
                <a:latin typeface="Arial" panose="020B0604020202020204" pitchFamily="34" charset="0"/>
              </a:rPr>
              <a:t>This chart shows how many credit cards people have, broken down by credit score ranges, with color and size showing total debt.</a:t>
            </a:r>
            <a:br>
              <a:rPr lang="en-US" dirty="0"/>
            </a:br>
            <a:endParaRPr lang="en-US" dirty="0"/>
          </a:p>
          <a:p>
            <a:r>
              <a:rPr lang="en-US" b="0" i="0" dirty="0">
                <a:effectLst/>
                <a:latin typeface="Arial" panose="020B0604020202020204" pitchFamily="34" charset="0"/>
              </a:rPr>
              <a:t>A key point: People in the 651–750 range have the highest debt, even if they don’t always have the most cards.</a:t>
            </a:r>
            <a:br>
              <a:rPr lang="en-US" dirty="0"/>
            </a:br>
            <a:endParaRPr lang="en-US" dirty="0"/>
          </a:p>
          <a:p>
            <a:r>
              <a:rPr lang="en-US" b="0" i="0" dirty="0">
                <a:effectLst/>
                <a:latin typeface="Arial" panose="020B0604020202020204" pitchFamily="34" charset="0"/>
              </a:rPr>
              <a:t>One interesting outlier is here—a debt of over $500,000! The question is, does having more cards mean higher debt? Not always. It’s likely tied to income, credit limits, or spending habits."</a:t>
            </a:r>
            <a:br>
              <a:rPr lang="en-US" dirty="0"/>
            </a:br>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8</a:t>
            </a:fld>
            <a:endParaRPr lang="en-US"/>
          </a:p>
        </p:txBody>
      </p:sp>
    </p:spTree>
    <p:extLst>
      <p:ext uri="{BB962C8B-B14F-4D97-AF65-F5344CB8AC3E}">
        <p14:creationId xmlns:p14="http://schemas.microsoft.com/office/powerpoint/2010/main" val="135642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Speaking notes:</a:t>
            </a:r>
          </a:p>
          <a:p>
            <a:r>
              <a:rPr lang="en-US" b="0" i="0" dirty="0">
                <a:effectLst/>
                <a:latin typeface="Arial" panose="020B0604020202020204" pitchFamily="34" charset="0"/>
              </a:rPr>
              <a:t>Here’s how total debt is distributed. Over half of all debt is held by the 651–750 group, which lenders often see as reliable.</a:t>
            </a:r>
            <a:br>
              <a:rPr lang="en-US" dirty="0"/>
            </a:br>
            <a:r>
              <a:rPr lang="en-US" b="0" i="0" dirty="0">
                <a:effectLst/>
                <a:latin typeface="Arial" panose="020B0604020202020204" pitchFamily="34" charset="0"/>
              </a:rPr>
              <a:t>On the other hand, the 300–500 group holds less than 1% of the total debt. This is likely due to credit restrictions rather than better financial health.“</a:t>
            </a:r>
          </a:p>
          <a:p>
            <a:endParaRPr lang="en-US" b="0" i="0" dirty="0">
              <a:effectLst/>
              <a:latin typeface="Arial" panose="020B0604020202020204" pitchFamily="34" charset="0"/>
            </a:endParaRPr>
          </a:p>
          <a:p>
            <a:r>
              <a:rPr lang="en-US" b="0" i="0" dirty="0">
                <a:effectLst/>
                <a:latin typeface="Arial" panose="020B0604020202020204" pitchFamily="34" charset="0"/>
              </a:rPr>
              <a:t>average debt for each credit score range.</a:t>
            </a:r>
            <a:br>
              <a:rPr lang="en-US" dirty="0"/>
            </a:br>
            <a:r>
              <a:rPr lang="en-US" b="0" i="0" dirty="0">
                <a:effectLst/>
                <a:latin typeface="Arial" panose="020B0604020202020204" pitchFamily="34" charset="0"/>
              </a:rPr>
              <a:t>The 501–650 group has the highest average debt at over $77,000. This suggests they might be borrowing more but facing higher costs, like interest rates. </a:t>
            </a:r>
          </a:p>
          <a:p>
            <a:r>
              <a:rPr lang="en-US" b="0" i="0" dirty="0">
                <a:effectLst/>
                <a:latin typeface="Arial" panose="020B0604020202020204" pitchFamily="34" charset="0"/>
              </a:rPr>
              <a:t>Meanwhile, the 300–500 range has the lowest average debt, likely because they have limited access to credit</a:t>
            </a:r>
            <a:br>
              <a:rPr lang="en-US" b="0" i="0" dirty="0">
                <a:effectLst/>
                <a:latin typeface="Arial" panose="020B0604020202020204" pitchFamily="34" charset="0"/>
              </a:rPr>
            </a:br>
            <a:br>
              <a:rPr lang="en-US" b="0" i="0" dirty="0">
                <a:effectLst/>
                <a:latin typeface="Arial" panose="020B0604020202020204" pitchFamily="34" charset="0"/>
              </a:rPr>
            </a:br>
            <a:r>
              <a:rPr lang="en-US" b="0" i="0" dirty="0">
                <a:effectLst/>
                <a:latin typeface="Arial" panose="020B0604020202020204" pitchFamily="34" charset="0"/>
              </a:rPr>
              <a:t>Key Takeaways</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Mid-range credit scores often come with high debt but might not always mean financial trouble—it could depend on income or spending.</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More cards don’t automatically mean more debt, though it can show reliance on credit.</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Lower credit scores often mean limited access to credit, which can make managing finances harder."</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We focused more on credit score because we assumed that higher credit scores mean lower debt to income but </a:t>
            </a:r>
            <a:r>
              <a:rPr lang="en-US" b="0" i="0" dirty="0" err="1">
                <a:effectLst/>
                <a:latin typeface="Arial" panose="020B0604020202020204" pitchFamily="34" charset="0"/>
              </a:rPr>
              <a:t>luisa</a:t>
            </a:r>
            <a:r>
              <a:rPr lang="en-US" b="0" i="0" dirty="0">
                <a:effectLst/>
                <a:latin typeface="Arial" panose="020B0604020202020204" pitchFamily="34" charset="0"/>
              </a:rPr>
              <a:t> talks about that later.</a:t>
            </a:r>
            <a:br>
              <a:rPr lang="en-US" dirty="0"/>
            </a:br>
            <a:endParaRPr lang="en-US" dirty="0"/>
          </a:p>
        </p:txBody>
      </p:sp>
      <p:sp>
        <p:nvSpPr>
          <p:cNvPr id="4" name="Slide Number Placeholder 3"/>
          <p:cNvSpPr>
            <a:spLocks noGrp="1"/>
          </p:cNvSpPr>
          <p:nvPr>
            <p:ph type="sldNum" sz="quarter" idx="5"/>
          </p:nvPr>
        </p:nvSpPr>
        <p:spPr/>
        <p:txBody>
          <a:bodyPr/>
          <a:lstStyle/>
          <a:p>
            <a:fld id="{529C7944-F706-43BC-9188-0416C1174C85}" type="slidenum">
              <a:rPr lang="en-US" smtClean="0"/>
              <a:t>9</a:t>
            </a:fld>
            <a:endParaRPr lang="en-US"/>
          </a:p>
        </p:txBody>
      </p:sp>
    </p:spTree>
    <p:extLst>
      <p:ext uri="{BB962C8B-B14F-4D97-AF65-F5344CB8AC3E}">
        <p14:creationId xmlns:p14="http://schemas.microsoft.com/office/powerpoint/2010/main" val="259241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points: Looking at average per-capita income by state shows a clear geographical difference in incomes. </a:t>
            </a:r>
          </a:p>
          <a:p>
            <a:pPr marL="171450" indent="-171450">
              <a:buFontTx/>
              <a:buChar char="-"/>
            </a:pPr>
            <a:r>
              <a:rPr lang="en-US" dirty="0"/>
              <a:t>This is a known factor from other studies that look at regional income and cost of living (used in wage assignments, benefit allocations, and other financial assessments</a:t>
            </a:r>
          </a:p>
          <a:p>
            <a:pPr marL="171450" indent="-171450">
              <a:buFontTx/>
              <a:buChar char="-"/>
            </a:pPr>
            <a:r>
              <a:rPr lang="en-US" dirty="0"/>
              <a:t>The team’s assumption was that states and regions with lower per-capita income may rely on debt spending more than regions with notably higher per-capita-income, which would result in a higher DTI.</a:t>
            </a:r>
          </a:p>
        </p:txBody>
      </p:sp>
      <p:sp>
        <p:nvSpPr>
          <p:cNvPr id="4" name="Slide Number Placeholder 3"/>
          <p:cNvSpPr>
            <a:spLocks noGrp="1"/>
          </p:cNvSpPr>
          <p:nvPr>
            <p:ph type="sldNum" sz="quarter" idx="5"/>
          </p:nvPr>
        </p:nvSpPr>
        <p:spPr/>
        <p:txBody>
          <a:bodyPr/>
          <a:lstStyle/>
          <a:p>
            <a:fld id="{529C7944-F706-43BC-9188-0416C1174C85}" type="slidenum">
              <a:rPr lang="en-US" smtClean="0"/>
              <a:t>11</a:t>
            </a:fld>
            <a:endParaRPr lang="en-US"/>
          </a:p>
        </p:txBody>
      </p:sp>
    </p:spTree>
    <p:extLst>
      <p:ext uri="{BB962C8B-B14F-4D97-AF65-F5344CB8AC3E}">
        <p14:creationId xmlns:p14="http://schemas.microsoft.com/office/powerpoint/2010/main" val="173425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notes: Initial assessment looked at debt by state, using the </a:t>
            </a:r>
            <a:r>
              <a:rPr lang="en-US" dirty="0" err="1"/>
              <a:t>dataframe</a:t>
            </a:r>
            <a:r>
              <a:rPr lang="en-US" dirty="0"/>
              <a:t> population with debt and income outliers removed to smooth the data. </a:t>
            </a:r>
          </a:p>
          <a:p>
            <a:r>
              <a:rPr lang="en-US" dirty="0"/>
              <a:t>- The gradient shows highest total debt (red) to lowest total debt (green) across the scatterplot across </a:t>
            </a:r>
          </a:p>
        </p:txBody>
      </p:sp>
      <p:sp>
        <p:nvSpPr>
          <p:cNvPr id="4" name="Slide Number Placeholder 3"/>
          <p:cNvSpPr>
            <a:spLocks noGrp="1"/>
          </p:cNvSpPr>
          <p:nvPr>
            <p:ph type="sldNum" sz="quarter" idx="5"/>
          </p:nvPr>
        </p:nvSpPr>
        <p:spPr/>
        <p:txBody>
          <a:bodyPr/>
          <a:lstStyle/>
          <a:p>
            <a:fld id="{529C7944-F706-43BC-9188-0416C1174C85}" type="slidenum">
              <a:rPr lang="en-US" smtClean="0"/>
              <a:t>12</a:t>
            </a:fld>
            <a:endParaRPr lang="en-US"/>
          </a:p>
        </p:txBody>
      </p:sp>
    </p:spTree>
    <p:extLst>
      <p:ext uri="{BB962C8B-B14F-4D97-AF65-F5344CB8AC3E}">
        <p14:creationId xmlns:p14="http://schemas.microsoft.com/office/powerpoint/2010/main" val="2873341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0778B4C-4D7C-4625-A416-EB55D2CFDFA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160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C8980-B55D-4848-95F6-42353735C198}"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78B4C-4D7C-4625-A416-EB55D2CFDFAA}" type="slidenum">
              <a:rPr lang="en-US" smtClean="0"/>
              <a:t>‹#›</a:t>
            </a:fld>
            <a:endParaRPr lang="en-US"/>
          </a:p>
        </p:txBody>
      </p:sp>
    </p:spTree>
    <p:extLst>
      <p:ext uri="{BB962C8B-B14F-4D97-AF65-F5344CB8AC3E}">
        <p14:creationId xmlns:p14="http://schemas.microsoft.com/office/powerpoint/2010/main" val="155210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8B4C-4D7C-4625-A416-EB55D2CFDFA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1859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8B4C-4D7C-4625-A416-EB55D2CFDFA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791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8B4C-4D7C-4625-A416-EB55D2CFDFAA}" type="slidenum">
              <a:rPr lang="en-US" smtClean="0"/>
              <a:t>‹#›</a:t>
            </a:fld>
            <a:endParaRPr lang="en-US"/>
          </a:p>
        </p:txBody>
      </p:sp>
    </p:spTree>
    <p:extLst>
      <p:ext uri="{BB962C8B-B14F-4D97-AF65-F5344CB8AC3E}">
        <p14:creationId xmlns:p14="http://schemas.microsoft.com/office/powerpoint/2010/main" val="1891827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8B4C-4D7C-4625-A416-EB55D2CFDFA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394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8B4C-4D7C-4625-A416-EB55D2CFDFA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488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8B4C-4D7C-4625-A416-EB55D2CFDFA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18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8B4C-4D7C-4625-A416-EB55D2CFDFA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52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8B4C-4D7C-4625-A416-EB55D2CFDFAA}" type="slidenum">
              <a:rPr lang="en-US" smtClean="0"/>
              <a:t>‹#›</a:t>
            </a:fld>
            <a:endParaRPr lang="en-US"/>
          </a:p>
        </p:txBody>
      </p:sp>
    </p:spTree>
    <p:extLst>
      <p:ext uri="{BB962C8B-B14F-4D97-AF65-F5344CB8AC3E}">
        <p14:creationId xmlns:p14="http://schemas.microsoft.com/office/powerpoint/2010/main" val="356597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C8980-B55D-4848-95F6-42353735C198}"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78B4C-4D7C-4625-A416-EB55D2CFDFA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38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9C8980-B55D-4848-95F6-42353735C198}"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78B4C-4D7C-4625-A416-EB55D2CFDFAA}" type="slidenum">
              <a:rPr lang="en-US" smtClean="0"/>
              <a:t>‹#›</a:t>
            </a:fld>
            <a:endParaRPr lang="en-US"/>
          </a:p>
        </p:txBody>
      </p:sp>
    </p:spTree>
    <p:extLst>
      <p:ext uri="{BB962C8B-B14F-4D97-AF65-F5344CB8AC3E}">
        <p14:creationId xmlns:p14="http://schemas.microsoft.com/office/powerpoint/2010/main" val="335232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9C8980-B55D-4848-95F6-42353735C198}"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78B4C-4D7C-4625-A416-EB55D2CFDFA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604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9C8980-B55D-4848-95F6-42353735C198}"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78B4C-4D7C-4625-A416-EB55D2CFDFA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31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C8980-B55D-4848-95F6-42353735C198}"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78B4C-4D7C-4625-A416-EB55D2CFDFAA}" type="slidenum">
              <a:rPr lang="en-US" smtClean="0"/>
              <a:t>‹#›</a:t>
            </a:fld>
            <a:endParaRPr lang="en-US"/>
          </a:p>
        </p:txBody>
      </p:sp>
    </p:spTree>
    <p:extLst>
      <p:ext uri="{BB962C8B-B14F-4D97-AF65-F5344CB8AC3E}">
        <p14:creationId xmlns:p14="http://schemas.microsoft.com/office/powerpoint/2010/main" val="335617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C8980-B55D-4848-95F6-42353735C198}"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78B4C-4D7C-4625-A416-EB55D2CFDFA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47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C8980-B55D-4848-95F6-42353735C198}"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78B4C-4D7C-4625-A416-EB55D2CFDFAA}" type="slidenum">
              <a:rPr lang="en-US" smtClean="0"/>
              <a:t>‹#›</a:t>
            </a:fld>
            <a:endParaRPr lang="en-US"/>
          </a:p>
        </p:txBody>
      </p:sp>
    </p:spTree>
    <p:extLst>
      <p:ext uri="{BB962C8B-B14F-4D97-AF65-F5344CB8AC3E}">
        <p14:creationId xmlns:p14="http://schemas.microsoft.com/office/powerpoint/2010/main" val="290162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9C8980-B55D-4848-95F6-42353735C198}" type="datetimeFigureOut">
              <a:rPr lang="en-US" smtClean="0"/>
              <a:t>12/6/2024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778B4C-4D7C-4625-A416-EB55D2CFDFAA}" type="slidenum">
              <a:rPr lang="en-US" smtClean="0"/>
              <a:t>‹#›</a:t>
            </a:fld>
            <a:endParaRPr lang="en-US"/>
          </a:p>
        </p:txBody>
      </p:sp>
    </p:spTree>
    <p:extLst>
      <p:ext uri="{BB962C8B-B14F-4D97-AF65-F5344CB8AC3E}">
        <p14:creationId xmlns:p14="http://schemas.microsoft.com/office/powerpoint/2010/main" val="16199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code/imdevskp/folium" TargetMode="External"/><Relationship Id="rId2" Type="http://schemas.openxmlformats.org/officeDocument/2006/relationships/hyperlink" Target="https://www.kaggle.com/datasets/computingvictor/transactions-fraud-datasets/code" TargetMode="External"/><Relationship Id="rId1" Type="http://schemas.openxmlformats.org/officeDocument/2006/relationships/slideLayout" Target="../slideLayouts/slideLayout6.xml"/><Relationship Id="rId4" Type="http://schemas.openxmlformats.org/officeDocument/2006/relationships/hyperlink" Target="https://chatgpt.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8868-9E1C-11AD-DCD2-018FA250880E}"/>
              </a:ext>
            </a:extLst>
          </p:cNvPr>
          <p:cNvSpPr>
            <a:spLocks noGrp="1"/>
          </p:cNvSpPr>
          <p:nvPr>
            <p:ph type="ctrTitle"/>
          </p:nvPr>
        </p:nvSpPr>
        <p:spPr/>
        <p:txBody>
          <a:bodyPr/>
          <a:lstStyle/>
          <a:p>
            <a:r>
              <a:rPr lang="en-US" dirty="0"/>
              <a:t>Project 1: Group 12</a:t>
            </a:r>
          </a:p>
        </p:txBody>
      </p:sp>
      <p:sp>
        <p:nvSpPr>
          <p:cNvPr id="3" name="Subtitle 2">
            <a:extLst>
              <a:ext uri="{FF2B5EF4-FFF2-40B4-BE49-F238E27FC236}">
                <a16:creationId xmlns:a16="http://schemas.microsoft.com/office/drawing/2014/main" id="{762F9D2F-9770-1F1E-A79C-CB2D4A289AA3}"/>
              </a:ext>
            </a:extLst>
          </p:cNvPr>
          <p:cNvSpPr>
            <a:spLocks noGrp="1"/>
          </p:cNvSpPr>
          <p:nvPr>
            <p:ph type="subTitle" idx="1"/>
          </p:nvPr>
        </p:nvSpPr>
        <p:spPr/>
        <p:txBody>
          <a:bodyPr>
            <a:normAutofit lnSpcReduction="10000"/>
          </a:bodyPr>
          <a:lstStyle/>
          <a:p>
            <a:r>
              <a:rPr lang="en-US" dirty="0"/>
              <a:t>Project Team:  </a:t>
            </a:r>
          </a:p>
          <a:p>
            <a:r>
              <a:rPr lang="en-US" dirty="0"/>
              <a:t>Caleb </a:t>
            </a:r>
            <a:r>
              <a:rPr lang="en-US" dirty="0" err="1"/>
              <a:t>Meinke</a:t>
            </a:r>
            <a:r>
              <a:rPr lang="en-US" dirty="0"/>
              <a:t>, Luisa Murillo, </a:t>
            </a:r>
          </a:p>
          <a:p>
            <a:r>
              <a:rPr lang="en-US" dirty="0"/>
              <a:t>Gavin </a:t>
            </a:r>
            <a:r>
              <a:rPr lang="en-US" dirty="0" err="1"/>
              <a:t>Bozan</a:t>
            </a:r>
            <a:r>
              <a:rPr lang="en-US" dirty="0"/>
              <a:t>, and Charles Arnold</a:t>
            </a:r>
          </a:p>
        </p:txBody>
      </p:sp>
    </p:spTree>
    <p:extLst>
      <p:ext uri="{BB962C8B-B14F-4D97-AF65-F5344CB8AC3E}">
        <p14:creationId xmlns:p14="http://schemas.microsoft.com/office/powerpoint/2010/main" val="5056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45C85-A720-2168-B796-EC642C094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58E3E-6EF3-2E65-B271-A424ED652ACF}"/>
              </a:ext>
            </a:extLst>
          </p:cNvPr>
          <p:cNvSpPr>
            <a:spLocks noGrp="1"/>
          </p:cNvSpPr>
          <p:nvPr>
            <p:ph type="title"/>
          </p:nvPr>
        </p:nvSpPr>
        <p:spPr/>
        <p:txBody>
          <a:bodyPr/>
          <a:lstStyle/>
          <a:p>
            <a:r>
              <a:rPr lang="en-US" dirty="0"/>
              <a:t>Geographic Information</a:t>
            </a:r>
          </a:p>
        </p:txBody>
      </p:sp>
      <p:sp>
        <p:nvSpPr>
          <p:cNvPr id="3" name="TextBox 2">
            <a:extLst>
              <a:ext uri="{FF2B5EF4-FFF2-40B4-BE49-F238E27FC236}">
                <a16:creationId xmlns:a16="http://schemas.microsoft.com/office/drawing/2014/main" id="{3DF47D4E-475D-2433-35DC-13FC0C9BD876}"/>
              </a:ext>
            </a:extLst>
          </p:cNvPr>
          <p:cNvSpPr txBox="1"/>
          <p:nvPr/>
        </p:nvSpPr>
        <p:spPr>
          <a:xfrm>
            <a:off x="1438275" y="2686050"/>
            <a:ext cx="9360790" cy="1754326"/>
          </a:xfrm>
          <a:prstGeom prst="rect">
            <a:avLst/>
          </a:prstGeom>
          <a:noFill/>
        </p:spPr>
        <p:txBody>
          <a:bodyPr wrap="square" rtlCol="0">
            <a:spAutoFit/>
          </a:bodyPr>
          <a:lstStyle/>
          <a:p>
            <a:pPr algn="l"/>
            <a:r>
              <a:rPr lang="en-US" b="1" dirty="0"/>
              <a:t>QUESTION 3:  </a:t>
            </a:r>
            <a:r>
              <a:rPr lang="en-US" sz="1800" b="0" i="0" u="none" strike="noStrike" baseline="0" dirty="0">
                <a:solidFill>
                  <a:srgbClr val="000000"/>
                </a:solidFill>
                <a:latin typeface="Aptos" panose="020B0004020202020204" pitchFamily="34" charset="0"/>
              </a:rPr>
              <a:t>How does customer geographic information (e.g. state, city, per capita income) correlate with customer financial health? </a:t>
            </a:r>
          </a:p>
          <a:p>
            <a:endParaRPr lang="en-US" sz="1800" b="0" i="0" u="none" strike="noStrike" baseline="0" dirty="0">
              <a:solidFill>
                <a:srgbClr val="000000"/>
              </a:solidFill>
              <a:latin typeface="Aptos" panose="020B0004020202020204" pitchFamily="34" charset="0"/>
            </a:endParaRPr>
          </a:p>
          <a:p>
            <a:pPr algn="l"/>
            <a:endParaRPr lang="en-US" sz="1800" b="0" i="0" u="none" strike="noStrike" baseline="0" dirty="0">
              <a:solidFill>
                <a:srgbClr val="000000"/>
              </a:solidFill>
              <a:latin typeface="Aptos" panose="020B0004020202020204" pitchFamily="34" charset="0"/>
            </a:endParaRPr>
          </a:p>
          <a:p>
            <a:endParaRPr lang="en-US" sz="1800" b="0" i="0" u="none" strike="noStrike" baseline="0" dirty="0">
              <a:solidFill>
                <a:srgbClr val="000000"/>
              </a:solidFill>
              <a:latin typeface="Aptos" panose="020B0004020202020204" pitchFamily="34" charset="0"/>
            </a:endParaRPr>
          </a:p>
          <a:p>
            <a:endParaRPr lang="en-US" b="1" dirty="0"/>
          </a:p>
        </p:txBody>
      </p:sp>
      <p:pic>
        <p:nvPicPr>
          <p:cNvPr id="9" name="Picture 8">
            <a:extLst>
              <a:ext uri="{FF2B5EF4-FFF2-40B4-BE49-F238E27FC236}">
                <a16:creationId xmlns:a16="http://schemas.microsoft.com/office/drawing/2014/main" id="{3BFD8D15-1243-A750-C01C-CC51F1A3CBDB}"/>
              </a:ext>
            </a:extLst>
          </p:cNvPr>
          <p:cNvPicPr>
            <a:picLocks noChangeAspect="1"/>
          </p:cNvPicPr>
          <p:nvPr/>
        </p:nvPicPr>
        <p:blipFill>
          <a:blip r:embed="rId2"/>
          <a:stretch>
            <a:fillRect/>
          </a:stretch>
        </p:blipFill>
        <p:spPr>
          <a:xfrm>
            <a:off x="2085415" y="3429000"/>
            <a:ext cx="8021169" cy="2667372"/>
          </a:xfrm>
          <a:prstGeom prst="rect">
            <a:avLst/>
          </a:prstGeom>
        </p:spPr>
      </p:pic>
    </p:spTree>
    <p:extLst>
      <p:ext uri="{BB962C8B-B14F-4D97-AF65-F5344CB8AC3E}">
        <p14:creationId xmlns:p14="http://schemas.microsoft.com/office/powerpoint/2010/main" val="309404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EE368C-87A2-B745-9D80-D8F00D85B616}"/>
              </a:ext>
            </a:extLst>
          </p:cNvPr>
          <p:cNvPicPr>
            <a:picLocks noChangeAspect="1"/>
          </p:cNvPicPr>
          <p:nvPr/>
        </p:nvPicPr>
        <p:blipFill>
          <a:blip r:embed="rId3"/>
          <a:stretch>
            <a:fillRect/>
          </a:stretch>
        </p:blipFill>
        <p:spPr>
          <a:xfrm>
            <a:off x="2233036" y="762000"/>
            <a:ext cx="7850095" cy="5419725"/>
          </a:xfrm>
          <a:prstGeom prst="rect">
            <a:avLst/>
          </a:prstGeom>
        </p:spPr>
      </p:pic>
    </p:spTree>
    <p:extLst>
      <p:ext uri="{BB962C8B-B14F-4D97-AF65-F5344CB8AC3E}">
        <p14:creationId xmlns:p14="http://schemas.microsoft.com/office/powerpoint/2010/main" val="120411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D69379-FFB0-CEFD-0E34-3B46B1549789}"/>
              </a:ext>
            </a:extLst>
          </p:cNvPr>
          <p:cNvPicPr>
            <a:picLocks noChangeAspect="1"/>
          </p:cNvPicPr>
          <p:nvPr/>
        </p:nvPicPr>
        <p:blipFill>
          <a:blip r:embed="rId3"/>
          <a:stretch>
            <a:fillRect/>
          </a:stretch>
        </p:blipFill>
        <p:spPr>
          <a:xfrm>
            <a:off x="2048201" y="859421"/>
            <a:ext cx="8095597" cy="5139157"/>
          </a:xfrm>
          <a:prstGeom prst="rect">
            <a:avLst/>
          </a:prstGeom>
        </p:spPr>
      </p:pic>
    </p:spTree>
    <p:extLst>
      <p:ext uri="{BB962C8B-B14F-4D97-AF65-F5344CB8AC3E}">
        <p14:creationId xmlns:p14="http://schemas.microsoft.com/office/powerpoint/2010/main" val="206348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B189D-DF57-2EF6-155D-A718E4C252A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F134972-3183-7475-4068-C380DBCD701E}"/>
              </a:ext>
            </a:extLst>
          </p:cNvPr>
          <p:cNvPicPr>
            <a:picLocks noChangeAspect="1"/>
          </p:cNvPicPr>
          <p:nvPr/>
        </p:nvPicPr>
        <p:blipFill>
          <a:blip r:embed="rId3"/>
          <a:stretch>
            <a:fillRect/>
          </a:stretch>
        </p:blipFill>
        <p:spPr>
          <a:xfrm>
            <a:off x="2122106" y="804652"/>
            <a:ext cx="8113336" cy="5358023"/>
          </a:xfrm>
          <a:prstGeom prst="rect">
            <a:avLst/>
          </a:prstGeom>
        </p:spPr>
      </p:pic>
    </p:spTree>
    <p:extLst>
      <p:ext uri="{BB962C8B-B14F-4D97-AF65-F5344CB8AC3E}">
        <p14:creationId xmlns:p14="http://schemas.microsoft.com/office/powerpoint/2010/main" val="2975376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2C21856D-DE9D-C871-C07E-CB0777A466F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6" name="Group 25">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27"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8" name="Picture 27">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9"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30" name="Picture 29">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5" name="TextBox 4">
            <a:extLst>
              <a:ext uri="{FF2B5EF4-FFF2-40B4-BE49-F238E27FC236}">
                <a16:creationId xmlns:a16="http://schemas.microsoft.com/office/drawing/2014/main" id="{1AA7F876-7283-D1B8-F375-C34A5DEC63AD}"/>
              </a:ext>
            </a:extLst>
          </p:cNvPr>
          <p:cNvSpPr txBox="1"/>
          <p:nvPr/>
        </p:nvSpPr>
        <p:spPr>
          <a:xfrm>
            <a:off x="2479674" y="27296"/>
            <a:ext cx="7229475" cy="400110"/>
          </a:xfrm>
          <a:prstGeom prst="rect">
            <a:avLst/>
          </a:prstGeom>
          <a:noFill/>
        </p:spPr>
        <p:txBody>
          <a:bodyPr wrap="square" rtlCol="0">
            <a:spAutoFit/>
          </a:bodyPr>
          <a:lstStyle/>
          <a:p>
            <a:pPr algn="ctr"/>
            <a:r>
              <a:rPr lang="en-US" sz="2000" b="1" dirty="0"/>
              <a:t>Average Debt-to-Income (DTI) by State</a:t>
            </a:r>
          </a:p>
        </p:txBody>
      </p:sp>
      <p:pic>
        <p:nvPicPr>
          <p:cNvPr id="3" name="Picture 2">
            <a:extLst>
              <a:ext uri="{FF2B5EF4-FFF2-40B4-BE49-F238E27FC236}">
                <a16:creationId xmlns:a16="http://schemas.microsoft.com/office/drawing/2014/main" id="{E9AB4CEE-9774-F098-F757-5BEB77DD9B3B}"/>
              </a:ext>
            </a:extLst>
          </p:cNvPr>
          <p:cNvPicPr>
            <a:picLocks noChangeAspect="1"/>
          </p:cNvPicPr>
          <p:nvPr/>
        </p:nvPicPr>
        <p:blipFill>
          <a:blip r:embed="rId5"/>
          <a:stretch>
            <a:fillRect/>
          </a:stretch>
        </p:blipFill>
        <p:spPr>
          <a:xfrm>
            <a:off x="821078" y="746918"/>
            <a:ext cx="10509160" cy="5421948"/>
          </a:xfrm>
          <a:prstGeom prst="rect">
            <a:avLst/>
          </a:prstGeom>
        </p:spPr>
      </p:pic>
    </p:spTree>
    <p:extLst>
      <p:ext uri="{BB962C8B-B14F-4D97-AF65-F5344CB8AC3E}">
        <p14:creationId xmlns:p14="http://schemas.microsoft.com/office/powerpoint/2010/main" val="107818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D5390-D1CD-1394-56AB-56FFF8407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93E674-8A21-F1AE-EFBC-526BC4C0E60D}"/>
              </a:ext>
            </a:extLst>
          </p:cNvPr>
          <p:cNvSpPr>
            <a:spLocks noGrp="1"/>
          </p:cNvSpPr>
          <p:nvPr>
            <p:ph type="title"/>
          </p:nvPr>
        </p:nvSpPr>
        <p:spPr/>
        <p:txBody>
          <a:bodyPr>
            <a:normAutofit/>
          </a:bodyPr>
          <a:lstStyle/>
          <a:p>
            <a:r>
              <a:rPr lang="en-US" dirty="0"/>
              <a:t>Bias and Limitations</a:t>
            </a:r>
          </a:p>
        </p:txBody>
      </p:sp>
      <p:sp>
        <p:nvSpPr>
          <p:cNvPr id="5" name="TextBox 4">
            <a:extLst>
              <a:ext uri="{FF2B5EF4-FFF2-40B4-BE49-F238E27FC236}">
                <a16:creationId xmlns:a16="http://schemas.microsoft.com/office/drawing/2014/main" id="{A0C96422-67E2-A168-1E23-5A465FD83669}"/>
              </a:ext>
            </a:extLst>
          </p:cNvPr>
          <p:cNvSpPr txBox="1"/>
          <p:nvPr/>
        </p:nvSpPr>
        <p:spPr>
          <a:xfrm>
            <a:off x="1389888" y="2624328"/>
            <a:ext cx="9436608" cy="3016210"/>
          </a:xfrm>
          <a:prstGeom prst="rect">
            <a:avLst/>
          </a:prstGeom>
          <a:noFill/>
        </p:spPr>
        <p:txBody>
          <a:bodyPr wrap="square" rtlCol="0">
            <a:spAutoFit/>
          </a:bodyPr>
          <a:lstStyle/>
          <a:p>
            <a:r>
              <a:rPr lang="en-US" dirty="0"/>
              <a:t>Limitations:</a:t>
            </a:r>
          </a:p>
          <a:p>
            <a:pPr marL="285750" indent="-285750">
              <a:buFont typeface="Arial" panose="020B0604020202020204" pitchFamily="34" charset="0"/>
              <a:buChar char="•"/>
            </a:pPr>
            <a:r>
              <a:rPr lang="en-US" dirty="0"/>
              <a:t>Fictitious data – Use for exercise</a:t>
            </a:r>
          </a:p>
          <a:p>
            <a:pPr marL="285750" indent="-285750">
              <a:buFont typeface="Arial" panose="020B0604020202020204" pitchFamily="34" charset="0"/>
              <a:buChar char="•"/>
            </a:pPr>
            <a:r>
              <a:rPr lang="en-US" dirty="0"/>
              <a:t>Some states had very small sample size</a:t>
            </a:r>
          </a:p>
          <a:p>
            <a:endParaRPr lang="en-US" dirty="0"/>
          </a:p>
          <a:p>
            <a:r>
              <a:rPr lang="en-US" dirty="0"/>
              <a:t>Bias:</a:t>
            </a:r>
          </a:p>
          <a:p>
            <a:pPr marL="285750" indent="-285750">
              <a:buFont typeface="Arial" panose="020B0604020202020204" pitchFamily="34" charset="0"/>
              <a:buChar char="•"/>
            </a:pPr>
            <a:r>
              <a:rPr lang="en-US" dirty="0"/>
              <a:t>Distribution of Male(49.2%)to Female (50.8%) </a:t>
            </a:r>
          </a:p>
          <a:p>
            <a:pPr marL="742950" lvl="1" indent="-285750">
              <a:buFont typeface="Arial" panose="020B0604020202020204" pitchFamily="34" charset="0"/>
              <a:buChar char="•"/>
            </a:pPr>
            <a:r>
              <a:rPr lang="en-US" dirty="0"/>
              <a:t>Wasn’t a 50/50 split but is Reflective of US Population</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dirty="0"/>
              <a:t># of outliers impacted ‘gold standard of measurement’ (e.g. Age, State, DTI Ratio)</a:t>
            </a:r>
          </a:p>
          <a:p>
            <a:pPr marL="742950" lvl="1" indent="-285750">
              <a:buFont typeface="Arial" panose="020B0604020202020204" pitchFamily="34" charset="0"/>
              <a:buChar char="•"/>
            </a:pPr>
            <a:r>
              <a:rPr lang="en-US" dirty="0"/>
              <a:t>Removed outliers in total debt and yearly income to ensure that the DTI was smoothed out</a:t>
            </a:r>
          </a:p>
          <a:p>
            <a:pPr marL="742950" lvl="1" indent="-285750">
              <a:buFont typeface="Arial" panose="020B0604020202020204" pitchFamily="34" charset="0"/>
              <a:buChar char="•"/>
            </a:pPr>
            <a:r>
              <a:rPr lang="en-US" dirty="0"/>
              <a:t>May have unintentionally created bias by being selective of the outliers we removed</a:t>
            </a:r>
          </a:p>
        </p:txBody>
      </p:sp>
    </p:spTree>
    <p:extLst>
      <p:ext uri="{BB962C8B-B14F-4D97-AF65-F5344CB8AC3E}">
        <p14:creationId xmlns:p14="http://schemas.microsoft.com/office/powerpoint/2010/main" val="78895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A211B-DE88-0F7D-1F9A-1029B57CF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AAFED-8E53-E612-B852-F74E4F494F54}"/>
              </a:ext>
            </a:extLst>
          </p:cNvPr>
          <p:cNvSpPr>
            <a:spLocks noGrp="1"/>
          </p:cNvSpPr>
          <p:nvPr>
            <p:ph type="title"/>
          </p:nvPr>
        </p:nvSpPr>
        <p:spPr/>
        <p:txBody>
          <a:bodyPr>
            <a:normAutofit/>
          </a:bodyPr>
          <a:lstStyle/>
          <a:p>
            <a:r>
              <a:rPr lang="en-US" dirty="0"/>
              <a:t>Regression Analysis</a:t>
            </a:r>
          </a:p>
        </p:txBody>
      </p:sp>
    </p:spTree>
    <p:extLst>
      <p:ext uri="{BB962C8B-B14F-4D97-AF65-F5344CB8AC3E}">
        <p14:creationId xmlns:p14="http://schemas.microsoft.com/office/powerpoint/2010/main" val="291044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C91E7-2F5F-5735-DBC3-D95CD6D6AA6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CBFBA0E-CB86-266D-17D3-0A6C25C86FE1}"/>
              </a:ext>
            </a:extLst>
          </p:cNvPr>
          <p:cNvPicPr>
            <a:picLocks noChangeAspect="1"/>
          </p:cNvPicPr>
          <p:nvPr/>
        </p:nvPicPr>
        <p:blipFill>
          <a:blip r:embed="rId3"/>
          <a:stretch>
            <a:fillRect/>
          </a:stretch>
        </p:blipFill>
        <p:spPr>
          <a:xfrm>
            <a:off x="1397603" y="900006"/>
            <a:ext cx="9396793" cy="5057988"/>
          </a:xfrm>
          <a:prstGeom prst="rect">
            <a:avLst/>
          </a:prstGeom>
        </p:spPr>
      </p:pic>
    </p:spTree>
    <p:extLst>
      <p:ext uri="{BB962C8B-B14F-4D97-AF65-F5344CB8AC3E}">
        <p14:creationId xmlns:p14="http://schemas.microsoft.com/office/powerpoint/2010/main" val="283797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184178-E040-A6F0-3601-6C7F284D98D7}"/>
              </a:ext>
            </a:extLst>
          </p:cNvPr>
          <p:cNvPicPr>
            <a:picLocks noChangeAspect="1"/>
          </p:cNvPicPr>
          <p:nvPr/>
        </p:nvPicPr>
        <p:blipFill>
          <a:blip r:embed="rId3"/>
          <a:stretch>
            <a:fillRect/>
          </a:stretch>
        </p:blipFill>
        <p:spPr>
          <a:xfrm>
            <a:off x="1512588" y="1118760"/>
            <a:ext cx="9166824" cy="4920090"/>
          </a:xfrm>
          <a:prstGeom prst="rect">
            <a:avLst/>
          </a:prstGeom>
        </p:spPr>
      </p:pic>
    </p:spTree>
    <p:extLst>
      <p:ext uri="{BB962C8B-B14F-4D97-AF65-F5344CB8AC3E}">
        <p14:creationId xmlns:p14="http://schemas.microsoft.com/office/powerpoint/2010/main" val="3485460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25D16-63AB-F4C7-D65D-BAC230E6C6D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E809D0A-1C11-76A1-3104-289D9930EF41}"/>
              </a:ext>
            </a:extLst>
          </p:cNvPr>
          <p:cNvPicPr>
            <a:picLocks noChangeAspect="1"/>
          </p:cNvPicPr>
          <p:nvPr/>
        </p:nvPicPr>
        <p:blipFill>
          <a:blip r:embed="rId3"/>
          <a:stretch>
            <a:fillRect/>
          </a:stretch>
        </p:blipFill>
        <p:spPr>
          <a:xfrm>
            <a:off x="1224913" y="728449"/>
            <a:ext cx="9742173" cy="5401102"/>
          </a:xfrm>
          <a:prstGeom prst="rect">
            <a:avLst/>
          </a:prstGeom>
        </p:spPr>
      </p:pic>
    </p:spTree>
    <p:extLst>
      <p:ext uri="{BB962C8B-B14F-4D97-AF65-F5344CB8AC3E}">
        <p14:creationId xmlns:p14="http://schemas.microsoft.com/office/powerpoint/2010/main" val="114104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CB60-D725-56CF-2875-3A227D1F7FB3}"/>
              </a:ext>
            </a:extLst>
          </p:cNvPr>
          <p:cNvSpPr>
            <a:spLocks noGrp="1"/>
          </p:cNvSpPr>
          <p:nvPr>
            <p:ph type="title"/>
          </p:nvPr>
        </p:nvSpPr>
        <p:spPr/>
        <p:txBody>
          <a:bodyPr>
            <a:normAutofit fontScale="90000"/>
          </a:bodyPr>
          <a:lstStyle/>
          <a:p>
            <a:r>
              <a:rPr lang="en-US" dirty="0"/>
              <a:t>Project:  Dataset | Introduction &amp; Inspiration</a:t>
            </a:r>
          </a:p>
        </p:txBody>
      </p:sp>
      <p:sp>
        <p:nvSpPr>
          <p:cNvPr id="3" name="TextBox 2">
            <a:extLst>
              <a:ext uri="{FF2B5EF4-FFF2-40B4-BE49-F238E27FC236}">
                <a16:creationId xmlns:a16="http://schemas.microsoft.com/office/drawing/2014/main" id="{CDDAA239-DCC3-B883-4295-48CE3F269321}"/>
              </a:ext>
            </a:extLst>
          </p:cNvPr>
          <p:cNvSpPr txBox="1"/>
          <p:nvPr/>
        </p:nvSpPr>
        <p:spPr>
          <a:xfrm>
            <a:off x="1415605" y="2643813"/>
            <a:ext cx="9360790" cy="1031051"/>
          </a:xfrm>
          <a:prstGeom prst="rect">
            <a:avLst/>
          </a:prstGeom>
          <a:noFill/>
        </p:spPr>
        <p:txBody>
          <a:bodyPr wrap="square" rtlCol="0">
            <a:spAutoFit/>
          </a:bodyPr>
          <a:lstStyle/>
          <a:p>
            <a:r>
              <a:rPr lang="en-US" b="1" dirty="0"/>
              <a:t>Dataset:    </a:t>
            </a:r>
          </a:p>
          <a:p>
            <a:endParaRPr lang="en-US" sz="700" b="1" i="0" dirty="0">
              <a:solidFill>
                <a:srgbClr val="202124"/>
              </a:solidFill>
              <a:effectLst/>
              <a:latin typeface="zeitung"/>
            </a:endParaRPr>
          </a:p>
          <a:p>
            <a:r>
              <a:rPr lang="en-US" i="0" dirty="0">
                <a:solidFill>
                  <a:srgbClr val="202124"/>
                </a:solidFill>
                <a:effectLst/>
                <a:latin typeface="zeitung"/>
              </a:rPr>
              <a:t>Financial Transactions Dataset: Analytics</a:t>
            </a:r>
          </a:p>
          <a:p>
            <a:r>
              <a:rPr lang="en-US" sz="1800" b="0" i="0" u="none" strike="noStrike" baseline="0" dirty="0">
                <a:solidFill>
                  <a:srgbClr val="467885"/>
                </a:solidFill>
                <a:latin typeface="Aptos" panose="020B0004020202020204" pitchFamily="34" charset="0"/>
              </a:rPr>
              <a:t>https://www.kaggle.com/datasets/computingvictor/transactions-fraud-datasets/code</a:t>
            </a:r>
            <a:endParaRPr lang="en-US" dirty="0"/>
          </a:p>
        </p:txBody>
      </p:sp>
      <p:sp>
        <p:nvSpPr>
          <p:cNvPr id="4" name="TextBox 3">
            <a:extLst>
              <a:ext uri="{FF2B5EF4-FFF2-40B4-BE49-F238E27FC236}">
                <a16:creationId xmlns:a16="http://schemas.microsoft.com/office/drawing/2014/main" id="{35306F7C-4636-CD25-43D6-DAEBBC1123D2}"/>
              </a:ext>
            </a:extLst>
          </p:cNvPr>
          <p:cNvSpPr txBox="1"/>
          <p:nvPr/>
        </p:nvSpPr>
        <p:spPr>
          <a:xfrm>
            <a:off x="1415605" y="4027170"/>
            <a:ext cx="9360790" cy="1308050"/>
          </a:xfrm>
          <a:prstGeom prst="rect">
            <a:avLst/>
          </a:prstGeom>
          <a:noFill/>
        </p:spPr>
        <p:txBody>
          <a:bodyPr wrap="square" rtlCol="0">
            <a:spAutoFit/>
          </a:bodyPr>
          <a:lstStyle/>
          <a:p>
            <a:r>
              <a:rPr lang="en-US" b="1" dirty="0"/>
              <a:t>Introduction:    </a:t>
            </a:r>
          </a:p>
          <a:p>
            <a:r>
              <a:rPr lang="en-US" sz="700" b="0" i="0" u="none" strike="noStrike" baseline="0" dirty="0">
                <a:solidFill>
                  <a:srgbClr val="000000"/>
                </a:solidFill>
                <a:latin typeface="Aptos" panose="020B0004020202020204" pitchFamily="34" charset="0"/>
              </a:rPr>
              <a:t> </a:t>
            </a:r>
          </a:p>
          <a:p>
            <a:r>
              <a:rPr lang="en-US" sz="1800" b="0" i="0" u="none" strike="noStrike" baseline="0" dirty="0">
                <a:solidFill>
                  <a:srgbClr val="000000"/>
                </a:solidFill>
                <a:latin typeface="zeitung"/>
              </a:rPr>
              <a:t>The “Financial Transactions Dataset: Analytics,” contains financial payment card and card holder demographic information from 2010 through 2019. </a:t>
            </a:r>
          </a:p>
          <a:p>
            <a:endParaRPr lang="en-US" dirty="0">
              <a:solidFill>
                <a:srgbClr val="000000"/>
              </a:solidFill>
              <a:latin typeface="zeitung"/>
            </a:endParaRPr>
          </a:p>
        </p:txBody>
      </p:sp>
    </p:spTree>
    <p:extLst>
      <p:ext uri="{BB962C8B-B14F-4D97-AF65-F5344CB8AC3E}">
        <p14:creationId xmlns:p14="http://schemas.microsoft.com/office/powerpoint/2010/main" val="2966008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416F6-A27E-124C-B725-D54DABE22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652FDF-5C73-A9CC-215B-45012AE8A1D6}"/>
              </a:ext>
            </a:extLst>
          </p:cNvPr>
          <p:cNvSpPr>
            <a:spLocks noGrp="1"/>
          </p:cNvSpPr>
          <p:nvPr>
            <p:ph type="title"/>
          </p:nvPr>
        </p:nvSpPr>
        <p:spPr/>
        <p:txBody>
          <a:bodyPr>
            <a:normAutofit/>
          </a:bodyPr>
          <a:lstStyle/>
          <a:p>
            <a:r>
              <a:rPr lang="en-US" dirty="0" err="1"/>
              <a:t>Conclusion|Final</a:t>
            </a:r>
            <a:r>
              <a:rPr lang="en-US" dirty="0"/>
              <a:t> Thoughts</a:t>
            </a:r>
          </a:p>
        </p:txBody>
      </p:sp>
      <p:sp>
        <p:nvSpPr>
          <p:cNvPr id="7" name="TextBox 6">
            <a:extLst>
              <a:ext uri="{FF2B5EF4-FFF2-40B4-BE49-F238E27FC236}">
                <a16:creationId xmlns:a16="http://schemas.microsoft.com/office/drawing/2014/main" id="{F164A330-ADF7-3E59-B755-C1BAB97AC07B}"/>
              </a:ext>
            </a:extLst>
          </p:cNvPr>
          <p:cNvSpPr txBox="1"/>
          <p:nvPr/>
        </p:nvSpPr>
        <p:spPr>
          <a:xfrm>
            <a:off x="1295402" y="2551837"/>
            <a:ext cx="9521950" cy="2585323"/>
          </a:xfrm>
          <a:prstGeom prst="rect">
            <a:avLst/>
          </a:prstGeom>
          <a:noFill/>
        </p:spPr>
        <p:txBody>
          <a:bodyPr wrap="square" rtlCol="0">
            <a:spAutoFit/>
          </a:bodyPr>
          <a:lstStyle/>
          <a:p>
            <a:r>
              <a:rPr lang="en-US" dirty="0"/>
              <a:t>Debt-to-Income (DTI) ratio impact:</a:t>
            </a:r>
          </a:p>
          <a:p>
            <a:pPr marL="742950" lvl="1" indent="-285750">
              <a:buFont typeface="Arial" panose="020B0604020202020204" pitchFamily="34" charset="0"/>
              <a:buChar char="•"/>
            </a:pPr>
            <a:r>
              <a:rPr lang="en-US" dirty="0"/>
              <a:t>Credit Score</a:t>
            </a:r>
          </a:p>
          <a:p>
            <a:pPr marL="742950" lvl="1" indent="-285750">
              <a:buFont typeface="Arial" panose="020B0604020202020204" pitchFamily="34" charset="0"/>
              <a:buChar char="•"/>
            </a:pPr>
            <a:r>
              <a:rPr lang="en-US" dirty="0"/>
              <a:t>Yearly Income</a:t>
            </a:r>
          </a:p>
          <a:p>
            <a:pPr marL="742950" lvl="1" indent="-285750">
              <a:buFont typeface="Arial" panose="020B0604020202020204" pitchFamily="34" charset="0"/>
              <a:buChar char="•"/>
            </a:pPr>
            <a:r>
              <a:rPr lang="en-US" dirty="0"/>
              <a:t>Age</a:t>
            </a:r>
          </a:p>
          <a:p>
            <a:pPr lvl="1"/>
            <a:r>
              <a:rPr lang="en-US" dirty="0"/>
              <a:t> </a:t>
            </a:r>
          </a:p>
          <a:p>
            <a:pPr marL="285750" indent="-285750">
              <a:buFont typeface="Arial" panose="020B0604020202020204" pitchFamily="34" charset="0"/>
              <a:buChar char="•"/>
            </a:pPr>
            <a:r>
              <a:rPr lang="en-US" dirty="0"/>
              <a:t>The only correlation that exists is between DTI and Age</a:t>
            </a:r>
          </a:p>
          <a:p>
            <a:pPr marL="742950" lvl="1" indent="-285750">
              <a:buFont typeface="Arial" panose="020B0604020202020204" pitchFamily="34" charset="0"/>
              <a:buChar char="•"/>
            </a:pPr>
            <a:r>
              <a:rPr lang="en-US" dirty="0"/>
              <a:t>As you mature in life your debt-to-income ratio lower, doesn’t matter income, credit score</a:t>
            </a:r>
          </a:p>
          <a:p>
            <a:pPr marL="285750" indent="-285750">
              <a:buFont typeface="Arial" panose="020B0604020202020204" pitchFamily="34" charset="0"/>
              <a:buChar char="•"/>
            </a:pPr>
            <a:r>
              <a:rPr lang="en-US" dirty="0"/>
              <a:t>Expected to see that the lower the income the higher the debt-to-ratio</a:t>
            </a:r>
          </a:p>
          <a:p>
            <a:endParaRPr lang="en-US" dirty="0"/>
          </a:p>
        </p:txBody>
      </p:sp>
    </p:spTree>
    <p:extLst>
      <p:ext uri="{BB962C8B-B14F-4D97-AF65-F5344CB8AC3E}">
        <p14:creationId xmlns:p14="http://schemas.microsoft.com/office/powerpoint/2010/main" val="106741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5DCB84-8EAD-10BD-D943-B71FDE770394}"/>
              </a:ext>
            </a:extLst>
          </p:cNvPr>
          <p:cNvSpPr txBox="1"/>
          <p:nvPr/>
        </p:nvSpPr>
        <p:spPr>
          <a:xfrm>
            <a:off x="3419856" y="2875002"/>
            <a:ext cx="5157216" cy="1107996"/>
          </a:xfrm>
          <a:prstGeom prst="rect">
            <a:avLst/>
          </a:prstGeom>
          <a:noFill/>
        </p:spPr>
        <p:txBody>
          <a:bodyPr wrap="square" rtlCol="0">
            <a:spAutoFit/>
          </a:bodyPr>
          <a:lstStyle/>
          <a:p>
            <a:pPr algn="ctr"/>
            <a:r>
              <a:rPr lang="en-US" sz="6600" b="1" dirty="0"/>
              <a:t>Thank You!</a:t>
            </a:r>
          </a:p>
        </p:txBody>
      </p:sp>
    </p:spTree>
    <p:extLst>
      <p:ext uri="{BB962C8B-B14F-4D97-AF65-F5344CB8AC3E}">
        <p14:creationId xmlns:p14="http://schemas.microsoft.com/office/powerpoint/2010/main" val="253129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8093-BD22-3947-0615-3148BA84C019}"/>
              </a:ext>
            </a:extLst>
          </p:cNvPr>
          <p:cNvSpPr>
            <a:spLocks noGrp="1"/>
          </p:cNvSpPr>
          <p:nvPr>
            <p:ph type="title"/>
          </p:nvPr>
        </p:nvSpPr>
        <p:spPr/>
        <p:txBody>
          <a:bodyPr/>
          <a:lstStyle/>
          <a:p>
            <a:r>
              <a:rPr lang="en-US" dirty="0"/>
              <a:t>Works Cited	</a:t>
            </a:r>
          </a:p>
        </p:txBody>
      </p:sp>
      <p:sp>
        <p:nvSpPr>
          <p:cNvPr id="3" name="TextBox 2">
            <a:extLst>
              <a:ext uri="{FF2B5EF4-FFF2-40B4-BE49-F238E27FC236}">
                <a16:creationId xmlns:a16="http://schemas.microsoft.com/office/drawing/2014/main" id="{7515C616-6C01-3B45-E57C-A19B8371181B}"/>
              </a:ext>
            </a:extLst>
          </p:cNvPr>
          <p:cNvSpPr txBox="1"/>
          <p:nvPr/>
        </p:nvSpPr>
        <p:spPr>
          <a:xfrm>
            <a:off x="1542361" y="2677099"/>
            <a:ext cx="9188068" cy="2585323"/>
          </a:xfrm>
          <a:prstGeom prst="rect">
            <a:avLst/>
          </a:prstGeom>
          <a:noFill/>
        </p:spPr>
        <p:txBody>
          <a:bodyPr wrap="square" rtlCol="0">
            <a:spAutoFit/>
          </a:bodyPr>
          <a:lstStyle/>
          <a:p>
            <a:r>
              <a:rPr lang="en-US" i="0" dirty="0">
                <a:solidFill>
                  <a:srgbClr val="202124"/>
                </a:solidFill>
                <a:effectLst/>
                <a:latin typeface="zeitung"/>
              </a:rPr>
              <a:t>Financial Transactions Dataset: Analytics</a:t>
            </a:r>
          </a:p>
          <a:p>
            <a:r>
              <a:rPr lang="en-US" sz="1800" b="0" i="0" u="none" strike="noStrike" baseline="0" dirty="0">
                <a:solidFill>
                  <a:srgbClr val="467885"/>
                </a:solidFill>
                <a:latin typeface="Aptos" panose="020B0004020202020204" pitchFamily="34" charset="0"/>
                <a:hlinkClick r:id="rId2"/>
              </a:rPr>
              <a:t>https://www.kaggle.com/datasets/computingvictor/transactions-fraud-datasets/code</a:t>
            </a:r>
            <a:endParaRPr lang="en-US" sz="1800" b="0" i="0" u="none" strike="noStrike" baseline="0" dirty="0">
              <a:solidFill>
                <a:srgbClr val="467885"/>
              </a:solidFill>
              <a:latin typeface="Aptos" panose="020B0004020202020204" pitchFamily="34" charset="0"/>
            </a:endParaRPr>
          </a:p>
          <a:p>
            <a:endParaRPr lang="en-US" i="0" dirty="0">
              <a:solidFill>
                <a:srgbClr val="202124"/>
              </a:solidFill>
              <a:effectLst/>
              <a:latin typeface="zeitung"/>
            </a:endParaRPr>
          </a:p>
          <a:p>
            <a:r>
              <a:rPr lang="en-US" i="0" dirty="0">
                <a:solidFill>
                  <a:srgbClr val="202124"/>
                </a:solidFill>
                <a:effectLst/>
                <a:latin typeface="zeitung"/>
              </a:rPr>
              <a:t>Kaggle: Introduction to Folium</a:t>
            </a:r>
            <a:endParaRPr lang="en-US" dirty="0">
              <a:solidFill>
                <a:srgbClr val="467885"/>
              </a:solidFill>
              <a:latin typeface="Aptos" panose="020B0004020202020204" pitchFamily="34" charset="0"/>
            </a:endParaRPr>
          </a:p>
          <a:p>
            <a:r>
              <a:rPr lang="en-US" dirty="0">
                <a:hlinkClick r:id="rId3"/>
              </a:rPr>
              <a:t>https://www.kaggle.com/code/imdevskp/folium</a:t>
            </a:r>
            <a:endParaRPr lang="en-US" dirty="0">
              <a:solidFill>
                <a:srgbClr val="467885"/>
              </a:solidFill>
              <a:latin typeface="Aptos" panose="020B0004020202020204" pitchFamily="34" charset="0"/>
            </a:endParaRPr>
          </a:p>
          <a:p>
            <a:endParaRPr lang="en-US" dirty="0">
              <a:solidFill>
                <a:srgbClr val="467885"/>
              </a:solidFill>
              <a:latin typeface="Aptos" panose="020B0004020202020204" pitchFamily="34" charset="0"/>
            </a:endParaRPr>
          </a:p>
          <a:p>
            <a:r>
              <a:rPr lang="en-US" i="0" dirty="0">
                <a:solidFill>
                  <a:srgbClr val="202124"/>
                </a:solidFill>
                <a:effectLst/>
                <a:latin typeface="zeitung"/>
              </a:rPr>
              <a:t>ChatGPT – Python AI Assistance</a:t>
            </a:r>
          </a:p>
          <a:p>
            <a:r>
              <a:rPr lang="en-US" dirty="0">
                <a:hlinkClick r:id="rId4"/>
              </a:rPr>
              <a:t>https://chatgpt.com/</a:t>
            </a:r>
            <a:endParaRPr lang="en-US" dirty="0">
              <a:solidFill>
                <a:srgbClr val="202124"/>
              </a:solidFill>
              <a:latin typeface="zeitung"/>
            </a:endParaRPr>
          </a:p>
          <a:p>
            <a:endParaRPr lang="en-US" dirty="0"/>
          </a:p>
        </p:txBody>
      </p:sp>
    </p:spTree>
    <p:extLst>
      <p:ext uri="{BB962C8B-B14F-4D97-AF65-F5344CB8AC3E}">
        <p14:creationId xmlns:p14="http://schemas.microsoft.com/office/powerpoint/2010/main" val="3914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3F567-29BA-7EB5-10B3-242DC2A2DF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943C4-5B36-B420-5419-DA639DE17E12}"/>
              </a:ext>
            </a:extLst>
          </p:cNvPr>
          <p:cNvSpPr>
            <a:spLocks noGrp="1"/>
          </p:cNvSpPr>
          <p:nvPr>
            <p:ph type="title"/>
          </p:nvPr>
        </p:nvSpPr>
        <p:spPr/>
        <p:txBody>
          <a:bodyPr>
            <a:normAutofit/>
          </a:bodyPr>
          <a:lstStyle/>
          <a:p>
            <a:r>
              <a:rPr lang="en-US" dirty="0"/>
              <a:t>Objectives</a:t>
            </a:r>
          </a:p>
        </p:txBody>
      </p:sp>
      <p:sp>
        <p:nvSpPr>
          <p:cNvPr id="5" name="TextBox 4">
            <a:extLst>
              <a:ext uri="{FF2B5EF4-FFF2-40B4-BE49-F238E27FC236}">
                <a16:creationId xmlns:a16="http://schemas.microsoft.com/office/drawing/2014/main" id="{40E2E156-B225-DD06-3FCE-D6A9CE565875}"/>
              </a:ext>
            </a:extLst>
          </p:cNvPr>
          <p:cNvSpPr txBox="1"/>
          <p:nvPr/>
        </p:nvSpPr>
        <p:spPr>
          <a:xfrm>
            <a:off x="1389888" y="2624328"/>
            <a:ext cx="9436608" cy="2308324"/>
          </a:xfrm>
          <a:prstGeom prst="rect">
            <a:avLst/>
          </a:prstGeom>
          <a:noFill/>
        </p:spPr>
        <p:txBody>
          <a:bodyPr wrap="square" rtlCol="0">
            <a:spAutoFit/>
          </a:bodyPr>
          <a:lstStyle/>
          <a:p>
            <a:r>
              <a:rPr lang="en-US" dirty="0">
                <a:solidFill>
                  <a:srgbClr val="000000"/>
                </a:solidFill>
                <a:latin typeface="zeitung"/>
              </a:rPr>
              <a:t>E</a:t>
            </a:r>
            <a:r>
              <a:rPr lang="en-US" sz="1800" b="0" i="0" u="none" strike="noStrike" baseline="0" dirty="0">
                <a:solidFill>
                  <a:srgbClr val="000000"/>
                </a:solidFill>
                <a:latin typeface="zeitung"/>
              </a:rPr>
              <a:t>xplore </a:t>
            </a:r>
            <a:r>
              <a:rPr lang="en-US" dirty="0">
                <a:solidFill>
                  <a:srgbClr val="000000"/>
                </a:solidFill>
                <a:latin typeface="zeitung"/>
              </a:rPr>
              <a:t>f</a:t>
            </a:r>
            <a:r>
              <a:rPr lang="en-US" sz="1800" b="0" i="0" u="none" strike="noStrike" baseline="0" dirty="0">
                <a:solidFill>
                  <a:srgbClr val="000000"/>
                </a:solidFill>
                <a:latin typeface="zeitung"/>
              </a:rPr>
              <a:t>inancial health on how it varies with:</a:t>
            </a:r>
          </a:p>
          <a:p>
            <a:pPr marL="742950" lvl="1" indent="-285750">
              <a:buFont typeface="Arial" panose="020B0604020202020204" pitchFamily="34" charset="0"/>
              <a:buChar char="•"/>
            </a:pPr>
            <a:r>
              <a:rPr lang="en-US" dirty="0">
                <a:solidFill>
                  <a:srgbClr val="000000"/>
                </a:solidFill>
                <a:latin typeface="zeitung"/>
              </a:rPr>
              <a:t>Select demographics</a:t>
            </a:r>
          </a:p>
          <a:p>
            <a:pPr marL="742950" lvl="1" indent="-285750">
              <a:buFont typeface="Arial" panose="020B0604020202020204" pitchFamily="34" charset="0"/>
              <a:buChar char="•"/>
            </a:pPr>
            <a:r>
              <a:rPr lang="en-US" sz="1800" b="0" i="0" u="none" strike="noStrike" baseline="0" dirty="0">
                <a:solidFill>
                  <a:srgbClr val="000000"/>
                </a:solidFill>
                <a:latin typeface="zeitung"/>
              </a:rPr>
              <a:t>Individual financial attributes</a:t>
            </a:r>
          </a:p>
          <a:p>
            <a:pPr marL="742950" lvl="1" indent="-285750">
              <a:buFont typeface="Arial" panose="020B0604020202020204" pitchFamily="34" charset="0"/>
              <a:buChar char="•"/>
            </a:pPr>
            <a:r>
              <a:rPr lang="en-US" dirty="0">
                <a:solidFill>
                  <a:srgbClr val="000000"/>
                </a:solidFill>
                <a:latin typeface="zeitung"/>
              </a:rPr>
              <a:t>G</a:t>
            </a:r>
            <a:r>
              <a:rPr lang="en-US" sz="1800" b="0" i="0" u="none" strike="noStrike" baseline="0" dirty="0">
                <a:solidFill>
                  <a:srgbClr val="000000"/>
                </a:solidFill>
                <a:latin typeface="zeitung"/>
              </a:rPr>
              <a:t>eographic regions</a:t>
            </a:r>
          </a:p>
          <a:p>
            <a:pPr marL="285750" indent="-285750">
              <a:buFont typeface="Arial" panose="020B0604020202020204" pitchFamily="34" charset="0"/>
              <a:buChar char="•"/>
            </a:pPr>
            <a:endParaRPr lang="en-US" sz="1800" b="0" i="0" u="none" strike="noStrike" baseline="0" dirty="0">
              <a:solidFill>
                <a:srgbClr val="000000"/>
              </a:solidFill>
              <a:latin typeface="zeitung"/>
            </a:endParaRPr>
          </a:p>
          <a:p>
            <a:r>
              <a:rPr lang="en-US" dirty="0">
                <a:solidFill>
                  <a:srgbClr val="000000"/>
                </a:solidFill>
                <a:latin typeface="zeitung"/>
              </a:rPr>
              <a:t>Analyze </a:t>
            </a:r>
            <a:r>
              <a:rPr lang="en-US" sz="1800" b="0" i="0" u="none" strike="noStrike" baseline="0" dirty="0">
                <a:solidFill>
                  <a:srgbClr val="000000"/>
                </a:solidFill>
                <a:latin typeface="zeitung"/>
              </a:rPr>
              <a:t>the correlations between the above characteristics and established measurement of financial health, know as </a:t>
            </a:r>
            <a:r>
              <a:rPr lang="en-US" dirty="0">
                <a:solidFill>
                  <a:srgbClr val="000000"/>
                </a:solidFill>
                <a:latin typeface="zeitung"/>
              </a:rPr>
              <a:t>the total debt-to-income (DTI) ratio</a:t>
            </a:r>
          </a:p>
          <a:p>
            <a:pPr marL="285750" indent="-285750">
              <a:buFont typeface="Arial" panose="020B0604020202020204" pitchFamily="34" charset="0"/>
              <a:buChar char="•"/>
            </a:pPr>
            <a:endParaRPr lang="en-US" sz="1800" b="0" i="0" u="none" strike="noStrike" baseline="0" dirty="0">
              <a:solidFill>
                <a:srgbClr val="000000"/>
              </a:solidFill>
              <a:latin typeface="Aptos" panose="020B0004020202020204" pitchFamily="34" charset="0"/>
            </a:endParaRPr>
          </a:p>
        </p:txBody>
      </p:sp>
    </p:spTree>
    <p:extLst>
      <p:ext uri="{BB962C8B-B14F-4D97-AF65-F5344CB8AC3E}">
        <p14:creationId xmlns:p14="http://schemas.microsoft.com/office/powerpoint/2010/main" val="233685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A76B-53A3-C5A3-DF2C-481FE26C9C40}"/>
              </a:ext>
            </a:extLst>
          </p:cNvPr>
          <p:cNvSpPr>
            <a:spLocks noGrp="1"/>
          </p:cNvSpPr>
          <p:nvPr>
            <p:ph type="title"/>
          </p:nvPr>
        </p:nvSpPr>
        <p:spPr/>
        <p:txBody>
          <a:bodyPr/>
          <a:lstStyle/>
          <a:p>
            <a:r>
              <a:rPr lang="en-US" dirty="0"/>
              <a:t>Customer Demographics</a:t>
            </a:r>
          </a:p>
        </p:txBody>
      </p:sp>
      <p:sp>
        <p:nvSpPr>
          <p:cNvPr id="3" name="TextBox 2">
            <a:extLst>
              <a:ext uri="{FF2B5EF4-FFF2-40B4-BE49-F238E27FC236}">
                <a16:creationId xmlns:a16="http://schemas.microsoft.com/office/drawing/2014/main" id="{ABF77670-61CA-A1C9-DAD9-E47A9EF76078}"/>
              </a:ext>
            </a:extLst>
          </p:cNvPr>
          <p:cNvSpPr txBox="1"/>
          <p:nvPr/>
        </p:nvSpPr>
        <p:spPr>
          <a:xfrm>
            <a:off x="1438275" y="2686050"/>
            <a:ext cx="9360790" cy="646331"/>
          </a:xfrm>
          <a:prstGeom prst="rect">
            <a:avLst/>
          </a:prstGeom>
          <a:noFill/>
        </p:spPr>
        <p:txBody>
          <a:bodyPr wrap="square" rtlCol="0">
            <a:spAutoFit/>
          </a:bodyPr>
          <a:lstStyle/>
          <a:p>
            <a:r>
              <a:rPr lang="en-US" b="1" dirty="0"/>
              <a:t>QUESTION 1:  How do customer demographics (e.g., age, gender, income) correlate with customer financial health?</a:t>
            </a:r>
          </a:p>
        </p:txBody>
      </p:sp>
      <p:pic>
        <p:nvPicPr>
          <p:cNvPr id="5" name="Picture 4">
            <a:extLst>
              <a:ext uri="{FF2B5EF4-FFF2-40B4-BE49-F238E27FC236}">
                <a16:creationId xmlns:a16="http://schemas.microsoft.com/office/drawing/2014/main" id="{B7991494-B22A-1BDC-2F1B-DD4B84D3A6FB}"/>
              </a:ext>
            </a:extLst>
          </p:cNvPr>
          <p:cNvPicPr>
            <a:picLocks noChangeAspect="1"/>
          </p:cNvPicPr>
          <p:nvPr/>
        </p:nvPicPr>
        <p:blipFill>
          <a:blip r:embed="rId2"/>
          <a:stretch>
            <a:fillRect/>
          </a:stretch>
        </p:blipFill>
        <p:spPr>
          <a:xfrm>
            <a:off x="2920424" y="3429000"/>
            <a:ext cx="6351151" cy="2651299"/>
          </a:xfrm>
          <a:prstGeom prst="rect">
            <a:avLst/>
          </a:prstGeom>
        </p:spPr>
      </p:pic>
    </p:spTree>
    <p:extLst>
      <p:ext uri="{BB962C8B-B14F-4D97-AF65-F5344CB8AC3E}">
        <p14:creationId xmlns:p14="http://schemas.microsoft.com/office/powerpoint/2010/main" val="427544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06C7A-7CCF-D8AA-EEA2-8DCB9E0994B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2E2B050-A4C4-EFC9-A369-2E44D138DBD6}"/>
              </a:ext>
            </a:extLst>
          </p:cNvPr>
          <p:cNvPicPr>
            <a:picLocks noChangeAspect="1"/>
          </p:cNvPicPr>
          <p:nvPr/>
        </p:nvPicPr>
        <p:blipFill>
          <a:blip r:embed="rId3"/>
          <a:stretch>
            <a:fillRect/>
          </a:stretch>
        </p:blipFill>
        <p:spPr>
          <a:xfrm>
            <a:off x="1105605" y="1575376"/>
            <a:ext cx="4316066" cy="3675737"/>
          </a:xfrm>
          <a:prstGeom prst="rect">
            <a:avLst/>
          </a:prstGeom>
        </p:spPr>
      </p:pic>
      <p:pic>
        <p:nvPicPr>
          <p:cNvPr id="20" name="Picture 19">
            <a:extLst>
              <a:ext uri="{FF2B5EF4-FFF2-40B4-BE49-F238E27FC236}">
                <a16:creationId xmlns:a16="http://schemas.microsoft.com/office/drawing/2014/main" id="{A4B338BE-B20E-6DF7-6021-E3C2125F00EE}"/>
              </a:ext>
            </a:extLst>
          </p:cNvPr>
          <p:cNvPicPr>
            <a:picLocks noChangeAspect="1"/>
          </p:cNvPicPr>
          <p:nvPr/>
        </p:nvPicPr>
        <p:blipFill>
          <a:blip r:embed="rId4"/>
          <a:stretch>
            <a:fillRect/>
          </a:stretch>
        </p:blipFill>
        <p:spPr>
          <a:xfrm>
            <a:off x="5342633" y="1355661"/>
            <a:ext cx="6112892" cy="4115166"/>
          </a:xfrm>
          <a:prstGeom prst="rect">
            <a:avLst/>
          </a:prstGeom>
        </p:spPr>
      </p:pic>
    </p:spTree>
    <p:extLst>
      <p:ext uri="{BB962C8B-B14F-4D97-AF65-F5344CB8AC3E}">
        <p14:creationId xmlns:p14="http://schemas.microsoft.com/office/powerpoint/2010/main" val="24264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4B1BB-C761-1D5B-BFB0-6B581280E3B0}"/>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415ED455-FD3E-36A1-D56E-37F08792506B}"/>
              </a:ext>
            </a:extLst>
          </p:cNvPr>
          <p:cNvPicPr>
            <a:picLocks noChangeAspect="1"/>
          </p:cNvPicPr>
          <p:nvPr/>
        </p:nvPicPr>
        <p:blipFill>
          <a:blip r:embed="rId3"/>
          <a:stretch>
            <a:fillRect/>
          </a:stretch>
        </p:blipFill>
        <p:spPr>
          <a:xfrm>
            <a:off x="2640059" y="776287"/>
            <a:ext cx="6911881" cy="5305425"/>
          </a:xfrm>
          <a:prstGeom prst="rect">
            <a:avLst/>
          </a:prstGeom>
        </p:spPr>
      </p:pic>
    </p:spTree>
    <p:extLst>
      <p:ext uri="{BB962C8B-B14F-4D97-AF65-F5344CB8AC3E}">
        <p14:creationId xmlns:p14="http://schemas.microsoft.com/office/powerpoint/2010/main" val="210210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34364-5518-77F2-F0D3-2EABD9D327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6C432-872D-8AD5-CD42-B05113381843}"/>
              </a:ext>
            </a:extLst>
          </p:cNvPr>
          <p:cNvSpPr>
            <a:spLocks noGrp="1"/>
          </p:cNvSpPr>
          <p:nvPr>
            <p:ph type="title"/>
          </p:nvPr>
        </p:nvSpPr>
        <p:spPr/>
        <p:txBody>
          <a:bodyPr/>
          <a:lstStyle/>
          <a:p>
            <a:r>
              <a:rPr lang="en-US" dirty="0"/>
              <a:t>Financial Attributes</a:t>
            </a:r>
          </a:p>
        </p:txBody>
      </p:sp>
      <p:sp>
        <p:nvSpPr>
          <p:cNvPr id="3" name="TextBox 2">
            <a:extLst>
              <a:ext uri="{FF2B5EF4-FFF2-40B4-BE49-F238E27FC236}">
                <a16:creationId xmlns:a16="http://schemas.microsoft.com/office/drawing/2014/main" id="{6E79D65A-8C52-DE43-67A9-C635E6E1DE04}"/>
              </a:ext>
            </a:extLst>
          </p:cNvPr>
          <p:cNvSpPr txBox="1"/>
          <p:nvPr/>
        </p:nvSpPr>
        <p:spPr>
          <a:xfrm>
            <a:off x="1438275" y="2686050"/>
            <a:ext cx="9360790" cy="1200329"/>
          </a:xfrm>
          <a:prstGeom prst="rect">
            <a:avLst/>
          </a:prstGeom>
          <a:noFill/>
        </p:spPr>
        <p:txBody>
          <a:bodyPr wrap="square" rtlCol="0">
            <a:spAutoFit/>
          </a:bodyPr>
          <a:lstStyle/>
          <a:p>
            <a:pPr algn="l"/>
            <a:r>
              <a:rPr lang="en-US" b="1" dirty="0"/>
              <a:t>QUESTION 2:  </a:t>
            </a:r>
            <a:r>
              <a:rPr lang="en-US" sz="1800" b="0" i="0" u="none" strike="noStrike" baseline="0" dirty="0">
                <a:solidFill>
                  <a:srgbClr val="000000"/>
                </a:solidFill>
                <a:latin typeface="Aptos" panose="020B0004020202020204" pitchFamily="34" charset="0"/>
              </a:rPr>
              <a:t>How do financial attributes (e.g., card </a:t>
            </a:r>
            <a:r>
              <a:rPr lang="en-US" dirty="0">
                <a:solidFill>
                  <a:srgbClr val="000000"/>
                </a:solidFill>
                <a:latin typeface="Aptos" panose="020B0004020202020204" pitchFamily="34" charset="0"/>
              </a:rPr>
              <a:t>count</a:t>
            </a:r>
            <a:r>
              <a:rPr lang="en-US" sz="1800" b="0" i="0" u="none" strike="noStrike" baseline="0" dirty="0">
                <a:solidFill>
                  <a:srgbClr val="000000"/>
                </a:solidFill>
                <a:latin typeface="Aptos" panose="020B0004020202020204" pitchFamily="34" charset="0"/>
              </a:rPr>
              <a:t>, credit score, total debt) correlate with customer financial health? </a:t>
            </a:r>
          </a:p>
          <a:p>
            <a:endParaRPr lang="en-US" sz="1800" b="0" i="0" u="none" strike="noStrike" baseline="0" dirty="0">
              <a:solidFill>
                <a:srgbClr val="000000"/>
              </a:solidFill>
              <a:latin typeface="Aptos" panose="020B0004020202020204" pitchFamily="34" charset="0"/>
            </a:endParaRPr>
          </a:p>
          <a:p>
            <a:endParaRPr lang="en-US" b="1" dirty="0"/>
          </a:p>
        </p:txBody>
      </p:sp>
      <p:pic>
        <p:nvPicPr>
          <p:cNvPr id="9" name="Picture 8">
            <a:extLst>
              <a:ext uri="{FF2B5EF4-FFF2-40B4-BE49-F238E27FC236}">
                <a16:creationId xmlns:a16="http://schemas.microsoft.com/office/drawing/2014/main" id="{1CB6DE8D-AAFC-5CE4-8C03-551E3A2D199F}"/>
              </a:ext>
            </a:extLst>
          </p:cNvPr>
          <p:cNvPicPr>
            <a:picLocks noChangeAspect="1"/>
          </p:cNvPicPr>
          <p:nvPr/>
        </p:nvPicPr>
        <p:blipFill>
          <a:blip r:embed="rId3"/>
          <a:stretch>
            <a:fillRect/>
          </a:stretch>
        </p:blipFill>
        <p:spPr>
          <a:xfrm>
            <a:off x="3227643" y="3324697"/>
            <a:ext cx="5736714" cy="2667372"/>
          </a:xfrm>
          <a:prstGeom prst="rect">
            <a:avLst/>
          </a:prstGeom>
        </p:spPr>
      </p:pic>
    </p:spTree>
    <p:extLst>
      <p:ext uri="{BB962C8B-B14F-4D97-AF65-F5344CB8AC3E}">
        <p14:creationId xmlns:p14="http://schemas.microsoft.com/office/powerpoint/2010/main" val="147434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D4225-732C-E4F9-33E0-8236040085A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417B3D9-6553-E8CD-87AA-485966E9CB58}"/>
              </a:ext>
            </a:extLst>
          </p:cNvPr>
          <p:cNvPicPr>
            <a:picLocks noChangeAspect="1"/>
          </p:cNvPicPr>
          <p:nvPr/>
        </p:nvPicPr>
        <p:blipFill>
          <a:blip r:embed="rId3"/>
          <a:stretch>
            <a:fillRect/>
          </a:stretch>
        </p:blipFill>
        <p:spPr>
          <a:xfrm>
            <a:off x="2848749" y="916556"/>
            <a:ext cx="6494501" cy="5024888"/>
          </a:xfrm>
          <a:prstGeom prst="rect">
            <a:avLst/>
          </a:prstGeom>
        </p:spPr>
      </p:pic>
    </p:spTree>
    <p:extLst>
      <p:ext uri="{BB962C8B-B14F-4D97-AF65-F5344CB8AC3E}">
        <p14:creationId xmlns:p14="http://schemas.microsoft.com/office/powerpoint/2010/main" val="164723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0372EC-D73B-4446-4EEE-1DC00FDDB949}"/>
              </a:ext>
            </a:extLst>
          </p:cNvPr>
          <p:cNvPicPr>
            <a:picLocks noChangeAspect="1"/>
          </p:cNvPicPr>
          <p:nvPr/>
        </p:nvPicPr>
        <p:blipFill>
          <a:blip r:embed="rId3"/>
          <a:stretch>
            <a:fillRect/>
          </a:stretch>
        </p:blipFill>
        <p:spPr>
          <a:xfrm>
            <a:off x="1608409" y="1345215"/>
            <a:ext cx="4487591" cy="4167569"/>
          </a:xfrm>
          <a:prstGeom prst="rect">
            <a:avLst/>
          </a:prstGeom>
        </p:spPr>
      </p:pic>
      <p:pic>
        <p:nvPicPr>
          <p:cNvPr id="5" name="Picture 4">
            <a:extLst>
              <a:ext uri="{FF2B5EF4-FFF2-40B4-BE49-F238E27FC236}">
                <a16:creationId xmlns:a16="http://schemas.microsoft.com/office/drawing/2014/main" id="{D395BED2-AC7E-BDC0-1F71-B4170C0A3305}"/>
              </a:ext>
            </a:extLst>
          </p:cNvPr>
          <p:cNvPicPr>
            <a:picLocks noChangeAspect="1"/>
          </p:cNvPicPr>
          <p:nvPr/>
        </p:nvPicPr>
        <p:blipFill>
          <a:blip r:embed="rId4"/>
          <a:stretch>
            <a:fillRect/>
          </a:stretch>
        </p:blipFill>
        <p:spPr>
          <a:xfrm>
            <a:off x="6054630" y="1345214"/>
            <a:ext cx="4862495" cy="4504743"/>
          </a:xfrm>
          <a:prstGeom prst="rect">
            <a:avLst/>
          </a:prstGeom>
        </p:spPr>
      </p:pic>
    </p:spTree>
    <p:extLst>
      <p:ext uri="{BB962C8B-B14F-4D97-AF65-F5344CB8AC3E}">
        <p14:creationId xmlns:p14="http://schemas.microsoft.com/office/powerpoint/2010/main" val="42547143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418</TotalTime>
  <Words>2104</Words>
  <Application>Microsoft Office PowerPoint</Application>
  <PresentationFormat>Widescreen</PresentationFormat>
  <Paragraphs>161</Paragraphs>
  <Slides>22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Arial</vt:lpstr>
      <vt:lpstr>Courier New</vt:lpstr>
      <vt:lpstr>Garamond</vt:lpstr>
      <vt:lpstr>Slack-Lato</vt:lpstr>
      <vt:lpstr>zeitung</vt:lpstr>
      <vt:lpstr>Organic</vt:lpstr>
      <vt:lpstr>Project 1: Group 12</vt:lpstr>
      <vt:lpstr>Project:  Dataset | Introduction &amp; Inspiration</vt:lpstr>
      <vt:lpstr>Objectives</vt:lpstr>
      <vt:lpstr>Customer Demographics</vt:lpstr>
      <vt:lpstr>PowerPoint Presentation</vt:lpstr>
      <vt:lpstr>PowerPoint Presentation</vt:lpstr>
      <vt:lpstr>Financial Attributes</vt:lpstr>
      <vt:lpstr>PowerPoint Presentation</vt:lpstr>
      <vt:lpstr>PowerPoint Presentation</vt:lpstr>
      <vt:lpstr>Geographic Information</vt:lpstr>
      <vt:lpstr>PowerPoint Presentation</vt:lpstr>
      <vt:lpstr>PowerPoint Presentation</vt:lpstr>
      <vt:lpstr>PowerPoint Presentation</vt:lpstr>
      <vt:lpstr>PowerPoint Presentation</vt:lpstr>
      <vt:lpstr>Bias and Limitations</vt:lpstr>
      <vt:lpstr>Regression Analysis</vt:lpstr>
      <vt:lpstr>PowerPoint Presentation</vt:lpstr>
      <vt:lpstr>PowerPoint Presentation</vt:lpstr>
      <vt:lpstr>PowerPoint Presentation</vt:lpstr>
      <vt:lpstr>Conclusion|Final Thoughts</vt:lpstr>
      <vt:lpstr>PowerPoint Presentation</vt:lpstr>
      <vt:lpstr>Works Cited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Arnold</dc:creator>
  <cp:lastModifiedBy>Caleb M</cp:lastModifiedBy>
  <cp:revision>9</cp:revision>
  <dcterms:created xsi:type="dcterms:W3CDTF">2024-12-03T01:39:13Z</dcterms:created>
  <dcterms:modified xsi:type="dcterms:W3CDTF">2024-12-06T20:39:09Z</dcterms:modified>
</cp:coreProperties>
</file>