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61" r:id="rId4"/>
    <p:sldId id="275" r:id="rId5"/>
    <p:sldId id="283" r:id="rId6"/>
    <p:sldId id="273" r:id="rId7"/>
    <p:sldId id="280" r:id="rId8"/>
    <p:sldId id="260" r:id="rId9"/>
  </p:sldIdLst>
  <p:sldSz cx="9144000" cy="6858000" type="screen4x3"/>
  <p:notesSz cx="6858000" cy="9144000"/>
  <p:embeddedFontLst>
    <p:embeddedFont>
      <p:font typeface="나눔바른고딕" panose="020B0600000101010101" charset="-127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BABE"/>
    <a:srgbClr val="50608E"/>
    <a:srgbClr val="647CA0"/>
    <a:srgbClr val="7D9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18" autoAdjust="0"/>
  </p:normalViewPr>
  <p:slideViewPr>
    <p:cSldViewPr snapToGrid="0">
      <p:cViewPr varScale="1">
        <p:scale>
          <a:sx n="83" d="100"/>
          <a:sy n="83" d="100"/>
        </p:scale>
        <p:origin x="140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5E660-5C57-459B-9AFF-3367CBFE6F9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8C8CA-48CB-4FF6-A706-A59C2BE79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007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6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85E4-6ED8-4E6D-B1C3-9265B2011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38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538"/>
            <a:ext cx="9144000" cy="63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6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85E4-6ED8-4E6D-B1C3-9265B2011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08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85E4-6ED8-4E6D-B1C3-9265B2011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98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85E4-6ED8-4E6D-B1C3-9265B2011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88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85E4-6ED8-4E6D-B1C3-9265B2011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17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85E4-6ED8-4E6D-B1C3-9265B2011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27540"/>
            <a:ext cx="9144000" cy="6330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11400"/>
            <a:ext cx="7886700" cy="827089"/>
          </a:xfrm>
        </p:spPr>
        <p:txBody>
          <a:bodyPr>
            <a:normAutofit/>
          </a:bodyPr>
          <a:lstStyle>
            <a:lvl1pPr>
              <a:defRPr lang="en-US" altLang="en-US" sz="44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7C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628650" y="2998789"/>
            <a:ext cx="5930900" cy="64770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1205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85E4-6ED8-4E6D-B1C3-9265B2011B3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715264" y="990831"/>
            <a:ext cx="8136636" cy="0"/>
          </a:xfrm>
          <a:prstGeom prst="line">
            <a:avLst/>
          </a:prstGeom>
          <a:ln w="22225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8" y="137688"/>
            <a:ext cx="831552" cy="907776"/>
          </a:xfrm>
          <a:prstGeom prst="rect">
            <a:avLst/>
          </a:prstGeom>
        </p:spPr>
      </p:pic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1144102" y="403779"/>
            <a:ext cx="7580797" cy="528996"/>
          </a:xfrm>
        </p:spPr>
        <p:txBody>
          <a:bodyPr>
            <a:noAutofit/>
          </a:bodyPr>
          <a:lstStyle>
            <a:lvl1pPr marL="0" indent="0" algn="l" defTabSz="914400" rtl="0" eaLnBrk="1" latinLnBrk="1" hangingPunct="1">
              <a:buNone/>
              <a:defRPr lang="ko-KR" altLang="en-US" sz="3200" b="1" kern="12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7C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069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85E4-6ED8-4E6D-B1C3-9265B2011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00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3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985E4-6ED8-4E6D-B1C3-9265B2011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34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스마트화분</a:t>
            </a:r>
            <a:endParaRPr lang="ko-KR" altLang="en-US" dirty="0"/>
          </a:p>
        </p:txBody>
      </p:sp>
      <p:sp>
        <p:nvSpPr>
          <p:cNvPr id="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03250" y="4204447"/>
            <a:ext cx="4307418" cy="1942353"/>
          </a:xfrm>
        </p:spPr>
        <p:txBody>
          <a:bodyPr/>
          <a:lstStyle/>
          <a:p>
            <a:r>
              <a:rPr lang="en-US" altLang="ko-KR" sz="2000" dirty="0"/>
              <a:t>201544090   </a:t>
            </a:r>
            <a:r>
              <a:rPr lang="ko-KR" altLang="en-US" sz="2000" dirty="0" err="1"/>
              <a:t>양대철</a:t>
            </a:r>
            <a:endParaRPr lang="en-US" altLang="ko-KR" sz="2000" dirty="0"/>
          </a:p>
          <a:p>
            <a:r>
              <a:rPr lang="en-US" altLang="ko-KR" sz="2000" dirty="0"/>
              <a:t>201644063   </a:t>
            </a:r>
            <a:r>
              <a:rPr lang="ko-KR" altLang="en-US" sz="2000" dirty="0" err="1"/>
              <a:t>임지섭</a:t>
            </a:r>
            <a:endParaRPr lang="en-US" altLang="ko-KR" sz="2000" dirty="0"/>
          </a:p>
          <a:p>
            <a:r>
              <a:rPr lang="en-US" altLang="ko-KR" sz="2000" dirty="0"/>
              <a:t>201644060   </a:t>
            </a:r>
            <a:r>
              <a:rPr lang="ko-KR" altLang="en-US" sz="2000" dirty="0"/>
              <a:t>임선주</a:t>
            </a:r>
            <a:endParaRPr lang="en-US" altLang="ko-KR" sz="2000" dirty="0"/>
          </a:p>
          <a:p>
            <a:r>
              <a:rPr lang="en-US" altLang="ko-KR" sz="2000" dirty="0"/>
              <a:t>201644043   </a:t>
            </a:r>
            <a:r>
              <a:rPr lang="ko-KR" altLang="en-US" sz="2000" dirty="0"/>
              <a:t>김승연</a:t>
            </a:r>
            <a:endParaRPr lang="en-US" altLang="ko-KR" sz="2000" dirty="0"/>
          </a:p>
          <a:p>
            <a:r>
              <a:rPr lang="en-US" altLang="ko-KR" sz="2000" dirty="0"/>
              <a:t>201844042   </a:t>
            </a:r>
            <a:r>
              <a:rPr lang="ko-KR" altLang="en-US" sz="2000" dirty="0" err="1"/>
              <a:t>김도은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737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52" y="1028503"/>
            <a:ext cx="1003866" cy="8648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52" y="2331628"/>
            <a:ext cx="1003866" cy="8648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52" y="3596253"/>
            <a:ext cx="1003866" cy="864870"/>
          </a:xfrm>
          <a:prstGeom prst="rect">
            <a:avLst/>
          </a:prstGeom>
        </p:spPr>
      </p:pic>
      <p:sp>
        <p:nvSpPr>
          <p:cNvPr id="9" name="Rectangle 10"/>
          <p:cNvSpPr>
            <a:spLocks noGrp="1" noChangeArrowheads="1"/>
          </p:cNvSpPr>
          <p:nvPr/>
        </p:nvSpPr>
        <p:spPr>
          <a:xfrm>
            <a:off x="868556" y="3366526"/>
            <a:ext cx="2591735" cy="67710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7C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CONTENS</a:t>
            </a:r>
          </a:p>
        </p:txBody>
      </p:sp>
      <p:sp>
        <p:nvSpPr>
          <p:cNvPr id="10" name="Rectangle 10"/>
          <p:cNvSpPr>
            <a:spLocks noGrp="1" noChangeArrowheads="1"/>
          </p:cNvSpPr>
          <p:nvPr/>
        </p:nvSpPr>
        <p:spPr>
          <a:xfrm>
            <a:off x="4552233" y="1285662"/>
            <a:ext cx="269304" cy="55399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7C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1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Grp="1" noChangeArrowheads="1"/>
          </p:cNvSpPr>
          <p:nvPr/>
        </p:nvSpPr>
        <p:spPr>
          <a:xfrm>
            <a:off x="4552233" y="2613552"/>
            <a:ext cx="269304" cy="55399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7C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2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Grp="1" noChangeArrowheads="1"/>
          </p:cNvSpPr>
          <p:nvPr/>
        </p:nvSpPr>
        <p:spPr>
          <a:xfrm>
            <a:off x="4552233" y="3872462"/>
            <a:ext cx="269304" cy="55399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7C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3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3" name="Rectangle 10"/>
          <p:cNvSpPr>
            <a:spLocks noGrp="1" noChangeArrowheads="1"/>
          </p:cNvSpPr>
          <p:nvPr/>
        </p:nvSpPr>
        <p:spPr>
          <a:xfrm>
            <a:off x="5386591" y="1393960"/>
            <a:ext cx="615553" cy="36933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sz="24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개요</a:t>
            </a:r>
            <a:endParaRPr lang="en-US" altLang="ko-KR" sz="2400" b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4" name="Rectangle 10"/>
          <p:cNvSpPr>
            <a:spLocks noGrp="1" noChangeArrowheads="1"/>
          </p:cNvSpPr>
          <p:nvPr/>
        </p:nvSpPr>
        <p:spPr>
          <a:xfrm>
            <a:off x="5386591" y="2706610"/>
            <a:ext cx="923330" cy="36933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sz="24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준비물</a:t>
            </a:r>
            <a:endParaRPr lang="en-US" altLang="ko-KR" sz="2400" b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Grp="1" noChangeArrowheads="1"/>
          </p:cNvSpPr>
          <p:nvPr/>
        </p:nvSpPr>
        <p:spPr>
          <a:xfrm>
            <a:off x="5386591" y="3980760"/>
            <a:ext cx="2651367" cy="36933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en-US" altLang="ko-KR" sz="24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SW</a:t>
            </a:r>
            <a:r>
              <a:rPr lang="ko-KR" altLang="en-US" sz="24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구성도 </a:t>
            </a:r>
            <a:r>
              <a:rPr lang="en-US" altLang="ko-KR" sz="24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/ </a:t>
            </a:r>
            <a:r>
              <a:rPr lang="ko-KR" altLang="en-US" sz="24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회로도</a:t>
            </a:r>
            <a:endParaRPr lang="en-US" altLang="ko-KR" sz="2400" b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413" y="4977887"/>
            <a:ext cx="1003866" cy="864870"/>
          </a:xfrm>
          <a:prstGeom prst="rect">
            <a:avLst/>
          </a:prstGeom>
        </p:spPr>
      </p:pic>
      <p:sp>
        <p:nvSpPr>
          <p:cNvPr id="17" name="Rectangle 10"/>
          <p:cNvSpPr>
            <a:spLocks noGrp="1" noChangeArrowheads="1"/>
          </p:cNvSpPr>
          <p:nvPr/>
        </p:nvSpPr>
        <p:spPr>
          <a:xfrm>
            <a:off x="4564701" y="5254096"/>
            <a:ext cx="261290" cy="55399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7C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4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8" name="Rectangle 10"/>
          <p:cNvSpPr>
            <a:spLocks noGrp="1" noChangeArrowheads="1"/>
          </p:cNvSpPr>
          <p:nvPr/>
        </p:nvSpPr>
        <p:spPr>
          <a:xfrm>
            <a:off x="5395052" y="5362394"/>
            <a:ext cx="615553" cy="36933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sz="24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목표</a:t>
            </a:r>
            <a:endParaRPr lang="en-US" altLang="ko-KR" sz="2400" b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21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pic>
        <p:nvPicPr>
          <p:cNvPr id="1026" name="Picture 2" descr="íë¶, ìì§, ì¬ì¥, ì§êµ¬, ì±ì¥, ê³µì¥, ì ì§, ì¬ë, ìë¡ì´ ìì, ê¸°ë, ìì, ì©ê¸°, ë¸ë ¥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050" y="3304586"/>
            <a:ext cx="2794433" cy="20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 flipV="1">
            <a:off x="5547110" y="5379618"/>
            <a:ext cx="1875864" cy="4158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 flipV="1">
            <a:off x="5547110" y="3422655"/>
            <a:ext cx="1875864" cy="4158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551823" y="3538056"/>
            <a:ext cx="1821434" cy="4283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atinLnBrk="0">
              <a:lnSpc>
                <a:spcPts val="1534"/>
              </a:lnSpc>
              <a:spcBef>
                <a:spcPts val="681"/>
              </a:spcBef>
              <a:tabLst>
                <a:tab pos="0" algn="l"/>
                <a:tab pos="60873" algn="l"/>
              </a:tabLst>
            </a:pPr>
            <a:r>
              <a:rPr lang="ko-KR" altLang="en-US" sz="16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 많이 먹는 화분에 매일 물주기 귀찮을 때</a:t>
            </a:r>
            <a:endParaRPr lang="en-US" altLang="ko-KR" sz="16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lnSpc>
                <a:spcPts val="1534"/>
              </a:lnSpc>
              <a:spcBef>
                <a:spcPts val="681"/>
              </a:spcBef>
              <a:tabLst>
                <a:tab pos="0" algn="l"/>
                <a:tab pos="60873" algn="l"/>
              </a:tabLst>
            </a:pPr>
            <a:r>
              <a:rPr lang="ko-KR" altLang="en-US" sz="16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자주 화분에 물주기를 까먹을 때</a:t>
            </a:r>
            <a:endParaRPr lang="en-US" altLang="ko-KR" sz="16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lnSpc>
                <a:spcPts val="1534"/>
              </a:lnSpc>
              <a:spcBef>
                <a:spcPts val="681"/>
              </a:spcBef>
              <a:tabLst>
                <a:tab pos="0" algn="l"/>
                <a:tab pos="60873" algn="l"/>
              </a:tabLst>
            </a:pPr>
            <a:r>
              <a:rPr lang="ko-KR" altLang="en-US" sz="16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잦은 출장 </a:t>
            </a:r>
            <a:r>
              <a:rPr lang="en-US" altLang="ko-KR" sz="16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 </a:t>
            </a:r>
            <a:r>
              <a:rPr lang="ko-KR" altLang="en-US" sz="16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장기간 여행으로 인한 물 주기가 곤란할 때</a:t>
            </a:r>
            <a:endParaRPr lang="en-US" altLang="ko-KR" sz="16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85E4-6ED8-4E6D-B1C3-9265B2011B3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67670" y="1659630"/>
            <a:ext cx="68086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토양 수분 감지 센서 이용하여 화분에 자동 물주기</a:t>
            </a:r>
          </a:p>
        </p:txBody>
      </p:sp>
    </p:spTree>
    <p:extLst>
      <p:ext uri="{BB962C8B-B14F-4D97-AF65-F5344CB8AC3E}">
        <p14:creationId xmlns:p14="http://schemas.microsoft.com/office/powerpoint/2010/main" val="52011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준비물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85E4-6ED8-4E6D-B1C3-9265B2011B3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72000" y="3329349"/>
            <a:ext cx="18726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/>
              <a:t>토양수분감지센서</a:t>
            </a:r>
          </a:p>
        </p:txBody>
      </p:sp>
      <p:pic>
        <p:nvPicPr>
          <p:cNvPr id="4" name="Picture 2" descr="[ë¬´ë£ë°°ì¡] ì¤ë¦¬ì½ íë¸(ëì¹í ê³µì©) 1ê° : íë³µëë¦¼ëª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057" y="4101383"/>
            <a:ext cx="1630513" cy="163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879775" y="5509791"/>
            <a:ext cx="12570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/>
              <a:t>실리콘 튜브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56636ED-DE04-455F-B7CE-95988FE5A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915463"/>
              </p:ext>
            </p:extLst>
          </p:nvPr>
        </p:nvGraphicFramePr>
        <p:xfrm>
          <a:off x="709915" y="1627375"/>
          <a:ext cx="3712346" cy="4220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7307">
                  <a:extLst>
                    <a:ext uri="{9D8B030D-6E8A-4147-A177-3AD203B41FA5}">
                      <a16:colId xmlns:a16="http://schemas.microsoft.com/office/drawing/2014/main" val="1763272511"/>
                    </a:ext>
                  </a:extLst>
                </a:gridCol>
                <a:gridCol w="1595039">
                  <a:extLst>
                    <a:ext uri="{9D8B030D-6E8A-4147-A177-3AD203B41FA5}">
                      <a16:colId xmlns:a16="http://schemas.microsoft.com/office/drawing/2014/main" val="2178342959"/>
                    </a:ext>
                  </a:extLst>
                </a:gridCol>
              </a:tblGrid>
              <a:tr h="4070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물품명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수량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6552431"/>
                  </a:ext>
                </a:extLst>
              </a:tr>
              <a:tr h="3467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라즈베리파이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0947053"/>
                  </a:ext>
                </a:extLst>
              </a:tr>
              <a:tr h="3467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라즈베리파이 전원 어댑터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6002795"/>
                  </a:ext>
                </a:extLst>
              </a:tr>
              <a:tr h="3467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라즈베리파이 카메라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9000484"/>
                  </a:ext>
                </a:extLst>
              </a:tr>
              <a:tr h="3467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아두이노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7991486"/>
                  </a:ext>
                </a:extLst>
              </a:tr>
              <a:tr h="3467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아두이노 </a:t>
                      </a:r>
                      <a:r>
                        <a:rPr lang="en-US" altLang="ko-KR" sz="1200" u="none" strike="noStrike">
                          <a:effectLst/>
                        </a:rPr>
                        <a:t>USB </a:t>
                      </a:r>
                      <a:r>
                        <a:rPr lang="ko-KR" altLang="en-US" sz="1200" u="none" strike="noStrike">
                          <a:effectLst/>
                        </a:rPr>
                        <a:t>전원 케이블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8101191"/>
                  </a:ext>
                </a:extLst>
              </a:tr>
              <a:tr h="3467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</a:rPr>
                        <a:t>아두이노</a:t>
                      </a:r>
                      <a:r>
                        <a:rPr lang="ko-KR" altLang="en-US" sz="1200" u="none" strike="noStrike" dirty="0">
                          <a:effectLst/>
                        </a:rPr>
                        <a:t> 소켓 점퍼 케이블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</a:t>
                      </a:r>
                      <a:r>
                        <a:rPr lang="ko-KR" altLang="en-US" sz="1200" u="none" strike="noStrike" dirty="0">
                          <a:effectLst/>
                        </a:rPr>
                        <a:t>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0775457"/>
                  </a:ext>
                </a:extLst>
              </a:tr>
              <a:tr h="3467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토양 수분 감지 센서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412766"/>
                  </a:ext>
                </a:extLst>
              </a:tr>
              <a:tr h="3467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워터 펌프 모터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6319814"/>
                  </a:ext>
                </a:extLst>
              </a:tr>
              <a:tr h="3467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실리콘 튜브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4583983"/>
                  </a:ext>
                </a:extLst>
              </a:tr>
              <a:tr h="3467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</a:rPr>
                        <a:t>브레드보드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3963171"/>
                  </a:ext>
                </a:extLst>
              </a:tr>
              <a:tr h="3467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식물</a:t>
                      </a:r>
                      <a:r>
                        <a:rPr lang="en-US" altLang="ko-KR" sz="1200" u="none" strike="noStrike" dirty="0">
                          <a:effectLst/>
                        </a:rPr>
                        <a:t>(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워터코인</a:t>
                      </a:r>
                      <a:r>
                        <a:rPr lang="en-US" altLang="ko-KR" sz="1200" u="none" strike="noStrike" dirty="0">
                          <a:effectLst/>
                        </a:rPr>
                        <a:t>)</a:t>
                      </a:r>
                      <a:r>
                        <a:rPr lang="ko-KR" altLang="en-US" sz="1200" u="none" strike="noStrike" dirty="0">
                          <a:effectLst/>
                        </a:rPr>
                        <a:t>화분포함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개</a:t>
                      </a:r>
                      <a:endParaRPr lang="en-US" altLang="ko-KR" sz="1200" u="none" strike="noStrike" dirty="0">
                        <a:effectLst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8790954"/>
                  </a:ext>
                </a:extLst>
              </a:tr>
            </a:tbl>
          </a:graphicData>
        </a:graphic>
      </p:graphicFrame>
      <p:pic>
        <p:nvPicPr>
          <p:cNvPr id="12" name="그림 11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39C934D5-1F7D-4CF1-AC7E-A857987D78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738" y="1564824"/>
            <a:ext cx="1573152" cy="1764525"/>
          </a:xfrm>
          <a:prstGeom prst="rect">
            <a:avLst/>
          </a:prstGeom>
        </p:spPr>
      </p:pic>
      <p:pic>
        <p:nvPicPr>
          <p:cNvPr id="16" name="그림 15" descr="테이블, 식물, 음식, 실내이(가) 표시된 사진&#10;&#10;자동 생성된 설명">
            <a:extLst>
              <a:ext uri="{FF2B5EF4-FFF2-40B4-BE49-F238E27FC236}">
                <a16:creationId xmlns:a16="http://schemas.microsoft.com/office/drawing/2014/main" id="{8C5F99EB-A2CA-47C7-BEE6-FACCB16AE7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939" y="3759323"/>
            <a:ext cx="1839719" cy="169233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B3404A0-6710-4DCB-BC16-C5CE602726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551" y="1627375"/>
            <a:ext cx="1714438" cy="163029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5C472B-4C0D-4119-B401-99297AE6ABAF}"/>
              </a:ext>
            </a:extLst>
          </p:cNvPr>
          <p:cNvSpPr/>
          <p:nvPr/>
        </p:nvSpPr>
        <p:spPr>
          <a:xfrm>
            <a:off x="6962397" y="3329349"/>
            <a:ext cx="15087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/>
              <a:t>워터 펌프 모터</a:t>
            </a:r>
            <a:endParaRPr lang="en-US" altLang="ko-KR" sz="1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6B4774-E35B-4AC1-95E5-87D21A7FFCAE}"/>
              </a:ext>
            </a:extLst>
          </p:cNvPr>
          <p:cNvSpPr/>
          <p:nvPr/>
        </p:nvSpPr>
        <p:spPr>
          <a:xfrm>
            <a:off x="6887394" y="5509791"/>
            <a:ext cx="15408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/>
              <a:t>식물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워터코인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6769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SW</a:t>
            </a:r>
            <a:r>
              <a:rPr lang="ko-KR" altLang="en-US" dirty="0"/>
              <a:t>구성도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85E4-6ED8-4E6D-B1C3-9265B2011B3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724976" y="1381020"/>
            <a:ext cx="1694045" cy="6930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라즈베리파이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030932" y="2714454"/>
            <a:ext cx="1694045" cy="6930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아두이노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030931" y="4150290"/>
            <a:ext cx="1694045" cy="6930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수분 감지 센서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427039" y="2714453"/>
            <a:ext cx="1694045" cy="6930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텔레그램</a:t>
            </a:r>
            <a:r>
              <a:rPr lang="ko-KR" altLang="en-US" sz="1400" b="1" dirty="0">
                <a:solidFill>
                  <a:schemeClr val="tx1"/>
                </a:solidFill>
              </a:rPr>
              <a:t> 연동</a:t>
            </a:r>
          </a:p>
        </p:txBody>
      </p:sp>
      <p:cxnSp>
        <p:nvCxnSpPr>
          <p:cNvPr id="9" name="꺾인 연결선 8"/>
          <p:cNvCxnSpPr>
            <a:stCxn id="8" idx="2"/>
            <a:endCxn id="10" idx="0"/>
          </p:cNvCxnSpPr>
          <p:nvPr/>
        </p:nvCxnSpPr>
        <p:spPr>
          <a:xfrm rot="5400000">
            <a:off x="3404770" y="1547224"/>
            <a:ext cx="640415" cy="1694044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8" idx="2"/>
            <a:endCxn id="18" idx="0"/>
          </p:cNvCxnSpPr>
          <p:nvPr/>
        </p:nvCxnSpPr>
        <p:spPr>
          <a:xfrm rot="16200000" flipH="1">
            <a:off x="5102823" y="1543214"/>
            <a:ext cx="640414" cy="1702063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0" idx="2"/>
            <a:endCxn id="13" idx="0"/>
          </p:cNvCxnSpPr>
          <p:nvPr/>
        </p:nvCxnSpPr>
        <p:spPr>
          <a:xfrm flipH="1">
            <a:off x="2877954" y="3407473"/>
            <a:ext cx="1" cy="7428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모서리가 둥근 직사각형 12">
            <a:extLst>
              <a:ext uri="{FF2B5EF4-FFF2-40B4-BE49-F238E27FC236}">
                <a16:creationId xmlns:a16="http://schemas.microsoft.com/office/drawing/2014/main" id="{26FCB3DB-679C-4B9F-BD1A-74D7C5345D41}"/>
              </a:ext>
            </a:extLst>
          </p:cNvPr>
          <p:cNvSpPr/>
          <p:nvPr/>
        </p:nvSpPr>
        <p:spPr>
          <a:xfrm>
            <a:off x="2030931" y="5586126"/>
            <a:ext cx="1694045" cy="6930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워터 펌프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BA0286D-A748-4403-A1CE-D98D188F6D73}"/>
              </a:ext>
            </a:extLst>
          </p:cNvPr>
          <p:cNvCxnSpPr>
            <a:endCxn id="15" idx="0"/>
          </p:cNvCxnSpPr>
          <p:nvPr/>
        </p:nvCxnSpPr>
        <p:spPr>
          <a:xfrm flipH="1">
            <a:off x="2877954" y="4843309"/>
            <a:ext cx="1" cy="7428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모서리가 둥근 직사각형 12">
            <a:extLst>
              <a:ext uri="{FF2B5EF4-FFF2-40B4-BE49-F238E27FC236}">
                <a16:creationId xmlns:a16="http://schemas.microsoft.com/office/drawing/2014/main" id="{41952A1E-E2C9-4BE3-BBEC-790617DF57CB}"/>
              </a:ext>
            </a:extLst>
          </p:cNvPr>
          <p:cNvSpPr/>
          <p:nvPr/>
        </p:nvSpPr>
        <p:spPr>
          <a:xfrm>
            <a:off x="5419022" y="4150290"/>
            <a:ext cx="1694045" cy="6930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메시지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사진 전송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8D15184-5B9D-4C17-A5E4-637587CABD32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6266045" y="3407473"/>
            <a:ext cx="1" cy="7428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39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회로도</a:t>
            </a:r>
            <a:r>
              <a:rPr lang="en-US" altLang="ko-KR" dirty="0"/>
              <a:t>(</a:t>
            </a:r>
            <a:r>
              <a:rPr lang="ko-KR" altLang="en-US" dirty="0" err="1"/>
              <a:t>아두이노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85E4-6ED8-4E6D-B1C3-9265B2011B3F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86D1874-298D-4EA7-8EED-DF79CDF53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90" y="1432559"/>
            <a:ext cx="6372819" cy="399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89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85E4-6ED8-4E6D-B1C3-9265B2011B3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19224" y="2074902"/>
            <a:ext cx="81055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/>
              <a:t>1. </a:t>
            </a:r>
            <a:r>
              <a:rPr lang="ko-KR" altLang="en-US" sz="2200" dirty="0"/>
              <a:t>라즈베리 파이를 메인으로 사용하며 </a:t>
            </a:r>
            <a:r>
              <a:rPr lang="ko-KR" altLang="en-US" sz="2200" dirty="0" err="1"/>
              <a:t>아두이노와</a:t>
            </a:r>
            <a:r>
              <a:rPr lang="ko-KR" altLang="en-US" sz="2200" dirty="0"/>
              <a:t> 연동 하기</a:t>
            </a:r>
            <a:endParaRPr lang="en-US" altLang="ko-KR" sz="2200" dirty="0"/>
          </a:p>
          <a:p>
            <a:r>
              <a:rPr lang="en-US" altLang="ko-KR" sz="2200" dirty="0"/>
              <a:t> </a:t>
            </a:r>
          </a:p>
          <a:p>
            <a:endParaRPr lang="en-US" altLang="ko-KR" sz="2200" dirty="0"/>
          </a:p>
          <a:p>
            <a:r>
              <a:rPr lang="en-US" altLang="ko-KR" sz="2200" dirty="0"/>
              <a:t>2. </a:t>
            </a:r>
            <a:r>
              <a:rPr lang="ko-KR" altLang="en-US" sz="2200" dirty="0" err="1"/>
              <a:t>아두이노를</a:t>
            </a:r>
            <a:r>
              <a:rPr lang="ko-KR" altLang="en-US" sz="2200" dirty="0"/>
              <a:t> 이용하여 토지수분감지센서</a:t>
            </a:r>
            <a:r>
              <a:rPr lang="en-US" altLang="ko-KR" sz="2200" dirty="0"/>
              <a:t>, </a:t>
            </a:r>
            <a:r>
              <a:rPr lang="ko-KR" altLang="en-US" sz="2200" dirty="0"/>
              <a:t>워터펌프모터를 사용해 화분에 물주기</a:t>
            </a:r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3. </a:t>
            </a:r>
            <a:r>
              <a:rPr lang="ko-KR" altLang="en-US" sz="2200" dirty="0"/>
              <a:t>라즈베리 파이와 </a:t>
            </a:r>
            <a:r>
              <a:rPr lang="ko-KR" altLang="en-US" sz="2200" dirty="0" err="1"/>
              <a:t>텔레그램을</a:t>
            </a:r>
            <a:r>
              <a:rPr lang="ko-KR" altLang="en-US" sz="2200" dirty="0"/>
              <a:t> 연동하여 물을 줄때마다 사진과 메시지 전송하기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3434248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/>
        </p:nvSpPr>
        <p:spPr>
          <a:xfrm>
            <a:off x="4345940" y="2734463"/>
            <a:ext cx="2872325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7C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2743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3070</TotalTime>
  <Words>179</Words>
  <Application>Microsoft Office PowerPoint</Application>
  <PresentationFormat>화면 슬라이드 쇼(4:3)</PresentationFormat>
  <Paragraphs>72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나눔바른고딕</vt:lpstr>
      <vt:lpstr>Calibri Light</vt:lpstr>
      <vt:lpstr>Calibri</vt:lpstr>
      <vt:lpstr>Arial</vt:lpstr>
      <vt:lpstr>맑은 고딕</vt:lpstr>
      <vt:lpstr>Office 테마</vt:lpstr>
      <vt:lpstr>스마트화분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</dc:creator>
  <cp:lastModifiedBy>김도은</cp:lastModifiedBy>
  <cp:revision>140</cp:revision>
  <dcterms:created xsi:type="dcterms:W3CDTF">2016-08-18T08:51:18Z</dcterms:created>
  <dcterms:modified xsi:type="dcterms:W3CDTF">2020-12-12T07:20:54Z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