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000"/>
              <a:t>Body Level One</a:t>
            </a:r>
            <a:endParaRPr sz="5000"/>
          </a:p>
          <a:p>
            <a:pPr lvl="1">
              <a:defRPr sz="1800"/>
            </a:pPr>
            <a:r>
              <a:rPr sz="5000"/>
              <a:t>Body Level Two</a:t>
            </a:r>
            <a:endParaRPr sz="5000"/>
          </a:p>
          <a:p>
            <a:pPr lvl="2">
              <a:defRPr sz="1800"/>
            </a:pPr>
            <a:r>
              <a:rPr sz="5000"/>
              <a:t>Body Level Three</a:t>
            </a:r>
            <a:endParaRPr sz="5000"/>
          </a:p>
          <a:p>
            <a:pPr lvl="3">
              <a:defRPr sz="1800"/>
            </a:pPr>
            <a:r>
              <a:rPr sz="5000"/>
              <a:t>Body Level Four</a:t>
            </a:r>
            <a:endParaRPr sz="5000"/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2556732" y="2969110"/>
            <a:ext cx="19270535" cy="4643438"/>
          </a:xfrm>
          <a:prstGeom prst="rect">
            <a:avLst/>
          </a:prstGeom>
        </p:spPr>
        <p:txBody>
          <a:bodyPr/>
          <a:lstStyle/>
          <a:p>
            <a:pPr lvl="0" defTabSz="461518">
              <a:defRPr sz="1800"/>
            </a:pPr>
            <a:r>
              <a:rPr sz="8690"/>
              <a:t>Разработка облачной и</a:t>
            </a:r>
            <a:r>
              <a:rPr sz="8690"/>
              <a:t>нформационно-аналитическ</a:t>
            </a:r>
            <a:r>
              <a:rPr sz="8690"/>
              <a:t>ой</a:t>
            </a:r>
            <a:r>
              <a:rPr sz="8690"/>
              <a:t> систем</a:t>
            </a:r>
            <a:r>
              <a:rPr sz="8690"/>
              <a:t>ы</a:t>
            </a:r>
            <a:r>
              <a:rPr sz="8690"/>
              <a:t> учета достижений студент</a:t>
            </a:r>
            <a:r>
              <a:rPr sz="8690"/>
              <a:t>ов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531146" y="10042090"/>
            <a:ext cx="5760827" cy="1589486"/>
          </a:xfrm>
          <a:prstGeom prst="rect">
            <a:avLst/>
          </a:prstGeom>
        </p:spPr>
        <p:txBody>
          <a:bodyPr/>
          <a:lstStyle/>
          <a:p>
            <a:pPr lvl="0" defTabSz="420624">
              <a:defRPr sz="1800"/>
            </a:pPr>
            <a:endParaRPr sz="3168"/>
          </a:p>
          <a:p>
            <a:pPr lvl="0" algn="l" defTabSz="420624">
              <a:defRPr sz="1800"/>
            </a:pPr>
            <a:r>
              <a:rPr sz="3168"/>
              <a:t>Выполнила: Горбачева А.Н.</a:t>
            </a:r>
            <a:endParaRPr sz="3168"/>
          </a:p>
          <a:p>
            <a:pPr lvl="0" algn="l" defTabSz="420624">
              <a:defRPr sz="1800"/>
            </a:pPr>
            <a:r>
              <a:rPr sz="3168"/>
              <a:t>Руководитель: Жолобов Д.А.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022819" y="599491"/>
            <a:ext cx="22338363" cy="303609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Аналоги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2314940" y="5136153"/>
            <a:ext cx="19754119" cy="3443694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800"/>
              </a:spcBef>
              <a:buClr>
                <a:srgbClr val="773F9B"/>
              </a:buClr>
              <a:defRPr sz="1800"/>
            </a:pPr>
            <a:r>
              <a:rPr sz="5000"/>
              <a:t>Сервисы для создания электронного портфолио</a:t>
            </a:r>
            <a:endParaRPr sz="5000"/>
          </a:p>
          <a:p>
            <a:pPr lvl="0">
              <a:spcBef>
                <a:spcPts val="800"/>
              </a:spcBef>
              <a:buClr>
                <a:srgbClr val="773F9B"/>
              </a:buClr>
              <a:defRPr sz="1800"/>
            </a:pPr>
            <a:r>
              <a:rPr sz="5000"/>
              <a:t>Облачные хранилища данных</a:t>
            </a:r>
            <a:endParaRPr sz="5000"/>
          </a:p>
          <a:p>
            <a:pPr lvl="0">
              <a:spcBef>
                <a:spcPts val="800"/>
              </a:spcBef>
              <a:buClr>
                <a:srgbClr val="773F9B"/>
              </a:buClr>
              <a:defRPr sz="1800"/>
            </a:pPr>
            <a:r>
              <a:rPr sz="5000"/>
              <a:t>Массовые открытые онлайн-курсы и образовательные сервисы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022819" y="599491"/>
            <a:ext cx="22338363" cy="303609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Сервисы для создания электронного портфолио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2314940" y="4924173"/>
            <a:ext cx="19754119" cy="9268809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0"/>
              </a:spcBef>
              <a:buClr>
                <a:srgbClr val="00882B"/>
              </a:buClr>
              <a:defRPr sz="1800"/>
            </a:pPr>
            <a:r>
              <a:rPr sz="5000"/>
              <a:t>Mahara</a:t>
            </a:r>
            <a:endParaRPr sz="5000"/>
          </a:p>
          <a:p>
            <a:pPr lvl="0">
              <a:spcBef>
                <a:spcPts val="0"/>
              </a:spcBef>
              <a:buClr>
                <a:srgbClr val="00882B"/>
              </a:buClr>
              <a:defRPr sz="1800"/>
            </a:pPr>
            <a:r>
              <a:rPr sz="5000"/>
              <a:t>Pathbrite</a:t>
            </a: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5000"/>
              <a:t>Недостатки: </a:t>
            </a:r>
            <a:endParaRPr sz="5000"/>
          </a:p>
          <a:p>
            <a:pPr lvl="0">
              <a:spcBef>
                <a:spcPts val="0"/>
              </a:spcBef>
              <a:buClr>
                <a:srgbClr val="C82506"/>
              </a:buClr>
              <a:defRPr sz="1800"/>
            </a:pPr>
            <a:r>
              <a:rPr sz="5000"/>
              <a:t>отсутствие русскоязычного интерфейса</a:t>
            </a:r>
            <a:endParaRPr sz="5000"/>
          </a:p>
          <a:p>
            <a:pPr lvl="0">
              <a:spcBef>
                <a:spcPts val="0"/>
              </a:spcBef>
              <a:buClr>
                <a:srgbClr val="C82506"/>
              </a:buClr>
              <a:defRPr sz="1800"/>
            </a:pPr>
            <a:r>
              <a:rPr sz="5000"/>
              <a:t>функций ранжирования списков с учетом критериев и интеграции с учебным заведением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028700" y="596900"/>
            <a:ext cx="22339300" cy="30353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Облачные хранилища данных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2311400" y="4927600"/>
            <a:ext cx="19748500" cy="8414803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0"/>
              </a:spcBef>
              <a:buClr>
                <a:srgbClr val="DCBD23"/>
              </a:buClr>
              <a:defRPr sz="1800"/>
            </a:pPr>
            <a:r>
              <a:rPr sz="5000"/>
              <a:t>Dropbox</a:t>
            </a:r>
            <a:endParaRPr sz="5000"/>
          </a:p>
          <a:p>
            <a:pPr lvl="0">
              <a:spcBef>
                <a:spcPts val="0"/>
              </a:spcBef>
              <a:buClr>
                <a:srgbClr val="DCBD23"/>
              </a:buClr>
              <a:defRPr sz="1800"/>
            </a:pPr>
            <a:r>
              <a:rPr sz="5000"/>
              <a:t>Google Drive</a:t>
            </a:r>
            <a:endParaRPr sz="5000"/>
          </a:p>
          <a:p>
            <a:pPr lvl="0">
              <a:spcBef>
                <a:spcPts val="0"/>
              </a:spcBef>
              <a:buClr>
                <a:srgbClr val="DCBD23"/>
              </a:buClr>
              <a:defRPr sz="1800"/>
            </a:pPr>
            <a:r>
              <a:rPr sz="5000"/>
              <a:t>Яндекс.Диск</a:t>
            </a:r>
            <a:endParaRPr sz="5000"/>
          </a:p>
          <a:p>
            <a:pPr lvl="0">
              <a:spcBef>
                <a:spcPts val="0"/>
              </a:spcBef>
              <a:buClr>
                <a:srgbClr val="DCBD23"/>
              </a:buClr>
              <a:defRPr sz="1800"/>
            </a:pPr>
            <a:r>
              <a:rPr sz="5000"/>
              <a:t>Облако Mail.ru</a:t>
            </a:r>
            <a:endParaRPr sz="5000"/>
          </a:p>
          <a:p>
            <a:pPr lvl="0">
              <a:spcBef>
                <a:spcPts val="0"/>
              </a:spcBef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5000"/>
              <a:t>Недостатки:</a:t>
            </a:r>
            <a:endParaRPr sz="5000"/>
          </a:p>
          <a:p>
            <a:pPr lvl="0">
              <a:spcBef>
                <a:spcPts val="0"/>
              </a:spcBef>
              <a:buClr>
                <a:srgbClr val="C82506"/>
              </a:buClr>
              <a:defRPr sz="1800"/>
            </a:pPr>
            <a:r>
              <a:rPr sz="5000"/>
              <a:t>функции для создания портфолио, ранжирования информации и интеграции с учебным заведением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028700" y="596900"/>
            <a:ext cx="22339300" cy="30353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 lvl="0">
              <a:defRPr sz="1800"/>
            </a:pPr>
            <a:r>
              <a:rPr sz="7100"/>
              <a:t>Массовые открытые онлайн-курсы и образовательные сервисы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2311400" y="4927600"/>
            <a:ext cx="19748500" cy="8904423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0"/>
              </a:spcBef>
              <a:buClr>
                <a:srgbClr val="F39019"/>
              </a:buClr>
              <a:defRPr sz="1800"/>
            </a:pPr>
            <a:r>
              <a:rPr sz="5000"/>
              <a:t>Coursera</a:t>
            </a:r>
            <a:endParaRPr sz="5000"/>
          </a:p>
          <a:p>
            <a:pPr lvl="0">
              <a:spcBef>
                <a:spcPts val="0"/>
              </a:spcBef>
              <a:buClr>
                <a:srgbClr val="F39019"/>
              </a:buClr>
              <a:defRPr sz="1800"/>
            </a:pPr>
            <a:r>
              <a:rPr sz="5000"/>
              <a:t>Универсариум</a:t>
            </a:r>
            <a:endParaRPr sz="5000"/>
          </a:p>
          <a:p>
            <a:pPr lvl="0">
              <a:spcBef>
                <a:spcPts val="0"/>
              </a:spcBef>
              <a:buClr>
                <a:srgbClr val="F39019"/>
              </a:buClr>
              <a:defRPr sz="1800"/>
            </a:pPr>
            <a:r>
              <a:rPr sz="5000"/>
              <a:t>Дневник.ру</a:t>
            </a:r>
            <a:endParaRPr sz="5000"/>
          </a:p>
          <a:p>
            <a:pPr lvl="0">
              <a:spcBef>
                <a:spcPts val="0"/>
              </a:spcBef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5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5000"/>
              <a:t>Недостатки:</a:t>
            </a:r>
            <a:endParaRPr sz="5000"/>
          </a:p>
          <a:p>
            <a:pPr lvl="0">
              <a:spcBef>
                <a:spcPts val="0"/>
              </a:spcBef>
              <a:buClr>
                <a:srgbClr val="C82506"/>
              </a:buClr>
              <a:defRPr sz="1800"/>
            </a:pPr>
            <a:r>
              <a:rPr sz="5000"/>
              <a:t>отсутствие возможности хранения файлов и документов, функций создания портфолио, интеграции с высшим учебным заведением.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/>
          <p:cNvGraphicFramePr/>
          <p:nvPr/>
        </p:nvGraphicFramePr>
        <p:xfrm>
          <a:off x="756421" y="342757"/>
          <a:ext cx="22871158" cy="130304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42201"/>
                <a:gridCol w="3242201"/>
                <a:gridCol w="3417946"/>
                <a:gridCol w="3242201"/>
                <a:gridCol w="3242201"/>
                <a:gridCol w="3242201"/>
                <a:gridCol w="3242201"/>
              </a:tblGrid>
              <a:tr h="1303048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Название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Свободная регистрация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Русскоязычный интерфейс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Хранение файлов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Функции портфолио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Интеграция с вузом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3600"/>
                        <a:t>Функция ранжирования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Mahara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Pathbrite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8E8CB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Dropbox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Google Drive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Яндекс Диск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Облако Mail.ru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6F9D5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Coursera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Универсариум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</a:tr>
              <a:tr h="1303048"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3600"/>
                        <a:t>Дневник.ру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EC5D57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4800">
                          <a:solidFill>
                            <a:srgbClr val="70BF41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E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028700" y="596900"/>
            <a:ext cx="22339300" cy="30353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 lvl="0">
              <a:defRPr sz="1800"/>
            </a:pPr>
            <a:r>
              <a:rPr sz="7100"/>
              <a:t>Методика рейтинговой оценки внеучебной деятельности студентов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773F9B"/>
              </a:buClr>
              <a:defRPr sz="1800"/>
            </a:pPr>
            <a:r>
              <a:rPr sz="5000"/>
              <a:t>Научно-исследовательская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Учебная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Творческая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Спортивная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Обществанная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028700" y="596900"/>
            <a:ext cx="22339300" cy="30353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 lvl="0">
              <a:defRPr sz="1800"/>
            </a:pPr>
            <a:r>
              <a:rPr sz="7100"/>
              <a:t>Методика рейтинговой оценки внеучебной деятельности студентов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773F9B"/>
              </a:buClr>
              <a:defRPr sz="1800"/>
            </a:pPr>
            <a:r>
              <a:rPr sz="5000"/>
              <a:t>Научно-исследовательская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Учебная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Творческая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Спортивная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Общественная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028700" y="596900"/>
            <a:ext cx="22339300" cy="3035300"/>
          </a:xfrm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pPr lvl="0">
              <a:defRPr sz="1800"/>
            </a:pPr>
            <a:r>
              <a:rPr sz="7100"/>
              <a:t>Методика рейтинговой оценки внеучебной деятельности студентов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773F9B"/>
              </a:buClr>
              <a:defRPr sz="1800"/>
            </a:pPr>
            <a:r>
              <a:rPr sz="5000"/>
              <a:t>Научно-исследовательская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Учебная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Творческая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Спортивная</a:t>
            </a:r>
            <a:endParaRPr sz="5000"/>
          </a:p>
          <a:p>
            <a:pPr lvl="0">
              <a:buClr>
                <a:srgbClr val="773F9B"/>
              </a:buClr>
              <a:defRPr sz="1800"/>
            </a:pPr>
            <a:r>
              <a:rPr sz="5000"/>
              <a:t>Общественная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