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3"/>
  </p:notesMasterIdLst>
  <p:handoutMasterIdLst>
    <p:handoutMasterId r:id="rId14"/>
  </p:handoutMasterIdLst>
  <p:sldIdLst>
    <p:sldId id="256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7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image" Target="NULL" TargetMode="External"/><Relationship Id="rId4" Type="http://schemas.openxmlformats.org/officeDocument/2006/relationships/image" Target="../media/image3.png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image" Target="../media/image5.png"/><Relationship Id="rId6" Type="http://schemas.openxmlformats.org/officeDocument/2006/relationships/tags" Target="../tags/tag20.xml"/><Relationship Id="rId5" Type="http://schemas.openxmlformats.org/officeDocument/2006/relationships/image" Target="NULL" TargetMode="External"/><Relationship Id="rId4" Type="http://schemas.openxmlformats.org/officeDocument/2006/relationships/image" Target="../media/image4.png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image" Target="NULL" TargetMode="External"/><Relationship Id="rId4" Type="http://schemas.openxmlformats.org/officeDocument/2006/relationships/image" Target="../media/image6.png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0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image" Target="NULL" TargetMode="External"/><Relationship Id="rId4" Type="http://schemas.openxmlformats.org/officeDocument/2006/relationships/image" Target="../media/image7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60000"/>
            <a:ext cx="10800000" cy="720000"/>
          </a:xfrm>
        </p:spPr>
        <p:txBody>
          <a:bodyPr wrap="square" lIns="0" tIns="0" rIns="0" bIns="0">
            <a:normAutofit/>
          </a:bodyPr>
          <a:lstStyle>
            <a:lvl1pPr algn="l" fontAlgn="base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@png2x_01_封面" descr="C:/Users/kingsoft/AppData/Local/Temp/fig2wpp/@png2x_01_封面.pn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3812540" y="401955"/>
            <a:ext cx="8375650" cy="6455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838200" y="2455545"/>
            <a:ext cx="5974080" cy="2397760"/>
          </a:xfrm>
        </p:spPr>
        <p:txBody>
          <a:bodyPr wrap="square" anchor="t" anchorCtr="0">
            <a:normAutofit/>
          </a:bodyPr>
          <a:lstStyle>
            <a:lvl1pPr algn="l">
              <a:lnSpc>
                <a:spcPct val="100000"/>
              </a:lnSpc>
              <a:defRPr sz="44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>
              <a:latin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838200" y="1426235"/>
            <a:ext cx="5974080" cy="972000"/>
          </a:xfrm>
        </p:spPr>
        <p:txBody>
          <a:bodyPr wrap="square"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latin typeface="+mj-lt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1800">
                <a:latin typeface="+mj-lt"/>
              </a:defRPr>
            </a:lvl3pPr>
            <a:lvl4pPr marL="1371600" indent="0" algn="ctr">
              <a:buNone/>
              <a:defRPr sz="1600">
                <a:latin typeface="+mj-lt"/>
              </a:defRPr>
            </a:lvl4pPr>
            <a:lvl5pPr marL="1828800" indent="0" algn="ctr">
              <a:buNone/>
              <a:defRPr sz="1600">
                <a:latin typeface="+mj-lt"/>
              </a:defRPr>
            </a:lvl5pPr>
            <a:lvl6pPr marL="2286000" indent="0" algn="ctr">
              <a:buNone/>
              <a:defRPr sz="1600">
                <a:latin typeface="+mj-lt"/>
              </a:defRPr>
            </a:lvl6pPr>
            <a:lvl7pPr marL="2743200" indent="0" algn="ctr">
              <a:buNone/>
              <a:defRPr sz="1600">
                <a:latin typeface="+mj-lt"/>
              </a:defRPr>
            </a:lvl7pPr>
            <a:lvl8pPr marL="3200400" indent="0" algn="ctr">
              <a:buNone/>
              <a:defRPr sz="1600">
                <a:latin typeface="+mj-lt"/>
              </a:defRPr>
            </a:lvl8pPr>
            <a:lvl9pPr marL="3657600" indent="0" algn="ctr">
              <a:buNone/>
              <a:defRPr sz="16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1"/>
            </p:custDataLst>
          </p:nvPr>
        </p:nvSpPr>
        <p:spPr>
          <a:xfrm>
            <a:off x="838200" y="4968875"/>
            <a:ext cx="5974080" cy="1186815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@png2x_bottom_目录" descr="C:/Users/kingsoft/AppData/Local/Temp/fig2wpp/@png2x_bottom_目录.pn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0" y="5715000"/>
            <a:ext cx="3154680" cy="1143000"/>
          </a:xfrm>
          <a:prstGeom prst="rect">
            <a:avLst/>
          </a:prstGeom>
        </p:spPr>
      </p:pic>
      <p:pic>
        <p:nvPicPr>
          <p:cNvPr id="13" name="@png2x_top_目录" descr="C:/Users/kingsoft/AppData/Local/Temp/fig2wpp/@png2x_top_目录.png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r:link="rId5"/>
          <a:stretch>
            <a:fillRect/>
          </a:stretch>
        </p:blipFill>
        <p:spPr>
          <a:xfrm>
            <a:off x="7827010" y="0"/>
            <a:ext cx="3712210" cy="172783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1490472" y="863917"/>
            <a:ext cx="9281160" cy="777608"/>
          </a:xfrm>
        </p:spPr>
        <p:txBody>
          <a:bodyPr wrap="square" anchor="ctr">
            <a:normAutofit/>
          </a:bodyPr>
          <a:lstStyle>
            <a:lvl1pPr algn="l">
              <a:defRPr sz="40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@png2x_02_章节" descr="C:/Users/kingsoft/AppData/Local/Temp/fig2wpp/@png2x_02_章节.pn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0" y="0"/>
            <a:ext cx="836676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758565" y="3337560"/>
            <a:ext cx="7410450" cy="2409825"/>
          </a:xfrm>
        </p:spPr>
        <p:txBody>
          <a:bodyPr wrap="square" anchor="t" anchorCtr="0">
            <a:normAutofit/>
          </a:bodyPr>
          <a:lstStyle>
            <a:lvl1pPr algn="r">
              <a:defRPr sz="36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3759200" y="1056640"/>
            <a:ext cx="7409815" cy="2280920"/>
          </a:xfrm>
        </p:spPr>
        <p:txBody>
          <a:bodyPr wrap="none" anchor="b" anchorCtr="0">
            <a:normAutofit/>
          </a:bodyPr>
          <a:lstStyle>
            <a:lvl1pPr marL="0" indent="0" algn="r">
              <a:buNone/>
              <a:defRPr sz="58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8506" y="266702"/>
            <a:ext cx="10795086" cy="863607"/>
          </a:xfrm>
        </p:spPr>
        <p:txBody>
          <a:bodyPr vert="horz" wrap="square" lIns="0" tIns="0" rIns="0" bIns="0" rtlCol="0" anchor="ctr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8506" y="266702"/>
            <a:ext cx="10795086" cy="863607"/>
          </a:xfrm>
        </p:spPr>
        <p:txBody>
          <a:bodyPr wrap="square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buClrTx/>
              <a:buSzTx/>
              <a:buFont typeface="Arial" panose="020B0604020202020204" pitchFamily="34" charset="0"/>
              <a:buNone/>
              <a:defRPr kumimoji="0" lang="en-US" sz="1800" b="0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@png2x_01_结束" descr="C:/Users/kingsoft/AppData/Local/Temp/fig2wpp/@png2x_01_结束.png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 r:link="rId5"/>
          <a:stretch>
            <a:fillRect/>
          </a:stretch>
        </p:blipFill>
        <p:spPr>
          <a:xfrm>
            <a:off x="0" y="0"/>
            <a:ext cx="8375650" cy="6455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6095400" y="731520"/>
            <a:ext cx="5257800" cy="2724480"/>
          </a:xfrm>
        </p:spPr>
        <p:txBody>
          <a:bodyPr wrap="square" lIns="0" rIns="0" anchor="b">
            <a:normAutofit/>
          </a:bodyPr>
          <a:lstStyle>
            <a:lvl1pPr algn="r">
              <a:lnSpc>
                <a:spcPct val="100000"/>
              </a:lnSpc>
              <a:defRPr sz="60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6096000" y="3943800"/>
            <a:ext cx="5257800" cy="2412550"/>
          </a:xfrm>
        </p:spPr>
        <p:txBody>
          <a:bodyPr wrap="square" rIns="0"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5" Type="http://schemas.openxmlformats.org/officeDocument/2006/relationships/theme" Target="../theme/theme2.xml"/><Relationship Id="rId24" Type="http://schemas.openxmlformats.org/officeDocument/2006/relationships/tags" Target="../tags/tag77.xml"/><Relationship Id="rId23" Type="http://schemas.openxmlformats.org/officeDocument/2006/relationships/tags" Target="../tags/tag76.xml"/><Relationship Id="rId22" Type="http://schemas.openxmlformats.org/officeDocument/2006/relationships/tags" Target="../tags/tag75.xml"/><Relationship Id="rId21" Type="http://schemas.openxmlformats.org/officeDocument/2006/relationships/tags" Target="../tags/tag74.xml"/><Relationship Id="rId20" Type="http://schemas.openxmlformats.org/officeDocument/2006/relationships/tags" Target="../tags/tag73.xml"/><Relationship Id="rId2" Type="http://schemas.openxmlformats.org/officeDocument/2006/relationships/slideLayout" Target="../slideLayouts/slideLayout14.xml"/><Relationship Id="rId19" Type="http://schemas.openxmlformats.org/officeDocument/2006/relationships/tags" Target="../tags/tag72.xml"/><Relationship Id="rId18" Type="http://schemas.openxmlformats.org/officeDocument/2006/relationships/image" Target="../media/image9.png"/><Relationship Id="rId17" Type="http://schemas.openxmlformats.org/officeDocument/2006/relationships/tags" Target="../tags/tag71.xml"/><Relationship Id="rId16" Type="http://schemas.openxmlformats.org/officeDocument/2006/relationships/image" Target="NULL" TargetMode="External"/><Relationship Id="rId15" Type="http://schemas.openxmlformats.org/officeDocument/2006/relationships/image" Target="../media/image8.png"/><Relationship Id="rId14" Type="http://schemas.openxmlformats.org/officeDocument/2006/relationships/tags" Target="../tags/tag70.xml"/><Relationship Id="rId13" Type="http://schemas.openxmlformats.org/officeDocument/2006/relationships/tags" Target="../tags/tag69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lumMod val="40000"/>
                  <a:lumOff val="60000"/>
                  <a:alpha val="34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1" name="@png2x_02_正文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5" r:link="rId16"/>
          <a:stretch>
            <a:fillRect/>
          </a:stretch>
        </p:blipFill>
        <p:spPr>
          <a:xfrm>
            <a:off x="1587" y="0"/>
            <a:ext cx="4279265" cy="2276475"/>
          </a:xfrm>
          <a:prstGeom prst="rect">
            <a:avLst/>
          </a:prstGeom>
        </p:spPr>
      </p:pic>
      <p:pic>
        <p:nvPicPr>
          <p:cNvPr id="12" name="@png2x_01_正文"/>
          <p:cNvPicPr>
            <a:picLocks noChangeAspect="1"/>
          </p:cNvPicPr>
          <p:nvPr userDrawn="1">
            <p:custDataLst>
              <p:tags r:id="rId17"/>
            </p:custDataLst>
          </p:nvPr>
        </p:nvPicPr>
        <p:blipFill>
          <a:blip r:embed="rId18" r:link="rId16"/>
          <a:stretch>
            <a:fillRect/>
          </a:stretch>
        </p:blipFill>
        <p:spPr>
          <a:xfrm>
            <a:off x="10341913" y="4638501"/>
            <a:ext cx="1847864" cy="2218863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ea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ea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100" kern="1200">
          <a:solidFill>
            <a:schemeClr val="tx1">
              <a:lumMod val="65000"/>
              <a:lumOff val="35000"/>
            </a:schemeClr>
          </a:solidFill>
          <a:latin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4.xml"/><Relationship Id="rId4" Type="http://schemas.openxmlformats.org/officeDocument/2006/relationships/tags" Target="../tags/tag102.xml"/><Relationship Id="rId3" Type="http://schemas.openxmlformats.org/officeDocument/2006/relationships/image" Target="../media/image10.emf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838200" y="2455545"/>
            <a:ext cx="5974080" cy="2397760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altLang="en-US"/>
              <a:t>SAE Zédiablo</a:t>
            </a:r>
            <a:endParaRPr altLang="en-US"/>
          </a:p>
        </p:txBody>
      </p:sp>
      <p:sp>
        <p:nvSpPr>
          <p:cNvPr id="14" name="副标题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838200" y="1426235"/>
            <a:ext cx="5974080" cy="972000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fr-FR" altLang="en-US"/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fr-FR" altLang="en-US"/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fr-FR" altLang="en-US"/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fr-FR" altLang="en-US"/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fr-FR" altLang="en-US"/>
          </a:p>
        </p:txBody>
      </p:sp>
      <p:sp>
        <p:nvSpPr>
          <p:cNvPr id="15" name="署名"/>
          <p:cNvSpPr>
            <a:spLocks noGrp="1"/>
          </p:cNvSpPr>
          <p:nvPr>
            <p:ph type="body" sz="quarter" idx="17"/>
            <p:custDataLst>
              <p:tags r:id="rId3"/>
            </p:custDataLst>
          </p:nvPr>
        </p:nvSpPr>
        <p:spPr>
          <a:xfrm>
            <a:off x="838200" y="4968875"/>
            <a:ext cx="5974080" cy="1186815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fr-FR" altLang="en-US">
                <a:sym typeface="+mn-ea"/>
              </a:rPr>
              <a:t>Mael Piquand, Erdal Cinar, Remi Crochet, Luca Vidiri</a:t>
            </a:r>
            <a:endParaRPr lang="fr-FR" altLang="en-US"/>
          </a:p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lang="fr-FR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space réservé du contenu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40000"/>
              </a:lnSpc>
              <a:buClrTx/>
              <a:buSzTx/>
              <a:buFont typeface="Wingdings" panose="05000000000000000000" charset="0"/>
              <a:buChar char="o"/>
            </a:pPr>
            <a:r>
              <a:rPr lang="fr-FR" altLang="en-US" sz="2400">
                <a:solidFill>
                  <a:schemeClr val="tx1"/>
                </a:solidFill>
                <a:sym typeface="+mn-ea"/>
              </a:rPr>
              <a:t>Présentation</a:t>
            </a:r>
            <a:endParaRPr lang="fr-FR" altLang="en-US" sz="2400">
              <a:solidFill>
                <a:schemeClr val="tx1"/>
              </a:solidFill>
            </a:endParaRPr>
          </a:p>
          <a:p>
            <a:pPr algn="l">
              <a:lnSpc>
                <a:spcPct val="140000"/>
              </a:lnSpc>
              <a:buClrTx/>
              <a:buSzTx/>
              <a:buFont typeface="Wingdings" panose="05000000000000000000" charset="0"/>
              <a:buChar char="o"/>
            </a:pPr>
            <a:r>
              <a:rPr lang="fr-FR" altLang="en-US" sz="2400">
                <a:solidFill>
                  <a:schemeClr val="tx1"/>
                </a:solidFill>
                <a:sym typeface="+mn-ea"/>
              </a:rPr>
              <a:t>Fonctionalités v2</a:t>
            </a:r>
            <a:endParaRPr lang="fr-FR" altLang="en-US" sz="2400">
              <a:solidFill>
                <a:schemeClr val="tx1"/>
              </a:solidFill>
            </a:endParaRPr>
          </a:p>
          <a:p>
            <a:pPr algn="l">
              <a:lnSpc>
                <a:spcPct val="140000"/>
              </a:lnSpc>
              <a:buClrTx/>
              <a:buSzTx/>
              <a:buFont typeface="Wingdings" panose="05000000000000000000" charset="0"/>
              <a:buChar char="o"/>
            </a:pPr>
            <a:r>
              <a:rPr lang="fr-FR" altLang="en-US" sz="2400">
                <a:solidFill>
                  <a:schemeClr val="tx1"/>
                </a:solidFill>
                <a:sym typeface="+mn-ea"/>
              </a:rPr>
              <a:t>Fonctionalités v3</a:t>
            </a:r>
            <a:endParaRPr lang="fr-FR" altLang="en-US" sz="2400">
              <a:solidFill>
                <a:schemeClr val="tx1"/>
              </a:solidFill>
            </a:endParaRPr>
          </a:p>
          <a:p>
            <a:pPr algn="l">
              <a:lnSpc>
                <a:spcPct val="140000"/>
              </a:lnSpc>
              <a:buClrTx/>
              <a:buSzTx/>
              <a:buFont typeface="Wingdings" panose="05000000000000000000" charset="0"/>
              <a:buChar char="o"/>
            </a:pPr>
            <a:r>
              <a:rPr lang="fr-FR" altLang="en-US" sz="2400">
                <a:solidFill>
                  <a:schemeClr val="tx1"/>
                </a:solidFill>
                <a:sym typeface="+mn-ea"/>
              </a:rPr>
              <a:t>Fonctionalités v4</a:t>
            </a:r>
            <a:endParaRPr lang="fr-FR" altLang="en-US" sz="24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40000"/>
              </a:lnSpc>
              <a:buClrTx/>
              <a:buSzTx/>
              <a:buFont typeface="Wingdings" panose="05000000000000000000" charset="0"/>
              <a:buChar char="o"/>
            </a:pPr>
            <a:r>
              <a:rPr lang="fr-FR" altLang="en-US" sz="2400">
                <a:solidFill>
                  <a:schemeClr val="tx1"/>
                </a:solidFill>
                <a:sym typeface="+mn-ea"/>
              </a:rPr>
              <a:t>Fonctionalités vfinale</a:t>
            </a:r>
            <a:endParaRPr lang="fr-FR" altLang="en-US" sz="240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140000"/>
              </a:lnSpc>
              <a:buClrTx/>
              <a:buSzTx/>
              <a:buFont typeface="Wingdings" panose="05000000000000000000" charset="0"/>
              <a:buChar char="o"/>
            </a:pPr>
            <a:r>
              <a:rPr lang="fr-FR" altLang="en-US" sz="2400">
                <a:solidFill>
                  <a:schemeClr val="tx1"/>
                </a:solidFill>
              </a:rPr>
              <a:t>Diagramme</a:t>
            </a:r>
            <a:endParaRPr lang="fr-FR" altLang="en-US" sz="2400">
              <a:solidFill>
                <a:schemeClr val="tx1"/>
              </a:solidFill>
            </a:endParaRPr>
          </a:p>
        </p:txBody>
      </p:sp>
      <p:sp>
        <p:nvSpPr>
          <p:cNvPr id="8" name="Titre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rtlCol="0" anchor="ctr" anchorCtr="0">
            <a:normAutofit fontScale="80000"/>
          </a:bodyPr>
          <a:lstStyle>
            <a:lvl1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fr-FR" altLang="en-US" sz="36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en-US">
                <a:solidFill>
                  <a:schemeClr val="tx1"/>
                </a:solidFill>
              </a:rPr>
              <a:t>Sommaire</a:t>
            </a:r>
            <a:endParaRPr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space réservé du contenu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altLang="en-US">
                <a:solidFill>
                  <a:schemeClr val="tx1"/>
                </a:solidFill>
              </a:rPr>
              <a:t>Le But du jeu est de récuperer amulette pour la ramener au point de départ en échappant aux monstres</a:t>
            </a:r>
            <a:endParaRPr lang="fr-FR" altLang="en-US">
              <a:solidFill>
                <a:schemeClr val="tx1"/>
              </a:solidFill>
            </a:endParaRPr>
          </a:p>
        </p:txBody>
      </p:sp>
      <p:sp>
        <p:nvSpPr>
          <p:cNvPr id="8" name="Titr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rtlCol="0" anchor="ctr" anchorCtr="0">
            <a:normAutofit fontScale="80000"/>
          </a:bodyPr>
          <a:lstStyle>
            <a:lvl1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fr-FR" altLang="en-US" sz="36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en-US">
                <a:solidFill>
                  <a:schemeClr val="tx1"/>
                </a:solidFill>
              </a:rPr>
              <a:t>Présentation</a:t>
            </a:r>
            <a:endParaRPr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space réservé du contenu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fr-FR" sz="2400">
                <a:solidFill>
                  <a:schemeClr val="tx1"/>
                </a:solidFill>
              </a:rPr>
              <a:t>1. Donner une position initiale au monstre</a:t>
            </a:r>
            <a:r>
              <a:rPr lang="fr-FR" altLang="en-US" sz="2400">
                <a:solidFill>
                  <a:schemeClr val="tx1"/>
                </a:solidFill>
              </a:rPr>
              <a:t>µ</a:t>
            </a:r>
            <a:endParaRPr lang="en-US" altLang="fr-FR" sz="240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fr-FR" sz="2400">
                <a:solidFill>
                  <a:schemeClr val="tx1"/>
                </a:solidFill>
              </a:rPr>
              <a:t>2. Afficher le monstre</a:t>
            </a:r>
            <a:endParaRPr lang="en-US" altLang="fr-FR" sz="240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fr-FR" sz="2400">
                <a:solidFill>
                  <a:schemeClr val="tx1"/>
                </a:solidFill>
              </a:rPr>
              <a:t>3. Consid</a:t>
            </a:r>
            <a:r>
              <a:rPr lang="en-US" altLang="en-US" sz="2400">
                <a:solidFill>
                  <a:schemeClr val="tx1"/>
                </a:solidFill>
              </a:rPr>
              <a:t>é</a:t>
            </a:r>
            <a:r>
              <a:rPr lang="en-US" altLang="fr-FR" sz="2400">
                <a:solidFill>
                  <a:schemeClr val="tx1"/>
                </a:solidFill>
              </a:rPr>
              <a:t>rer le monstre dans les d</a:t>
            </a:r>
            <a:r>
              <a:rPr lang="en-US" altLang="en-US" sz="2400">
                <a:solidFill>
                  <a:schemeClr val="tx1"/>
                </a:solidFill>
              </a:rPr>
              <a:t>é</a:t>
            </a:r>
            <a:r>
              <a:rPr lang="en-US" altLang="fr-FR" sz="2400">
                <a:solidFill>
                  <a:schemeClr val="tx1"/>
                </a:solidFill>
              </a:rPr>
              <a:t>placements du personnage</a:t>
            </a:r>
            <a:endParaRPr lang="en-US" altLang="fr-FR" sz="240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fr-FR" sz="2400">
                <a:solidFill>
                  <a:schemeClr val="tx1"/>
                </a:solidFill>
              </a:rPr>
              <a:t>4. D</a:t>
            </a:r>
            <a:r>
              <a:rPr lang="en-US" altLang="en-US" sz="2400">
                <a:solidFill>
                  <a:schemeClr val="tx1"/>
                </a:solidFill>
              </a:rPr>
              <a:t>é</a:t>
            </a:r>
            <a:r>
              <a:rPr lang="en-US" altLang="fr-FR" sz="2400">
                <a:solidFill>
                  <a:schemeClr val="tx1"/>
                </a:solidFill>
              </a:rPr>
              <a:t>placer le monstre (optionnel en fonction avanc</a:t>
            </a:r>
            <a:r>
              <a:rPr lang="en-US" altLang="en-US" sz="2400">
                <a:solidFill>
                  <a:schemeClr val="tx1"/>
                </a:solidFill>
              </a:rPr>
              <a:t>é</a:t>
            </a:r>
            <a:r>
              <a:rPr lang="en-US" altLang="fr-FR" sz="2400">
                <a:solidFill>
                  <a:schemeClr val="tx1"/>
                </a:solidFill>
              </a:rPr>
              <a:t>e)</a:t>
            </a:r>
            <a:endParaRPr lang="en-US" altLang="fr-FR" sz="240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fr-FR" sz="2400">
              <a:solidFill>
                <a:schemeClr val="tx1"/>
              </a:solidFill>
            </a:endParaRPr>
          </a:p>
        </p:txBody>
      </p:sp>
      <p:sp>
        <p:nvSpPr>
          <p:cNvPr id="8" name="Titr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rtlCol="0" anchor="ctr" anchorCtr="0">
            <a:normAutofit fontScale="80000"/>
          </a:bodyPr>
          <a:lstStyle>
            <a:lvl1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fr-FR" altLang="en-US" sz="36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en-US">
                <a:solidFill>
                  <a:schemeClr val="tx1"/>
                </a:solidFill>
              </a:rPr>
              <a:t>Fonctionalités v2</a:t>
            </a:r>
            <a:endParaRPr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space réservé du contenu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fr-FR" sz="2400">
                <a:solidFill>
                  <a:schemeClr val="tx1"/>
                </a:solidFill>
              </a:rPr>
              <a:t>1. Monstres attir</a:t>
            </a:r>
            <a:r>
              <a:rPr lang="en-US" altLang="en-US" sz="2400">
                <a:solidFill>
                  <a:schemeClr val="tx1"/>
                </a:solidFill>
              </a:rPr>
              <a:t>é</a:t>
            </a:r>
            <a:r>
              <a:rPr lang="en-US" altLang="fr-FR" sz="2400">
                <a:solidFill>
                  <a:schemeClr val="tx1"/>
                </a:solidFill>
              </a:rPr>
              <a:t>s par le h</a:t>
            </a:r>
            <a:r>
              <a:rPr lang="en-US" altLang="en-US" sz="2400">
                <a:solidFill>
                  <a:schemeClr val="tx1"/>
                </a:solidFill>
              </a:rPr>
              <a:t>é</a:t>
            </a:r>
            <a:r>
              <a:rPr lang="en-US" altLang="fr-FR" sz="2400">
                <a:solidFill>
                  <a:schemeClr val="tx1"/>
                </a:solidFill>
              </a:rPr>
              <a:t>ros</a:t>
            </a:r>
            <a:endParaRPr lang="en-US" altLang="fr-FR" sz="240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fr-FR" sz="2400">
                <a:solidFill>
                  <a:schemeClr val="tx1"/>
                </a:solidFill>
              </a:rPr>
              <a:t>2. Attaque des monstres</a:t>
            </a:r>
            <a:endParaRPr lang="en-US" altLang="fr-FR" sz="2400">
              <a:solidFill>
                <a:schemeClr val="tx1"/>
              </a:solidFill>
            </a:endParaRPr>
          </a:p>
        </p:txBody>
      </p:sp>
      <p:sp>
        <p:nvSpPr>
          <p:cNvPr id="8" name="Titr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rtlCol="0" anchor="ctr" anchorCtr="0">
            <a:normAutofit fontScale="80000"/>
          </a:bodyPr>
          <a:lstStyle>
            <a:lvl1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fr-FR" altLang="en-US" sz="36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en-US">
                <a:solidFill>
                  <a:schemeClr val="tx1"/>
                </a:solidFill>
              </a:rPr>
              <a:t>Fonctionalités v3</a:t>
            </a:r>
            <a:endParaRPr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space réservé du contenu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r>
              <a:rPr lang="en-US" altLang="fr-FR" sz="2400">
                <a:solidFill>
                  <a:schemeClr val="tx1"/>
                </a:solidFill>
              </a:rPr>
              <a:t>1. Fin du jeu : mort du h</a:t>
            </a:r>
            <a:r>
              <a:rPr lang="en-US" altLang="en-US" sz="2400">
                <a:solidFill>
                  <a:schemeClr val="tx1"/>
                </a:solidFill>
              </a:rPr>
              <a:t>é</a:t>
            </a:r>
            <a:r>
              <a:rPr lang="en-US" altLang="fr-FR" sz="2400">
                <a:solidFill>
                  <a:schemeClr val="tx1"/>
                </a:solidFill>
              </a:rPr>
              <a:t>ros</a:t>
            </a:r>
            <a:endParaRPr lang="en-US" altLang="fr-FR" sz="240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fr-FR" sz="2400">
                <a:solidFill>
                  <a:schemeClr val="tx1"/>
                </a:solidFill>
              </a:rPr>
              <a:t>2. Mise en place de l'amulette</a:t>
            </a:r>
            <a:endParaRPr lang="en-US" altLang="fr-FR" sz="240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fr-FR" sz="2400">
                <a:solidFill>
                  <a:schemeClr val="tx1"/>
                </a:solidFill>
              </a:rPr>
              <a:t>3. Fantôme -- Mis en pause, le temps d'adapter le jeu pour le faire fonctionner avec plusieurs monstres</a:t>
            </a:r>
            <a:endParaRPr lang="en-US" altLang="fr-FR" sz="240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fr-FR" sz="2400">
                <a:solidFill>
                  <a:schemeClr val="tx1"/>
                </a:solidFill>
              </a:rPr>
              <a:t>4. Acquisition de l'amulette</a:t>
            </a:r>
            <a:endParaRPr lang="en-US" altLang="fr-FR" sz="240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fr-FR" sz="2400">
                <a:solidFill>
                  <a:schemeClr val="tx1"/>
                </a:solidFill>
              </a:rPr>
              <a:t>5. Fin du jeu : Victoire du H</a:t>
            </a:r>
            <a:r>
              <a:rPr lang="en-US" altLang="en-US" sz="2400">
                <a:solidFill>
                  <a:schemeClr val="tx1"/>
                </a:solidFill>
              </a:rPr>
              <a:t>é</a:t>
            </a:r>
            <a:r>
              <a:rPr lang="en-US" altLang="fr-FR" sz="2400">
                <a:solidFill>
                  <a:schemeClr val="tx1"/>
                </a:solidFill>
              </a:rPr>
              <a:t>ros</a:t>
            </a:r>
            <a:endParaRPr lang="en-US" altLang="fr-FR" sz="240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fr-FR" sz="2400">
              <a:solidFill>
                <a:schemeClr val="tx1"/>
              </a:solidFill>
            </a:endParaRPr>
          </a:p>
        </p:txBody>
      </p:sp>
      <p:sp>
        <p:nvSpPr>
          <p:cNvPr id="8" name="Titr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rtlCol="0" anchor="ctr" anchorCtr="0">
            <a:normAutofit fontScale="80000"/>
          </a:bodyPr>
          <a:lstStyle>
            <a:lvl1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fr-FR" altLang="en-US" sz="36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en-US">
                <a:solidFill>
                  <a:schemeClr val="tx1"/>
                </a:solidFill>
              </a:rPr>
              <a:t>Fonctionalités v4</a:t>
            </a:r>
            <a:endParaRPr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space réservé du contenu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fr-FR" sz="2400">
                <a:solidFill>
                  <a:schemeClr val="tx1"/>
                </a:solidFill>
              </a:rPr>
              <a:t>Monstres au comportement intelligent</a:t>
            </a:r>
            <a:endParaRPr lang="en-US" altLang="fr-FR" sz="2400">
              <a:solidFill>
                <a:schemeClr val="tx1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endParaRPr lang="en-US" altLang="fr-FR" sz="2400">
              <a:solidFill>
                <a:schemeClr val="tx1"/>
              </a:solidFill>
            </a:endParaRPr>
          </a:p>
        </p:txBody>
      </p:sp>
      <p:sp>
        <p:nvSpPr>
          <p:cNvPr id="8" name="Titr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rtlCol="0" anchor="ctr" anchorCtr="0">
            <a:normAutofit fontScale="80000"/>
          </a:bodyPr>
          <a:lstStyle>
            <a:lvl1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fr-FR" altLang="en-US" sz="36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en-US">
                <a:solidFill>
                  <a:schemeClr val="tx1"/>
                </a:solidFill>
              </a:rPr>
              <a:t>Fonctionalités vfinale</a:t>
            </a:r>
            <a:endParaRPr altLang="en-US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space réservé du contenu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endParaRPr lang="en-US" altLang="fr-FR" sz="2400">
              <a:solidFill>
                <a:schemeClr val="tx1"/>
              </a:solidFill>
            </a:endParaRPr>
          </a:p>
        </p:txBody>
      </p:sp>
      <p:sp>
        <p:nvSpPr>
          <p:cNvPr id="8" name="Titr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rtlCol="0" anchor="ctr" anchorCtr="0">
            <a:normAutofit fontScale="80000"/>
          </a:bodyPr>
          <a:lstStyle>
            <a:lvl1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fr-FR" altLang="en-US" sz="36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en-US">
                <a:solidFill>
                  <a:schemeClr val="tx1"/>
                </a:solidFill>
              </a:rPr>
              <a:t>Diagramme</a:t>
            </a:r>
            <a:endParaRPr altLang="en-US">
              <a:solidFill>
                <a:schemeClr val="tx1"/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855" y="773430"/>
            <a:ext cx="8228965" cy="56095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Espace réservé du contenu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rm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None/>
            </a:pPr>
            <a:endParaRPr lang="en-US" altLang="fr-FR" sz="2400">
              <a:solidFill>
                <a:schemeClr val="tx1"/>
              </a:solidFill>
            </a:endParaRPr>
          </a:p>
        </p:txBody>
      </p:sp>
      <p:sp>
        <p:nvSpPr>
          <p:cNvPr id="8" name="Titr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rtlCol="0" anchor="ctr" anchorCtr="0">
            <a:normAutofit fontScale="80000"/>
          </a:bodyPr>
          <a:lstStyle>
            <a:lvl1pPr marL="0"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fr-FR" altLang="en-US" sz="36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altLang="en-US">
                <a:solidFill>
                  <a:schemeClr val="tx1"/>
                </a:solidFill>
              </a:rPr>
              <a:t>Diagramme</a:t>
            </a:r>
            <a:endParaRPr altLang="en-US">
              <a:solidFill>
                <a:schemeClr val="tx1"/>
              </a:solidFill>
            </a:endParaRPr>
          </a:p>
        </p:txBody>
      </p:sp>
      <p:sp>
        <p:nvSpPr>
          <p:cNvPr id="3" name="Zone de texte 2"/>
          <p:cNvSpPr txBox="1"/>
          <p:nvPr/>
        </p:nvSpPr>
        <p:spPr>
          <a:xfrm>
            <a:off x="4747895" y="246634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fr-FR" altLang="en-US" sz="5400"/>
              <a:t>FIN</a:t>
            </a:r>
            <a:endParaRPr lang="fr-FR" altLang="en-US" sz="5400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01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02.xml><?xml version="1.0" encoding="utf-8"?>
<p:tagLst xmlns:p="http://schemas.openxmlformats.org/presentationml/2006/main">
  <p:tag name="KSO_WM_SLIDE_TYPE" val="text"/>
  <p:tag name="KSO_WM_BEAUTIFY_FLAG" val="#wm#"/>
</p:tagLst>
</file>

<file path=ppt/tags/tag103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04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05.xml><?xml version="1.0" encoding="utf-8"?>
<p:tagLst xmlns:p="http://schemas.openxmlformats.org/presentationml/2006/main">
  <p:tag name="KSO_WM_SLIDE_TYPE" val="text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_1*f*4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PRESET_TEXT" val="节编号"/>
  <p:tag name="KSO_WM_UNIT_NOCLEAR" val="0"/>
  <p:tag name="KSO_WM_UNIT_VALUE" val="1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28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28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5"/>
  <p:tag name="KSO_WM_UNIT_ID" val="_11*f*5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8020"/>
</p:tagLst>
</file>

<file path=ppt/tags/tag7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6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8020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TEMPLATE_THUMBS_INDEX" val="1、9"/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020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020_1*a*1"/>
  <p:tag name="KSO_WM_TEMPLATE_CATEGORY" val="custom"/>
  <p:tag name="KSO_WM_TEMPLATE_INDEX" val="20238020"/>
  <p:tag name="KSO_WM_UNIT_LAYERLEVEL" val="1"/>
  <p:tag name="KSO_WM_TAG_VERSION" val="3.0"/>
  <p:tag name="KSO_WM_BEAUTIFY_FLAG" val="#wm#"/>
  <p:tag name="KSO_WM_UNIT_PRESET_TEXT" val="Your title here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8020_1*b*1"/>
  <p:tag name="KSO_WM_TEMPLATE_CATEGORY" val="custom"/>
  <p:tag name="KSO_WM_TEMPLATE_INDEX" val="20238020"/>
  <p:tag name="KSO_WM_UNIT_LAYERLEVEL" val="1"/>
  <p:tag name="KSO_WM_TAG_VERSION" val="3.0"/>
  <p:tag name="KSO_WM_BEAUTIFY_FLAG" val="#wm#"/>
  <p:tag name="KSO_WM_UNIT_PRESET_TEXT" val="Add description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8020_1*f*4"/>
  <p:tag name="KSO_WM_TEMPLATE_CATEGORY" val="custom"/>
  <p:tag name="KSO_WM_TEMPLATE_INDEX" val="20238020"/>
  <p:tag name="KSO_WM_UNIT_LAYERLEVEL" val="1"/>
  <p:tag name="KSO_WM_TAG_VERSION" val="3.0"/>
  <p:tag name="KSO_WM_BEAUTIFY_FLAG" val="#wm#"/>
  <p:tag name="KSO_WM_UNIT_PRESET_TEXT" val="Name"/>
</p:tagLst>
</file>

<file path=ppt/tags/tag81.xml><?xml version="1.0" encoding="utf-8"?>
<p:tagLst xmlns:p="http://schemas.openxmlformats.org/presentationml/2006/main">
  <p:tag name="KSO_WM_TEMPLATE_THUMBS_INDEX" val="1、9"/>
  <p:tag name="KSO_WM_SPECIAL_SOURCE" val="bdnull"/>
  <p:tag name="KSO_WM_SLIDE_ID" val="custom20238020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020"/>
  <p:tag name="KSO_WM_SLIDE_LAYOUT" val="a_b_f"/>
  <p:tag name="KSO_WM_SLIDE_LAYOUT_CNT" val="1_1_1"/>
  <p:tag name="KSO_WM_SLIDE_THEME_ID" val="3321029"/>
  <p:tag name="KSO_WM_SLIDE_THEME_NAME" val="Z_20238020_Purple Minimalist"/>
</p:tagLst>
</file>

<file path=ppt/tags/tag82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8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84.xml><?xml version="1.0" encoding="utf-8"?>
<p:tagLst xmlns:p="http://schemas.openxmlformats.org/presentationml/2006/main">
  <p:tag name="KSO_WM_SLIDE_TYPE" val="text"/>
  <p:tag name="KSO_WM_BEAUTIFY_FLAG" val="#wm#"/>
</p:tagLst>
</file>

<file path=ppt/tags/tag85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86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87.xml><?xml version="1.0" encoding="utf-8"?>
<p:tagLst xmlns:p="http://schemas.openxmlformats.org/presentationml/2006/main">
  <p:tag name="KSO_WM_SLIDE_TYPE" val="text"/>
  <p:tag name="KSO_WM_BEAUTIFY_FLAG" val="#wm#"/>
</p:tagLst>
</file>

<file path=ppt/tags/tag88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89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SLIDE_TYPE" val="text"/>
  <p:tag name="KSO_WM_BEAUTIFY_FLAG" val="#wm#"/>
</p:tagLst>
</file>

<file path=ppt/tags/tag91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2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93.xml><?xml version="1.0" encoding="utf-8"?>
<p:tagLst xmlns:p="http://schemas.openxmlformats.org/presentationml/2006/main">
  <p:tag name="KSO_WM_SLIDE_TYPE" val="text"/>
  <p:tag name="KSO_WM_BEAUTIFY_FLAG" val="#wm#"/>
</p:tagLst>
</file>

<file path=ppt/tags/tag94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5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96.xml><?xml version="1.0" encoding="utf-8"?>
<p:tagLst xmlns:p="http://schemas.openxmlformats.org/presentationml/2006/main">
  <p:tag name="KSO_WM_SLIDE_TYPE" val="text"/>
  <p:tag name="KSO_WM_BEAUTIFY_FLAG" val="#wm#"/>
</p:tagLst>
</file>

<file path=ppt/tags/tag97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8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99.xml><?xml version="1.0" encoding="utf-8"?>
<p:tagLst xmlns:p="http://schemas.openxmlformats.org/presentationml/2006/main">
  <p:tag name="KSO_WM_SLIDE_TYPE" val="text"/>
  <p:tag name="KSO_WM_BEAUTIFY_FLAG" val="#wm#"/>
</p:tagLst>
</file>

<file path=ppt/theme/theme1.xml><?xml version="1.0" encoding="utf-8"?>
<a:theme xmlns:a="http://schemas.openxmlformats.org/drawingml/2006/main" name="Green Color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自定义 185">
      <a:dk1>
        <a:srgbClr val="000000"/>
      </a:dk1>
      <a:lt1>
        <a:srgbClr val="FFFFFF"/>
      </a:lt1>
      <a:dk2>
        <a:srgbClr val="4E0054"/>
      </a:dk2>
      <a:lt2>
        <a:srgbClr val="FCEBFF"/>
      </a:lt2>
      <a:accent1>
        <a:srgbClr val="6E58F6"/>
      </a:accent1>
      <a:accent2>
        <a:srgbClr val="4530E1"/>
      </a:accent2>
      <a:accent3>
        <a:srgbClr val="A749E1"/>
      </a:accent3>
      <a:accent4>
        <a:srgbClr val="3B67FF"/>
      </a:accent4>
      <a:accent5>
        <a:srgbClr val="1EA2ED"/>
      </a:accent5>
      <a:accent6>
        <a:srgbClr val="63CC7A"/>
      </a:accent6>
      <a:hlink>
        <a:srgbClr val="304FFE"/>
      </a:hlink>
      <a:folHlink>
        <a:srgbClr val="492067"/>
      </a:folHlink>
    </a:clrScheme>
    <a:fontScheme name="字体-简约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WPS Presentation</Application>
  <PresentationFormat>宽屏</PresentationFormat>
  <Paragraphs>56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Wingdings</vt:lpstr>
      <vt:lpstr>Inter Bold</vt:lpstr>
      <vt:lpstr>Inter</vt:lpstr>
      <vt:lpstr>Manrope ExtraBold</vt:lpstr>
      <vt:lpstr>Lato</vt:lpstr>
      <vt:lpstr>Green Color</vt:lpstr>
      <vt:lpstr>2_Office Theme</vt:lpstr>
      <vt:lpstr>SAE Zédiablo</vt:lpstr>
      <vt:lpstr>Sommaire</vt:lpstr>
      <vt:lpstr>Présentation</vt:lpstr>
      <vt:lpstr>Fonctionalités v2</vt:lpstr>
      <vt:lpstr>Fonctionalités v3</vt:lpstr>
      <vt:lpstr>Fonctionalités v4</vt:lpstr>
      <vt:lpstr>Fonctionalités vfinale</vt:lpstr>
      <vt:lpstr>Diagramme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lucav</dc:creator>
  <cp:lastModifiedBy>Luvd46</cp:lastModifiedBy>
  <cp:revision>2</cp:revision>
  <dcterms:created xsi:type="dcterms:W3CDTF">2025-06-04T08:41:36Z</dcterms:created>
  <dcterms:modified xsi:type="dcterms:W3CDTF">2025-06-04T09:29:38Z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1036-12.2.0.21179</vt:lpwstr>
  </property>
  <property fmtid="{D5CDD505-2E9C-101B-9397-08002B2CF9AE}" pid="3" name="ICV">
    <vt:lpwstr>93BECE9A31714C4087D7E1C5FD49A015_11</vt:lpwstr>
  </property>
</Properties>
</file>