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7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5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0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0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5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89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2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6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4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3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3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8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2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9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98B657-C6B3-4F2B-9348-D911112E8C1B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A535-62A2-47BD-8A1F-2AEEEA6AA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58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atellit, Text, Welt, Raumfahrzeug enthält.&#10;&#10;Automatisch generierte Beschreibung">
            <a:extLst>
              <a:ext uri="{FF2B5EF4-FFF2-40B4-BE49-F238E27FC236}">
                <a16:creationId xmlns:a16="http://schemas.microsoft.com/office/drawing/2014/main" id="{20EA2CDC-FCBC-2C36-E984-2D488676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685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7F46745-3CA8-F0B6-34BD-7A0A70524C17}"/>
              </a:ext>
            </a:extLst>
          </p:cNvPr>
          <p:cNvSpPr/>
          <p:nvPr/>
        </p:nvSpPr>
        <p:spPr>
          <a:xfrm>
            <a:off x="786384" y="3895344"/>
            <a:ext cx="9194229" cy="246888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DA8430-ED16-CA69-5832-481C6207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669" y="3724073"/>
            <a:ext cx="8825658" cy="2345077"/>
          </a:xfrm>
        </p:spPr>
        <p:txBody>
          <a:bodyPr/>
          <a:lstStyle/>
          <a:p>
            <a:r>
              <a:rPr lang="de-DE" sz="4800" b="1" dirty="0"/>
              <a:t>Analysis </a:t>
            </a:r>
            <a:r>
              <a:rPr lang="de-DE" sz="4800" b="1" dirty="0" err="1"/>
              <a:t>of</a:t>
            </a:r>
            <a:r>
              <a:rPr lang="de-DE" sz="4800" b="1" dirty="0"/>
              <a:t> </a:t>
            </a:r>
            <a:r>
              <a:rPr lang="de-DE" sz="4800" b="1" dirty="0" err="1"/>
              <a:t>Greenhouse</a:t>
            </a:r>
            <a:r>
              <a:rPr lang="de-DE" sz="4800" b="1" dirty="0"/>
              <a:t> Gases in </a:t>
            </a:r>
            <a:r>
              <a:rPr lang="de-DE" sz="4800" b="1" dirty="0" err="1"/>
              <a:t>our</a:t>
            </a:r>
            <a:r>
              <a:rPr lang="de-DE" sz="4800" b="1" dirty="0"/>
              <a:t> </a:t>
            </a:r>
            <a:r>
              <a:rPr lang="de-DE" sz="4800" b="1" dirty="0" err="1"/>
              <a:t>Neighborhood</a:t>
            </a:r>
            <a:r>
              <a:rPr lang="de-DE" sz="4800" b="1" dirty="0"/>
              <a:t>!</a:t>
            </a:r>
            <a:br>
              <a:rPr lang="de-DE" sz="6000" b="1" dirty="0"/>
            </a:br>
            <a:r>
              <a:rPr lang="de-DE" sz="2800" b="1" dirty="0"/>
              <a:t>(Ochsenkopf, Germany)</a:t>
            </a:r>
          </a:p>
        </p:txBody>
      </p:sp>
    </p:spTree>
    <p:extLst>
      <p:ext uri="{BB962C8B-B14F-4D97-AF65-F5344CB8AC3E}">
        <p14:creationId xmlns:p14="http://schemas.microsoft.com/office/powerpoint/2010/main" val="19605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F8AB-ED73-6AFA-1F95-A69759E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err="1"/>
              <a:t>Our</a:t>
            </a:r>
            <a:r>
              <a:rPr lang="de-DE" sz="4000" b="1" dirty="0"/>
              <a:t> </a:t>
            </a:r>
            <a:r>
              <a:rPr lang="de-DE" sz="4000" b="1" dirty="0" err="1"/>
              <a:t>project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4246-20F9-60B1-1D10-2501980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7"/>
            <a:ext cx="8946541" cy="4195481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Jupyter</a:t>
            </a:r>
            <a:r>
              <a:rPr lang="de-DE" dirty="0"/>
              <a:t> Notebook and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carbon</a:t>
            </a:r>
            <a:r>
              <a:rPr lang="de-DE" dirty="0"/>
              <a:t> </a:t>
            </a:r>
            <a:r>
              <a:rPr lang="de-DE" dirty="0" err="1"/>
              <a:t>dioxide</a:t>
            </a:r>
            <a:r>
              <a:rPr lang="de-DE" dirty="0"/>
              <a:t> and </a:t>
            </a:r>
            <a:r>
              <a:rPr lang="de-DE" dirty="0" err="1"/>
              <a:t>methane</a:t>
            </a:r>
            <a:r>
              <a:rPr lang="de-DE" dirty="0"/>
              <a:t> </a:t>
            </a:r>
            <a:r>
              <a:rPr lang="de-DE" dirty="0" err="1"/>
              <a:t>concentrations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NOAA Global Monitoring Laboratory </a:t>
            </a:r>
            <a:r>
              <a:rPr lang="de-DE" dirty="0" err="1"/>
              <a:t>for</a:t>
            </a:r>
            <a:r>
              <a:rPr lang="de-DE" dirty="0"/>
              <a:t> Ochsenkopf, Germany</a:t>
            </a:r>
          </a:p>
          <a:p>
            <a:r>
              <a:rPr lang="de-DE" dirty="0" err="1"/>
              <a:t>While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percentual</a:t>
            </a:r>
            <a:r>
              <a:rPr lang="de-DE" b="1" dirty="0"/>
              <a:t> </a:t>
            </a:r>
            <a:r>
              <a:rPr lang="de-DE" b="1" dirty="0" err="1"/>
              <a:t>rise</a:t>
            </a:r>
            <a:r>
              <a:rPr lang="de-DE" b="1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story</a:t>
            </a:r>
            <a:endParaRPr lang="de-DE" dirty="0"/>
          </a:p>
        </p:txBody>
      </p:sp>
      <p:pic>
        <p:nvPicPr>
          <p:cNvPr id="5" name="Grafik 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3B352430-6058-20A1-9C5D-17149C34C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05" y="3429000"/>
            <a:ext cx="5974189" cy="32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F8AB-ED73-6AFA-1F95-A69759E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err="1"/>
              <a:t>Rise</a:t>
            </a:r>
            <a:r>
              <a:rPr lang="de-DE" sz="4000" b="1" dirty="0"/>
              <a:t> </a:t>
            </a:r>
            <a:r>
              <a:rPr lang="de-DE" sz="4000" b="1" dirty="0" err="1"/>
              <a:t>of</a:t>
            </a:r>
            <a:r>
              <a:rPr lang="de-DE" sz="4000" b="1" dirty="0"/>
              <a:t> </a:t>
            </a:r>
            <a:r>
              <a:rPr lang="de-DE" sz="4000" b="1" dirty="0">
                <a:solidFill>
                  <a:srgbClr val="00B0F0"/>
                </a:solidFill>
              </a:rPr>
              <a:t>Co2</a:t>
            </a:r>
            <a:r>
              <a:rPr lang="de-DE" sz="4000" b="1" dirty="0"/>
              <a:t> and </a:t>
            </a:r>
            <a:r>
              <a:rPr lang="de-DE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Ch4</a:t>
            </a:r>
            <a:r>
              <a:rPr lang="de-DE" sz="4000" b="1" dirty="0"/>
              <a:t> </a:t>
            </a:r>
            <a:r>
              <a:rPr lang="de-DE" sz="4000" b="1" dirty="0" err="1"/>
              <a:t>levels</a:t>
            </a:r>
            <a:r>
              <a:rPr lang="de-DE" sz="4000" b="1" dirty="0"/>
              <a:t> </a:t>
            </a:r>
            <a:r>
              <a:rPr lang="de-DE" sz="4000" b="1" dirty="0" err="1"/>
              <a:t>over</a:t>
            </a:r>
            <a:r>
              <a:rPr lang="de-DE" sz="4000" b="1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4246-20F9-60B1-1D10-2501980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802909"/>
            <a:ext cx="8946541" cy="1874982"/>
          </a:xfrm>
        </p:spPr>
        <p:txBody>
          <a:bodyPr>
            <a:normAutofit/>
          </a:bodyPr>
          <a:lstStyle/>
          <a:p>
            <a:r>
              <a:rPr lang="en-US" dirty="0"/>
              <a:t>Total rise of the </a:t>
            </a:r>
            <a:r>
              <a:rPr lang="en-US" dirty="0">
                <a:solidFill>
                  <a:srgbClr val="00B0F0"/>
                </a:solidFill>
              </a:rPr>
              <a:t>CO₂ </a:t>
            </a:r>
            <a:r>
              <a:rPr lang="en-US" dirty="0"/>
              <a:t>level over time [last - first value]:  </a:t>
            </a:r>
            <a:r>
              <a:rPr lang="en-US" b="1" dirty="0"/>
              <a:t>12.56 %</a:t>
            </a:r>
            <a:r>
              <a:rPr lang="en-US" dirty="0"/>
              <a:t> in 183 months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 average </a:t>
            </a:r>
            <a:r>
              <a:rPr lang="en-US" b="1" dirty="0"/>
              <a:t>0.82 % per year</a:t>
            </a:r>
          </a:p>
          <a:p>
            <a:r>
              <a:rPr lang="en-US" dirty="0"/>
              <a:t>Total rise of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CH₄</a:t>
            </a:r>
            <a:r>
              <a:rPr lang="en-US" dirty="0"/>
              <a:t> level over time [last - first value]:  </a:t>
            </a:r>
            <a:r>
              <a:rPr lang="en-US" b="1" dirty="0"/>
              <a:t>8.4 %</a:t>
            </a:r>
            <a:r>
              <a:rPr lang="en-US" dirty="0"/>
              <a:t> in 183 months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 average </a:t>
            </a:r>
            <a:r>
              <a:rPr lang="en-US" b="1" dirty="0"/>
              <a:t>0.55 % per year</a:t>
            </a:r>
            <a:endParaRPr lang="de-DE" b="1" dirty="0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95410BDB-9D44-4D1D-53AA-1A9F4736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9054"/>
            <a:ext cx="5514473" cy="3006897"/>
          </a:xfrm>
          <a:prstGeom prst="rect">
            <a:avLst/>
          </a:prstGeom>
        </p:spPr>
      </p:pic>
      <p:pic>
        <p:nvPicPr>
          <p:cNvPr id="8" name="Grafik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3E29EED-5633-B405-7D01-D59E5C6C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99" y="1579054"/>
            <a:ext cx="5563856" cy="30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F8AB-ED73-6AFA-1F95-A69759E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Average </a:t>
            </a:r>
            <a:r>
              <a:rPr lang="de-DE" sz="4000" b="1" dirty="0" err="1"/>
              <a:t>rise</a:t>
            </a:r>
            <a:r>
              <a:rPr lang="de-DE" sz="4000" b="1" dirty="0"/>
              <a:t> </a:t>
            </a:r>
            <a:r>
              <a:rPr lang="de-DE" sz="4000" b="1" dirty="0" err="1"/>
              <a:t>of</a:t>
            </a:r>
            <a:r>
              <a:rPr lang="de-DE" sz="4000" b="1" dirty="0"/>
              <a:t> </a:t>
            </a:r>
            <a:r>
              <a:rPr lang="de-DE" sz="4000" b="1" dirty="0">
                <a:solidFill>
                  <a:srgbClr val="00B0F0"/>
                </a:solidFill>
              </a:rPr>
              <a:t>Co2</a:t>
            </a:r>
            <a:r>
              <a:rPr lang="de-DE" sz="4000" b="1" dirty="0"/>
              <a:t> and </a:t>
            </a:r>
            <a:r>
              <a:rPr lang="de-DE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Ch4</a:t>
            </a:r>
            <a:r>
              <a:rPr lang="de-DE" sz="4000" b="1" dirty="0"/>
              <a:t> </a:t>
            </a:r>
            <a:r>
              <a:rPr lang="de-DE" sz="4000" b="1" dirty="0" err="1"/>
              <a:t>levels</a:t>
            </a:r>
            <a:r>
              <a:rPr lang="de-DE" sz="4000" b="1" dirty="0"/>
              <a:t> per </a:t>
            </a:r>
            <a:r>
              <a:rPr lang="de-DE" sz="4000" b="1" dirty="0" err="1"/>
              <a:t>month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4246-20F9-60B1-1D10-2501980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85416"/>
            <a:ext cx="8946541" cy="4492475"/>
          </a:xfrm>
        </p:spPr>
        <p:txBody>
          <a:bodyPr>
            <a:normAutofit/>
          </a:bodyPr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Co2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reaches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in </a:t>
            </a:r>
            <a:r>
              <a:rPr lang="de-DE" dirty="0" err="1"/>
              <a:t>October</a:t>
            </a:r>
            <a:r>
              <a:rPr lang="de-DE" dirty="0"/>
              <a:t> (on </a:t>
            </a:r>
            <a:r>
              <a:rPr lang="de-DE" dirty="0" err="1"/>
              <a:t>average</a:t>
            </a:r>
            <a:r>
              <a:rPr lang="de-DE" dirty="0"/>
              <a:t>),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Ch4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fluctuares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33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18565BF8-DE7B-B1B6-43C5-31D8F518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1" y="560070"/>
            <a:ext cx="10046217" cy="57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7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F8AB-ED73-6AFA-1F95-A69759E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Possible </a:t>
            </a:r>
            <a:r>
              <a:rPr lang="de-DE" sz="3600" b="1" dirty="0" err="1"/>
              <a:t>reasons</a:t>
            </a:r>
            <a:r>
              <a:rPr lang="de-DE" sz="3600" b="1" dirty="0"/>
              <a:t> </a:t>
            </a:r>
            <a:r>
              <a:rPr lang="de-DE" sz="3600" b="1" dirty="0" err="1"/>
              <a:t>why</a:t>
            </a:r>
            <a:r>
              <a:rPr lang="de-DE" sz="3600" b="1" dirty="0"/>
              <a:t> </a:t>
            </a:r>
            <a:r>
              <a:rPr lang="de-DE" sz="3600" b="1" dirty="0">
                <a:solidFill>
                  <a:srgbClr val="00B0F0"/>
                </a:solidFill>
              </a:rPr>
              <a:t>Co2</a:t>
            </a:r>
            <a:r>
              <a:rPr lang="de-DE" sz="3600" b="1" dirty="0"/>
              <a:t> </a:t>
            </a:r>
            <a:r>
              <a:rPr lang="de-DE" sz="3600" b="1" dirty="0" err="1"/>
              <a:t>Emissions</a:t>
            </a:r>
            <a:r>
              <a:rPr lang="de-DE" sz="3600" b="1" dirty="0"/>
              <a:t> </a:t>
            </a:r>
            <a:r>
              <a:rPr lang="de-DE" sz="3600" b="1" dirty="0" err="1"/>
              <a:t>rise</a:t>
            </a:r>
            <a:r>
              <a:rPr lang="de-DE" sz="3600" b="1" dirty="0"/>
              <a:t> in Ochsenkopf, Germany in </a:t>
            </a:r>
            <a:r>
              <a:rPr lang="de-DE" sz="3600" b="1" dirty="0" err="1"/>
              <a:t>October</a:t>
            </a:r>
            <a:endParaRPr lang="de-DE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4246-20F9-60B1-1D10-2501980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84248"/>
            <a:ext cx="8946541" cy="4529051"/>
          </a:xfrm>
        </p:spPr>
        <p:txBody>
          <a:bodyPr>
            <a:normAutofit/>
          </a:bodyPr>
          <a:lstStyle/>
          <a:p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  <a:p>
            <a:pPr lvl="1"/>
            <a:r>
              <a:rPr lang="de-DE" dirty="0" err="1"/>
              <a:t>Colder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→ Higher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.</a:t>
            </a:r>
          </a:p>
          <a:p>
            <a:r>
              <a:rPr lang="de-DE" dirty="0" err="1"/>
              <a:t>Agricultural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  <a:p>
            <a:pPr lvl="1"/>
            <a:r>
              <a:rPr lang="de-DE" dirty="0"/>
              <a:t>Harvest </a:t>
            </a:r>
            <a:r>
              <a:rPr lang="de-DE" dirty="0" err="1"/>
              <a:t>season</a:t>
            </a:r>
            <a:r>
              <a:rPr lang="de-DE" dirty="0"/>
              <a:t> → More </a:t>
            </a:r>
            <a:r>
              <a:rPr lang="de-DE" dirty="0" err="1"/>
              <a:t>machinery</a:t>
            </a:r>
            <a:r>
              <a:rPr lang="de-DE" dirty="0"/>
              <a:t> &amp; </a:t>
            </a:r>
            <a:r>
              <a:rPr lang="de-DE" dirty="0" err="1"/>
              <a:t>fuel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</a:t>
            </a:r>
          </a:p>
          <a:p>
            <a:r>
              <a:rPr lang="de-DE" dirty="0"/>
              <a:t>More Transportation</a:t>
            </a:r>
          </a:p>
          <a:p>
            <a:pPr lvl="1"/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logistics</a:t>
            </a:r>
            <a:r>
              <a:rPr lang="de-DE" dirty="0"/>
              <a:t> &amp; </a:t>
            </a:r>
            <a:r>
              <a:rPr lang="de-DE" dirty="0" err="1"/>
              <a:t>holiday</a:t>
            </a:r>
            <a:r>
              <a:rPr lang="de-DE" dirty="0"/>
              <a:t> </a:t>
            </a:r>
            <a:r>
              <a:rPr lang="de-DE" dirty="0" err="1"/>
              <a:t>travel</a:t>
            </a:r>
            <a:r>
              <a:rPr lang="de-DE" dirty="0"/>
              <a:t> → More </a:t>
            </a:r>
            <a:r>
              <a:rPr lang="de-DE" dirty="0" err="1"/>
              <a:t>vehicles</a:t>
            </a:r>
            <a:r>
              <a:rPr lang="de-DE" dirty="0"/>
              <a:t> on </a:t>
            </a:r>
            <a:r>
              <a:rPr lang="de-DE" dirty="0" err="1"/>
              <a:t>roads</a:t>
            </a:r>
            <a:r>
              <a:rPr lang="de-DE" dirty="0"/>
              <a:t>.</a:t>
            </a:r>
          </a:p>
          <a:p>
            <a:r>
              <a:rPr lang="de-DE" dirty="0" err="1"/>
              <a:t>Reduced</a:t>
            </a:r>
            <a:r>
              <a:rPr lang="de-DE" dirty="0"/>
              <a:t> CO2 Absorption</a:t>
            </a:r>
          </a:p>
          <a:p>
            <a:pPr lvl="1"/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dormancy</a:t>
            </a:r>
            <a:r>
              <a:rPr lang="de-DE" dirty="0"/>
              <a:t> → </a:t>
            </a:r>
            <a:r>
              <a:rPr lang="de-DE" dirty="0" err="1"/>
              <a:t>Less</a:t>
            </a:r>
            <a:r>
              <a:rPr lang="de-DE" dirty="0"/>
              <a:t> CO2 </a:t>
            </a:r>
            <a:r>
              <a:rPr lang="de-DE" dirty="0" err="1"/>
              <a:t>absorbed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.</a:t>
            </a:r>
          </a:p>
          <a:p>
            <a:r>
              <a:rPr lang="de-DE" dirty="0"/>
              <a:t>Regional Events</a:t>
            </a:r>
          </a:p>
          <a:p>
            <a:pPr lvl="1"/>
            <a:r>
              <a:rPr lang="de-DE" dirty="0"/>
              <a:t>Festivals &amp; </a:t>
            </a:r>
            <a:r>
              <a:rPr lang="de-DE" dirty="0" err="1"/>
              <a:t>gatherings</a:t>
            </a:r>
            <a:r>
              <a:rPr lang="de-DE" dirty="0"/>
              <a:t> → </a:t>
            </a: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and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spikes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1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F8AB-ED73-6AFA-1F95-A69759E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Possible </a:t>
            </a:r>
            <a:r>
              <a:rPr lang="de-DE" sz="3600" b="1" dirty="0" err="1"/>
              <a:t>reasons</a:t>
            </a:r>
            <a:r>
              <a:rPr lang="de-DE" sz="3600" b="1" dirty="0"/>
              <a:t> </a:t>
            </a:r>
            <a:r>
              <a:rPr lang="de-DE" sz="3600" b="1" dirty="0" err="1"/>
              <a:t>why</a:t>
            </a:r>
            <a:r>
              <a:rPr lang="de-DE" sz="3600" b="1" dirty="0"/>
              <a:t> </a:t>
            </a:r>
            <a: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Ch4</a:t>
            </a:r>
            <a:r>
              <a:rPr lang="de-DE" sz="3600" b="1" dirty="0"/>
              <a:t> </a:t>
            </a:r>
            <a:r>
              <a:rPr lang="de-DE" sz="3600" b="1" dirty="0" err="1"/>
              <a:t>Emissions</a:t>
            </a:r>
            <a:r>
              <a:rPr lang="de-DE" sz="3600" b="1" dirty="0"/>
              <a:t> </a:t>
            </a:r>
            <a:r>
              <a:rPr lang="de-DE" sz="3600" b="1" dirty="0" err="1"/>
              <a:t>rise</a:t>
            </a:r>
            <a:r>
              <a:rPr lang="de-DE" sz="3600" b="1" dirty="0"/>
              <a:t> in Ochsenkopf, Germany in </a:t>
            </a:r>
            <a:r>
              <a:rPr lang="de-DE" sz="3600" b="1" dirty="0" err="1"/>
              <a:t>October</a:t>
            </a:r>
            <a:endParaRPr lang="de-DE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54246-20F9-60B1-1D10-2501980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84248"/>
            <a:ext cx="8946541" cy="4529051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Agricultural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  <a:p>
            <a:pPr lvl="1"/>
            <a:r>
              <a:rPr lang="de-DE" dirty="0"/>
              <a:t>Harvest </a:t>
            </a:r>
            <a:r>
              <a:rPr lang="de-DE" dirty="0" err="1"/>
              <a:t>season</a:t>
            </a:r>
            <a:r>
              <a:rPr lang="de-DE" dirty="0"/>
              <a:t> → Livestock </a:t>
            </a:r>
            <a:r>
              <a:rPr lang="de-DE" dirty="0" err="1"/>
              <a:t>farming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methane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manure</a:t>
            </a:r>
            <a:r>
              <a:rPr lang="de-DE" dirty="0"/>
              <a:t> &amp; </a:t>
            </a:r>
            <a:r>
              <a:rPr lang="de-DE" dirty="0" err="1"/>
              <a:t>digestion</a:t>
            </a:r>
            <a:r>
              <a:rPr lang="de-DE" dirty="0"/>
              <a:t>.</a:t>
            </a:r>
          </a:p>
          <a:p>
            <a:r>
              <a:rPr lang="de-DE" dirty="0" err="1"/>
              <a:t>Organic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endParaRPr lang="de-DE" dirty="0"/>
          </a:p>
          <a:p>
            <a:pPr lvl="1"/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and </a:t>
            </a:r>
            <a:r>
              <a:rPr lang="de-DE" dirty="0" err="1"/>
              <a:t>organic</a:t>
            </a:r>
            <a:r>
              <a:rPr lang="de-DE" dirty="0"/>
              <a:t> matter </a:t>
            </a:r>
            <a:r>
              <a:rPr lang="de-DE" dirty="0" err="1"/>
              <a:t>decompose</a:t>
            </a:r>
            <a:r>
              <a:rPr lang="de-DE" dirty="0"/>
              <a:t>, </a:t>
            </a:r>
            <a:r>
              <a:rPr lang="de-DE" dirty="0" err="1"/>
              <a:t>releasing</a:t>
            </a:r>
            <a:r>
              <a:rPr lang="de-DE" dirty="0"/>
              <a:t> </a:t>
            </a:r>
            <a:r>
              <a:rPr lang="de-DE" dirty="0" err="1"/>
              <a:t>methane</a:t>
            </a:r>
            <a:r>
              <a:rPr lang="de-DE" dirty="0"/>
              <a:t>.</a:t>
            </a:r>
          </a:p>
          <a:p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Disturbance</a:t>
            </a:r>
            <a:endParaRPr lang="de-DE" dirty="0"/>
          </a:p>
          <a:p>
            <a:pPr lvl="1"/>
            <a:r>
              <a:rPr lang="de-DE" dirty="0"/>
              <a:t>Tilling and </a:t>
            </a:r>
            <a:r>
              <a:rPr lang="de-DE" dirty="0" err="1"/>
              <a:t>harvesting</a:t>
            </a:r>
            <a:r>
              <a:rPr lang="de-DE" dirty="0"/>
              <a:t> → </a:t>
            </a:r>
            <a:r>
              <a:rPr lang="de-DE" dirty="0" err="1"/>
              <a:t>Disturbed</a:t>
            </a:r>
            <a:r>
              <a:rPr lang="de-DE" dirty="0"/>
              <a:t>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releases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methane</a:t>
            </a:r>
            <a:r>
              <a:rPr lang="de-DE" dirty="0"/>
              <a:t>.</a:t>
            </a:r>
          </a:p>
          <a:p>
            <a:r>
              <a:rPr lang="de-DE" dirty="0" err="1"/>
              <a:t>Landfills</a:t>
            </a:r>
            <a:r>
              <a:rPr lang="de-DE" dirty="0"/>
              <a:t> and </a:t>
            </a:r>
            <a:r>
              <a:rPr lang="de-DE" dirty="0" err="1"/>
              <a:t>Waste</a:t>
            </a:r>
            <a:endParaRPr lang="de-DE" dirty="0"/>
          </a:p>
          <a:p>
            <a:pPr lvl="1"/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organic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harvests</a:t>
            </a:r>
            <a:r>
              <a:rPr lang="de-DE" dirty="0"/>
              <a:t> → </a:t>
            </a:r>
            <a:r>
              <a:rPr lang="de-DE" dirty="0" err="1"/>
              <a:t>Landfills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methane</a:t>
            </a:r>
            <a:r>
              <a:rPr lang="de-DE" dirty="0"/>
              <a:t>.</a:t>
            </a:r>
          </a:p>
          <a:p>
            <a:r>
              <a:rPr lang="de-DE" dirty="0" err="1"/>
              <a:t>Seasonal</a:t>
            </a:r>
            <a:r>
              <a:rPr lang="de-DE" dirty="0"/>
              <a:t> Animal </a:t>
            </a:r>
            <a:r>
              <a:rPr lang="de-DE" dirty="0" err="1"/>
              <a:t>Feeding</a:t>
            </a:r>
            <a:endParaRPr lang="de-DE" dirty="0"/>
          </a:p>
          <a:p>
            <a:pPr lvl="1"/>
            <a:r>
              <a:rPr lang="de-DE" dirty="0"/>
              <a:t>Livestock </a:t>
            </a:r>
            <a:r>
              <a:rPr lang="de-DE" dirty="0" err="1"/>
              <a:t>confined</a:t>
            </a:r>
            <a:r>
              <a:rPr lang="de-DE" dirty="0"/>
              <a:t> and </a:t>
            </a:r>
            <a:r>
              <a:rPr lang="de-DE" dirty="0" err="1"/>
              <a:t>fed</a:t>
            </a:r>
            <a:r>
              <a:rPr lang="de-DE" dirty="0"/>
              <a:t> →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methane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animal</a:t>
            </a:r>
            <a:r>
              <a:rPr lang="de-DE" dirty="0"/>
              <a:t> </a:t>
            </a:r>
            <a:r>
              <a:rPr lang="de-DE" dirty="0" err="1"/>
              <a:t>digestion</a:t>
            </a:r>
            <a:r>
              <a:rPr lang="de-DE" dirty="0"/>
              <a:t> (</a:t>
            </a:r>
            <a:r>
              <a:rPr lang="de-DE" dirty="0" err="1"/>
              <a:t>enteric</a:t>
            </a:r>
            <a:r>
              <a:rPr lang="de-DE" dirty="0"/>
              <a:t> </a:t>
            </a:r>
            <a:r>
              <a:rPr lang="de-DE" dirty="0" err="1"/>
              <a:t>fermentation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3786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324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Analysis of Greenhouse Gases in our Neighborhood! (Ochsenkopf, Germany)</vt:lpstr>
      <vt:lpstr>Our project</vt:lpstr>
      <vt:lpstr>Rise of Co2 and Ch4 levels over time</vt:lpstr>
      <vt:lpstr>Average rise of Co2 and Ch4 levels per month</vt:lpstr>
      <vt:lpstr>PowerPoint-Präsentation</vt:lpstr>
      <vt:lpstr>Possible reasons why Co2 Emissions rise in Ochsenkopf, Germany in October</vt:lpstr>
      <vt:lpstr>Possible reasons why Ch4 Emissions rise in Ochsenkopf, Germany in October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Landeck</dc:creator>
  <cp:lastModifiedBy>Philipp Landeck</cp:lastModifiedBy>
  <cp:revision>5</cp:revision>
  <dcterms:created xsi:type="dcterms:W3CDTF">2024-10-05T11:49:43Z</dcterms:created>
  <dcterms:modified xsi:type="dcterms:W3CDTF">2024-10-05T13:38:45Z</dcterms:modified>
</cp:coreProperties>
</file>