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8" r:id="rId3"/>
    <p:sldId id="259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76" r:id="rId19"/>
    <p:sldId id="260" r:id="rId20"/>
    <p:sldId id="277" r:id="rId21"/>
    <p:sldId id="278" r:id="rId22"/>
    <p:sldId id="279" r:id="rId23"/>
    <p:sldId id="280" r:id="rId24"/>
    <p:sldId id="286" r:id="rId25"/>
    <p:sldId id="283" r:id="rId26"/>
    <p:sldId id="284" r:id="rId27"/>
    <p:sldId id="293" r:id="rId28"/>
    <p:sldId id="294" r:id="rId29"/>
    <p:sldId id="285" r:id="rId30"/>
    <p:sldId id="281" r:id="rId31"/>
    <p:sldId id="290" r:id="rId32"/>
    <p:sldId id="282" r:id="rId33"/>
    <p:sldId id="307" r:id="rId34"/>
    <p:sldId id="287" r:id="rId35"/>
    <p:sldId id="288" r:id="rId36"/>
    <p:sldId id="291" r:id="rId37"/>
    <p:sldId id="292" r:id="rId38"/>
    <p:sldId id="289" r:id="rId39"/>
    <p:sldId id="262" r:id="rId40"/>
    <p:sldId id="275" r:id="rId41"/>
    <p:sldId id="315" r:id="rId42"/>
    <p:sldId id="295" r:id="rId43"/>
    <p:sldId id="296" r:id="rId44"/>
    <p:sldId id="305" r:id="rId45"/>
    <p:sldId id="297" r:id="rId46"/>
    <p:sldId id="306" r:id="rId47"/>
    <p:sldId id="312" r:id="rId48"/>
    <p:sldId id="298" r:id="rId49"/>
    <p:sldId id="308" r:id="rId50"/>
    <p:sldId id="309" r:id="rId51"/>
    <p:sldId id="310" r:id="rId52"/>
    <p:sldId id="313" r:id="rId53"/>
    <p:sldId id="314" r:id="rId54"/>
    <p:sldId id="299" r:id="rId55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D19F4-FA88-4697-B03B-22C2F05A6543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13848-1956-4FED-8EEB-8232B19D4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7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B7ADFF4-FF12-4565-8DE4-002A52C00166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8EFECA5-1E96-47B5-A938-D7A6FD23E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0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025A-C389-4C35-8788-0914B6E004ED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F46-B4B7-4CF7-8BFD-11BAB0958264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3874-E310-4424-A7FA-690924F1155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63B-2153-4D73-A5C6-394781AF02E8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4DC-54A9-426E-8825-8FDF064B5B72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6592-33EE-40D1-B307-98B848BC4529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202C-0A4C-472E-8D36-2442EA9BA6FB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E615-6ED3-44D2-8145-6565BD9C536A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CFC-125E-4935-9BB7-7D588CEAF67E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9AD5-9107-49C3-964A-FF9CAC80BABE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23589348-1400-4E6D-BB34-D14DBB12868E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D92E90-C5A0-4C9D-BBCE-4B15D3A7DF93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tm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://www.sagemath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.sagemath.org/html/en/reference/plane_curves/sage/schemes/elliptic_curves/ell_point.html" TargetMode="External"/><Relationship Id="rId4" Type="http://schemas.openxmlformats.org/officeDocument/2006/relationships/hyperlink" Target="https://www.uam.es/personal_pdi/ciencias/pangulo/laboratorio/sage_for_newbies_v1.23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數學軟體簡介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Sage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蘇昱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丞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2015.10.13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選擇伺服器後，會看到下列檔案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sage-6.8.ova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為版本號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檔案為虛擬機器映像檔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7910245" cy="18518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2780928"/>
            <a:ext cx="194421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55F3-FF13-445D-B272-F5A429039ED9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1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需要安裝虛擬機器，點選前往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Oracle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VirtualBox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官方網站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891220"/>
            <a:ext cx="7910269" cy="21939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5656" y="3645024"/>
            <a:ext cx="792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0D3-BB4D-466A-A745-B6B5ECA987E5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1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Oracle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VirtualBox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下載頁面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選取適當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作業系統並下載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28296"/>
            <a:ext cx="7776864" cy="3297738"/>
          </a:xfrm>
          <a:prstGeom prst="rect">
            <a:avLst/>
          </a:prstGeom>
        </p:spPr>
      </p:pic>
      <p:sp>
        <p:nvSpPr>
          <p:cNvPr id="5" name="左大括弧 4"/>
          <p:cNvSpPr/>
          <p:nvPr/>
        </p:nvSpPr>
        <p:spPr>
          <a:xfrm>
            <a:off x="2915816" y="5013176"/>
            <a:ext cx="144016" cy="50405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577-F1F6-4428-8BCC-5719989F9A0C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下載完成後進行安裝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80" y="2353448"/>
            <a:ext cx="5570703" cy="437425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7392" y="2276872"/>
            <a:ext cx="87716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先放著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>
            <a:off x="2214555" y="2461538"/>
            <a:ext cx="62925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31711" y="2996952"/>
            <a:ext cx="180049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點兩下開始安裝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stCxn id="8" idx="3"/>
          </p:cNvCxnSpPr>
          <p:nvPr/>
        </p:nvCxnSpPr>
        <p:spPr>
          <a:xfrm flipV="1">
            <a:off x="2632205" y="2780928"/>
            <a:ext cx="211603" cy="4006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00192" y="6237312"/>
            <a:ext cx="7200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5E79-F74F-4A6D-9F11-C5FD8C9E2901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到底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警告暫時切斷網路連線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不要理他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72" y="2924944"/>
            <a:ext cx="4679085" cy="36045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64088" y="6237312"/>
            <a:ext cx="792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E18-9A70-49CA-BD97-E08197EF8AF4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Oracle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VirtualBox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安裝完成後，找到一開始下載的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sage-6.8.ova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，點兩下打開，匯入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776360"/>
            <a:ext cx="3482642" cy="37569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32008" y="6165304"/>
            <a:ext cx="72008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AA70-75DE-4225-A3B5-69C5B9F8888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匯入後選擇啟動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開啟另一個視窗，等一陣子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0" y="1916832"/>
            <a:ext cx="1950889" cy="13107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2348880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55888"/>
            <a:ext cx="6972904" cy="2773920"/>
          </a:xfrm>
          <a:prstGeom prst="rect">
            <a:avLst/>
          </a:prstGeom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0E5-15E2-484A-A155-E433E85A6EFD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5173672"/>
          </a:xfrm>
        </p:spPr>
        <p:txBody>
          <a:bodyPr>
            <a:no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Worksheet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資料型態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基本指令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一般操作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C01E-6438-40AC-B216-0971883F029E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80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單機建立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Worksheet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單機使用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 Worksheet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取名字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開始程式寫作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指令後述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2933954" cy="8154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0" y="2492896"/>
            <a:ext cx="1008112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66" y="2952705"/>
            <a:ext cx="2674852" cy="1044030"/>
          </a:xfrm>
          <a:prstGeom prst="rect">
            <a:avLst/>
          </a:prstGeom>
        </p:spPr>
      </p:pic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84" y="4797152"/>
            <a:ext cx="3801400" cy="1883820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>
            <a:off x="2771800" y="3212976"/>
            <a:ext cx="504056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211960" y="3717032"/>
            <a:ext cx="57606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B188-E061-4703-B08A-F6EE7A572D2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Worksheet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線上使用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 Project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名稱、描述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81968"/>
            <a:ext cx="3467400" cy="20042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4048" y="2852936"/>
            <a:ext cx="244827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17" y="4293096"/>
            <a:ext cx="5425910" cy="1882303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1475656" y="5234247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55576" y="5034192"/>
            <a:ext cx="720080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5805263"/>
            <a:ext cx="1152128" cy="288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642688" y="5034192"/>
            <a:ext cx="720080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描述</a:t>
            </a:r>
          </a:p>
        </p:txBody>
      </p:sp>
      <p:cxnSp>
        <p:nvCxnSpPr>
          <p:cNvPr id="15" name="直線單箭頭接點 14"/>
          <p:cNvCxnSpPr>
            <a:stCxn id="13" idx="1"/>
          </p:cNvCxnSpPr>
          <p:nvPr/>
        </p:nvCxnSpPr>
        <p:spPr>
          <a:xfrm flipH="1">
            <a:off x="7081440" y="5234247"/>
            <a:ext cx="5612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日期版面配置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D15C-08D6-4DEB-B4D3-F5C7C2F84234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2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簡報大綱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一般操作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橢圓曲線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6201-61F6-4CCF-B091-35CF1105403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6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一般操作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線上建立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Worksheet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從下拉式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選單選取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Sage Worksheet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5944115" cy="39703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08104" y="3429000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962-EF5D-40A4-B1BD-5E5604AD298B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3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一般操作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線上建立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Worksheet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開始程式寫作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指令後述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92" y="2636912"/>
            <a:ext cx="8353312" cy="1749806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F06A-7A41-428B-9AA0-B53C5DD852A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基本指令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是否上線無關程式，以下僅以單機版截圖說明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換行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鍵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Shift + Enter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或按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52" y="2636912"/>
            <a:ext cx="4968552" cy="3645404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0B5B-B3B2-4054-8564-C87EDA7AD11F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059832" y="3925032"/>
            <a:ext cx="1440160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123728" y="5906088"/>
            <a:ext cx="11521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/>
          <p:cNvCxnSpPr>
            <a:stCxn id="10" idx="3"/>
          </p:cNvCxnSpPr>
          <p:nvPr/>
        </p:nvCxnSpPr>
        <p:spPr>
          <a:xfrm>
            <a:off x="3275856" y="6090754"/>
            <a:ext cx="7920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最簡單的資料型態為整數，可以直接進行四則運算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有理數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20888"/>
            <a:ext cx="2664296" cy="4005824"/>
          </a:xfrm>
          <a:prstGeom prst="rect">
            <a:avLst/>
          </a:prstGeom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957A-781F-41FC-8CAB-C96F74746DB9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38285"/>
            <a:ext cx="2664297" cy="19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也可以使用變數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(variables)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進行運算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3329235" cy="3774782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DE30-2AD7-4C09-9138-6A24DAE6DAC7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特別要注意到的是，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Sage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只會顯示最後一行的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指令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多個值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37" y="3356992"/>
            <a:ext cx="2534683" cy="1728193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56992"/>
            <a:ext cx="2520280" cy="2216912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4716016" y="4221088"/>
            <a:ext cx="576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851920" y="3212976"/>
            <a:ext cx="864096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607048"/>
            <a:ext cx="2304256" cy="1189992"/>
          </a:xfrm>
          <a:prstGeom prst="rect">
            <a:avLst/>
          </a:prstGeom>
        </p:spPr>
      </p:pic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6AAA-CF10-42ED-8B80-18A044286163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4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字串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另一種資料型態為字串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需用單引號或雙引號標註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可以設變數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29000"/>
            <a:ext cx="4392488" cy="1566748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214-6957-4255-82CA-AD3815BBE8DC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4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表單與向量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表單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(list)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以中括號表示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起始為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位置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修改內容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可以增刪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82F-2FDB-4A3D-ADA7-59BDD9471F4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60848"/>
            <a:ext cx="2376264" cy="2635289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3836705"/>
            <a:ext cx="2625306" cy="1248479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5929260" y="2564904"/>
            <a:ext cx="1440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一般操作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表單與向量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向量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(tuple)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和表單相似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括號表示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不可改變內容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82F-2FDB-4A3D-ADA7-59BDD9471F4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564904"/>
            <a:ext cx="2952328" cy="2377539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4788024" y="3212976"/>
            <a:ext cx="1728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註解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為使程式好讀，或寫作時提醒自己，通常會使用註記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以井字號起頭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或以三個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」區隔開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24944"/>
            <a:ext cx="3744416" cy="128122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365104"/>
            <a:ext cx="3918207" cy="2232248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2F03-1C4A-4E66-B4CF-4EBE7792B499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5148064" y="3717032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968616" y="4725144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5101664"/>
          </a:xfrm>
        </p:spPr>
        <p:txBody>
          <a:bodyPr>
            <a:no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線上使用註冊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下載安裝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818C-814D-4C02-9389-3CFACB5CE582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條件運算子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99768"/>
            <a:ext cx="7772400" cy="374116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B6A-7990-44CA-8EBC-51BB0B9D2523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條件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運算子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8B6A-7990-44CA-8EBC-51BB0B9D2523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特性，可以寫成敘述的樣子，方便閱讀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12" y="3068960"/>
            <a:ext cx="2016224" cy="1770344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80336"/>
            <a:ext cx="4045542" cy="187220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2843808" y="4653136"/>
            <a:ext cx="1800200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文法為在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後加上判斷式，並以冒號結尾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指令中，所有敘述應在左方加上空白或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敘述應對齊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82F-2FDB-4A3D-ADA7-59BDD9471F4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84" y="3789040"/>
            <a:ext cx="3135228" cy="2016224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3789040"/>
            <a:ext cx="2794175" cy="1656184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475656" y="4437112"/>
            <a:ext cx="9361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835696" y="4509120"/>
            <a:ext cx="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else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仿照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的文法，可以依序判斷不同條件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&lt;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&gt;: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……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&gt;: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……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&gt;: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82F-2FDB-4A3D-ADA7-59BDD9471F4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348880"/>
            <a:ext cx="3096344" cy="2319598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41168"/>
            <a:ext cx="2304256" cy="1770052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4384552" y="4032488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384552" y="3645024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346456" y="3212976"/>
            <a:ext cx="216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64" y="4941168"/>
            <a:ext cx="2301862" cy="17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and, or, not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需要多於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一個判斷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式時，可以使用這些運算子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82F-2FDB-4A3D-ADA7-59BDD9471F4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63" y="3140968"/>
            <a:ext cx="3909515" cy="2232248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4427984" y="3933056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423472" y="4149080"/>
            <a:ext cx="2746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419872" y="4437112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文法與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if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類似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會重複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執行指令，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直到後方判斷式為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False</a:t>
                </a:r>
              </a:p>
              <a:p>
                <a:pPr lvl="1"/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因此需要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避免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無限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迴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圈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若出現無限迴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圈，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或需要中斷程式時，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線上版請按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Stop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單機版請選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Interrupt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1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82F-2FDB-4A3D-ADA7-59BDD9471F4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44825"/>
            <a:ext cx="1944216" cy="3538020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877272"/>
            <a:ext cx="3254022" cy="3810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71800" y="5877272"/>
            <a:ext cx="648072" cy="381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21"/>
          <a:stretch/>
        </p:blipFill>
        <p:spPr>
          <a:xfrm>
            <a:off x="5270524" y="5614605"/>
            <a:ext cx="3261915" cy="906365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4873694" y="2924944"/>
            <a:ext cx="1210474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58984" y="6021288"/>
            <a:ext cx="1584176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文法為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&lt;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&lt;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&gt;: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通常目標是變數、物件是表單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敘述也要對齊並空格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82F-2FDB-4A3D-ADA7-59BDD9471F4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04997"/>
            <a:ext cx="5544616" cy="134415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907704" y="3981061"/>
            <a:ext cx="52565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339752" y="3981061"/>
            <a:ext cx="0" cy="207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20" y="4869160"/>
            <a:ext cx="4677088" cy="13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自訂函數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2, … ,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n):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運算指令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 &lt;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答案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82F-2FDB-4A3D-ADA7-59BDD9471F4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06159"/>
            <a:ext cx="4032448" cy="2241815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2627784" y="4437112"/>
            <a:ext cx="3168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131840" y="4509120"/>
            <a:ext cx="0" cy="417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整合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尋找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是否在表單中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82F-2FDB-4A3D-ADA7-59BDD9471F4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72" y="2636912"/>
            <a:ext cx="6395391" cy="2232248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979712" y="3813024"/>
            <a:ext cx="0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5101664"/>
          </a:xfrm>
        </p:spPr>
        <p:txBody>
          <a:bodyPr>
            <a:no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定義橢圓曲線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ECDLP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9B0D-E65D-4DA8-9FA1-2D765A325358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首先連線到官方網站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http://www.sagemath.org/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52935"/>
            <a:ext cx="6336704" cy="3819929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2A1B-F6A3-4401-907A-EAFDAAA11467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有限體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呼叫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GF(order, name, modulus)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FiniteField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(order,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name, modulus)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代表群的大小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order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是質數次方，則須給定變數名稱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，以及模多項式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05553"/>
            <a:ext cx="2592288" cy="878170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941168"/>
            <a:ext cx="4392488" cy="17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有限體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會自動偵測是否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irreducible</a:t>
            </a:r>
          </a:p>
          <a:p>
            <a:pPr lvl="2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若不指定多項式，則預設使用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Conway polynomial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7256"/>
            <a:ext cx="6912768" cy="17234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67944" y="3678054"/>
            <a:ext cx="4032448" cy="28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82" y="4509120"/>
            <a:ext cx="203647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橢圓曲線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呼叫函數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EllipticCurve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係數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若不給定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體，則使用有理數體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係數若給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項，則使用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Weierstrass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equation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項則用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short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Weierstrass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equation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149080"/>
            <a:ext cx="7200800" cy="24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曲線上的點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定義曲線後，點表示法為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曲線名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&gt;(x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座標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座標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也可輸入投影座標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在程式內部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會轉換為投影座標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自動檢查點是否符合方程式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09120"/>
            <a:ext cx="6696744" cy="18470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5696" y="5949280"/>
            <a:ext cx="6264696" cy="406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340768"/>
            <a:ext cx="2664296" cy="20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曲線上的點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點運算可直接以符號運算取代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2492896"/>
            <a:ext cx="3384376" cy="364895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28184" y="4132706"/>
            <a:ext cx="266429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加法和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倍數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就直接打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+, *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>
            <a:stCxn id="6" idx="1"/>
          </p:cNvCxnSpPr>
          <p:nvPr/>
        </p:nvCxnSpPr>
        <p:spPr>
          <a:xfrm flipH="1">
            <a:off x="4355976" y="4317372"/>
            <a:ext cx="1872208" cy="477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1"/>
          </p:cNvCxnSpPr>
          <p:nvPr/>
        </p:nvCxnSpPr>
        <p:spPr>
          <a:xfrm flipH="1">
            <a:off x="4139952" y="4317372"/>
            <a:ext cx="2088232" cy="4077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Sage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建立於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之上，所有的物件都有「屬性」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.order()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呼叫物件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屬性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76" y="3645024"/>
            <a:ext cx="3312368" cy="2327923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3635896" y="5301208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635896" y="5085184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ECDLP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離散對數內建函數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discrete_log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真數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底數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68" y="2777478"/>
            <a:ext cx="7344816" cy="3730242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1763688" y="5301208"/>
            <a:ext cx="3168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5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整合使用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以課本習題為例，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欲計算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62" y="2420888"/>
            <a:ext cx="7533365" cy="40189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10622"/>
            <a:ext cx="6923030" cy="33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整合使用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P-192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曲線為例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橢圓曲線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924944"/>
            <a:ext cx="855294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整合使用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計算橢圓曲線群大小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群大小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和有限體大小相當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25144"/>
            <a:ext cx="5917802" cy="136815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38600"/>
            <a:ext cx="8568952" cy="17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28800"/>
            <a:ext cx="5939805" cy="35806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19672" y="5457784"/>
            <a:ext cx="2736304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點選可以線上使用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42344" y="5445224"/>
            <a:ext cx="2736304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點選可以下載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861048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64424" y="3869424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endCxn id="8" idx="2"/>
          </p:cNvCxnSpPr>
          <p:nvPr/>
        </p:nvCxnSpPr>
        <p:spPr>
          <a:xfrm flipV="1">
            <a:off x="4355976" y="4437112"/>
            <a:ext cx="144016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5252456" y="4445488"/>
            <a:ext cx="89888" cy="9997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C5B6-4EF9-4D3C-8370-A6C2412554D5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6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整合使用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 Point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766700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整合使用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計算點的倍數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7128792" cy="42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整合使用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生成公私鑰對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726297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橢圓曲線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整合使用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ECDLP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，當機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48221"/>
            <a:ext cx="5597198" cy="11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Sage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官方網站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http://www.sagemath.org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/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Oracle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VirtualBox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官方網站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www.virtualbox.org/wiki/Downloads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Ted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Kosan, SAGE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Newbies.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www.uam.es/personal_pdi/ciencias/pangulo/laboratorio/sage_for_newbies_v1.23.pdf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Sage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官方說明文件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doc.sagemath.org/html/en/reference/plane_curves/sage/schemes/elliptic_curves/ell_point.html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F1B8-A6B3-47C3-BBCE-5B17BADDDA06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7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線上使用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註冊帳號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64800"/>
            <a:ext cx="4896544" cy="497902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867936" y="22048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67936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67936" y="406964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67936" y="45811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8E11-3E2D-4686-B1B6-D604F1077EFD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1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線上使用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登入頁面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“sign in” 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輸入帳號密碼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72153"/>
            <a:ext cx="2781541" cy="39627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29000"/>
            <a:ext cx="5334462" cy="2949196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868144" y="270892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C5B0-E53B-4017-B34A-16A663274678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8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線上使用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登入後畫面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 Projects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35" y="2404021"/>
            <a:ext cx="5654530" cy="204995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5556-FDEE-41DB-98AF-94BBB6EEE700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7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安裝與使用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下載頁面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4289030"/>
            <a:ext cx="2733222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其他作業系統請按此</a:t>
            </a: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140968"/>
            <a:ext cx="5327532" cy="3096344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4139952" y="3935367"/>
            <a:ext cx="1440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5" idx="3"/>
          </p:cNvCxnSpPr>
          <p:nvPr/>
        </p:nvCxnSpPr>
        <p:spPr>
          <a:xfrm flipV="1">
            <a:off x="3416790" y="3935368"/>
            <a:ext cx="1443242" cy="553717"/>
          </a:xfrm>
          <a:prstGeom prst="bentConnector3">
            <a:avLst>
              <a:gd name="adj1" fmla="val 10005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7BC7-857F-4B65-9924-B6B3C5CDA1BD}" type="datetime1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7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8837</TotalTime>
  <Words>1063</Words>
  <Application>Microsoft Office PowerPoint</Application>
  <PresentationFormat>如螢幕大小 (4:3)</PresentationFormat>
  <Paragraphs>326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6" baseType="lpstr">
      <vt:lpstr>新細明體</vt:lpstr>
      <vt:lpstr>標楷體</vt:lpstr>
      <vt:lpstr>Arial</vt:lpstr>
      <vt:lpstr>Calibri</vt:lpstr>
      <vt:lpstr>Cambria Math</vt:lpstr>
      <vt:lpstr>Consolas</vt:lpstr>
      <vt:lpstr>Corbel</vt:lpstr>
      <vt:lpstr>Times New Roman</vt:lpstr>
      <vt:lpstr>Wingdings</vt:lpstr>
      <vt:lpstr>Wingdings 2</vt:lpstr>
      <vt:lpstr>Wingdings 3</vt:lpstr>
      <vt:lpstr>地鐵</vt:lpstr>
      <vt:lpstr>數學軟體簡介 Sage</vt:lpstr>
      <vt:lpstr>簡報大綱</vt:lpstr>
      <vt:lpstr>安裝與使用</vt:lpstr>
      <vt:lpstr>安裝與使用</vt:lpstr>
      <vt:lpstr>安裝與使用</vt:lpstr>
      <vt:lpstr>安裝與使用 - 線上使用</vt:lpstr>
      <vt:lpstr>安裝與使用 - 線上使用</vt:lpstr>
      <vt:lpstr>安裝與使用 - 線上使用</vt:lpstr>
      <vt:lpstr>安裝與使用 - 下載</vt:lpstr>
      <vt:lpstr>安裝與使用 - 下載</vt:lpstr>
      <vt:lpstr>安裝與使用 - 下載</vt:lpstr>
      <vt:lpstr>安裝與使用 - 下載</vt:lpstr>
      <vt:lpstr>安裝與使用 - 下載</vt:lpstr>
      <vt:lpstr>安裝與使用 - 下載</vt:lpstr>
      <vt:lpstr>安裝與使用 - 下載</vt:lpstr>
      <vt:lpstr>安裝與使用 - 下載</vt:lpstr>
      <vt:lpstr>一般操作</vt:lpstr>
      <vt:lpstr>一般操作 - 單機建立 Worksheet</vt:lpstr>
      <vt:lpstr>一般操作 - 線上建立 Worksheet</vt:lpstr>
      <vt:lpstr>一般操作 - 線上建立 Worksheet</vt:lpstr>
      <vt:lpstr>一般操作 - 線上建立 Worksheet</vt:lpstr>
      <vt:lpstr>一般操作 - 基本指令</vt:lpstr>
      <vt:lpstr>一般操作 - 整數</vt:lpstr>
      <vt:lpstr>一般操作 - 整數</vt:lpstr>
      <vt:lpstr>一般操作 - 整數</vt:lpstr>
      <vt:lpstr>一般操作 - 字串</vt:lpstr>
      <vt:lpstr>一般操作 - 表單與向量</vt:lpstr>
      <vt:lpstr>一般操作 - 表單與向量</vt:lpstr>
      <vt:lpstr>一般操作 - 註解</vt:lpstr>
      <vt:lpstr>一般操作 - 條件運算子</vt:lpstr>
      <vt:lpstr>一般操作 - 條件運算子</vt:lpstr>
      <vt:lpstr>一般操作 - if</vt:lpstr>
      <vt:lpstr>一般操作 - if, elif, else</vt:lpstr>
      <vt:lpstr>一般操作 - and, or, not</vt:lpstr>
      <vt:lpstr>一般操作 - while 迴圈</vt:lpstr>
      <vt:lpstr>一般操作 - for 迴圈</vt:lpstr>
      <vt:lpstr>一般操作 - 自訂函數</vt:lpstr>
      <vt:lpstr>一般操作 - 整合使用</vt:lpstr>
      <vt:lpstr>橢圓曲線</vt:lpstr>
      <vt:lpstr>橢圓曲線 - 有限體</vt:lpstr>
      <vt:lpstr>橢圓曲線 - 有限體</vt:lpstr>
      <vt:lpstr>橢圓曲線 - 橢圓曲線</vt:lpstr>
      <vt:lpstr>橢圓曲線 - 曲線上的點</vt:lpstr>
      <vt:lpstr>橢圓曲線 - 曲線上的點</vt:lpstr>
      <vt:lpstr>橢圓曲線 - order</vt:lpstr>
      <vt:lpstr>橢圓曲線 - ECDLP</vt:lpstr>
      <vt:lpstr>橢圓曲線 - 整合使用 1</vt:lpstr>
      <vt:lpstr>橢圓曲線 - 整合使用 2</vt:lpstr>
      <vt:lpstr>橢圓曲線 - 整合使用 2</vt:lpstr>
      <vt:lpstr>橢圓曲線 - 整合使用 2</vt:lpstr>
      <vt:lpstr>橢圓曲線 - 整合使用 2</vt:lpstr>
      <vt:lpstr>橢圓曲線 - 整合使用 2</vt:lpstr>
      <vt:lpstr>橢圓曲線 - 整合使用 2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數學軟體簡介 Sage</dc:title>
  <dc:creator>昱丞</dc:creator>
  <cp:lastModifiedBy>Jimmy</cp:lastModifiedBy>
  <cp:revision>91</cp:revision>
  <cp:lastPrinted>2015-10-09T09:06:28Z</cp:lastPrinted>
  <dcterms:created xsi:type="dcterms:W3CDTF">2015-09-25T05:11:28Z</dcterms:created>
  <dcterms:modified xsi:type="dcterms:W3CDTF">2020-05-19T06:27:53Z</dcterms:modified>
</cp:coreProperties>
</file>