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C887B19-6779-460C-AD31-A7AF358F9BB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CFA2DD-9BCA-46CD-A65B-82228C0DE36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8D2BFA2-8C7C-4ACF-ABFC-BE564C8CDC6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8B3078-7B52-455F-89CC-D1A37495D77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2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3C2EC08-E258-45C6-9818-2A63C88D5D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24" name="Line 2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5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3"/>
          <p:cNvSpPr/>
          <p:nvPr/>
        </p:nvSpPr>
        <p:spPr>
          <a:xfrm>
            <a:off x="1009800" y="699840"/>
            <a:ext cx="70099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Verdana"/>
                <a:ea typeface="Verdana"/>
              </a:rPr>
              <a:t>FIFA Match Prediction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023840" y="1654920"/>
            <a:ext cx="72482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Cristian Groza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Yifei Gu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Andrew Doyle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3"/>
          <a:stretch/>
        </p:blipFill>
        <p:spPr>
          <a:xfrm>
            <a:off x="9058320" y="605880"/>
            <a:ext cx="2707200" cy="2097360"/>
          </a:xfrm>
          <a:prstGeom prst="rect">
            <a:avLst/>
          </a:prstGeom>
          <a:ln>
            <a:noFill/>
          </a:ln>
        </p:spPr>
      </p:pic>
      <p:pic>
        <p:nvPicPr>
          <p:cNvPr id="129" name="Picture 6"/>
          <p:cNvPicPr/>
          <p:nvPr/>
        </p:nvPicPr>
        <p:blipFill>
          <a:blip r:embed="rId4"/>
          <a:srcRect l="1954" t="30981" r="87590" b="27223"/>
          <a:stretch/>
        </p:blipFill>
        <p:spPr>
          <a:xfrm>
            <a:off x="2990880" y="1749960"/>
            <a:ext cx="885600" cy="11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A26B3-9C87-4B1D-A077-8C6034EC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40"/>
            <a:ext cx="10905066" cy="55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22E625-868D-4397-A7FC-B1712ABC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246AA-B76C-439D-B1B6-60AC7458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5250"/>
            <a:ext cx="10905066" cy="43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C524F-18F7-4225-9CBF-9A73868B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CF059-779A-4249-A9BF-835C7845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5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Hypothesis: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Random variable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outcome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Y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can be predicted using input variables </a:t>
            </a:r>
            <a:r>
              <a:rPr lang="en-US" sz="2400" b="1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mbria Math"/>
              </a:rPr>
              <a:t>Input features </a:t>
            </a:r>
            <a:r>
              <a:rPr lang="en-US" sz="2800" b="1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 :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# home games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# home goals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# away games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# away goals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home goals/game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away goals/game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33" name="Line 4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4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Methods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6" name="Group 2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37" name="Line 3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8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9" name="TextShape 4"/>
          <p:cNvSpPr txBox="1"/>
          <p:nvPr/>
        </p:nvSpPr>
        <p:spPr>
          <a:xfrm>
            <a:off x="838080" y="1825560"/>
            <a:ext cx="3828600" cy="1012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Random forests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Based on decision trees</a:t>
            </a:r>
          </a:p>
        </p:txBody>
      </p:sp>
      <p:sp>
        <p:nvSpPr>
          <p:cNvPr id="140" name="CustomShape 5"/>
          <p:cNvSpPr/>
          <p:nvPr/>
        </p:nvSpPr>
        <p:spPr>
          <a:xfrm>
            <a:off x="7629480" y="53820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&gt;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5848560" y="224496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&gt; 1.3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9279720" y="223668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5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&lt;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6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682480" y="1590840"/>
            <a:ext cx="1213920" cy="64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 flipH="1">
            <a:off x="6465600" y="1590840"/>
            <a:ext cx="1344240" cy="65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 flipH="1">
            <a:off x="8892360" y="3289680"/>
            <a:ext cx="567000" cy="52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1"/>
          <p:cNvSpPr/>
          <p:nvPr/>
        </p:nvSpPr>
        <p:spPr>
          <a:xfrm>
            <a:off x="10332720" y="3289680"/>
            <a:ext cx="584280" cy="52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2"/>
          <p:cNvSpPr/>
          <p:nvPr/>
        </p:nvSpPr>
        <p:spPr>
          <a:xfrm>
            <a:off x="10300680" y="381096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10300680" y="3810960"/>
            <a:ext cx="1233000" cy="1233000"/>
          </a:xfrm>
          <a:prstGeom prst="ellipse">
            <a:avLst/>
          </a:prstGeom>
          <a:blipFill rotWithShape="0">
            <a:blip r:embed="rId3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8276400" y="381492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8276400" y="3814920"/>
            <a:ext cx="1233000" cy="1233000"/>
          </a:xfrm>
          <a:prstGeom prst="ellipse">
            <a:avLst/>
          </a:prstGeom>
          <a:blipFill rotWithShape="0">
            <a:blip r:embed="rId4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>
            <a:off x="6846480" y="382536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6846480" y="3825360"/>
            <a:ext cx="1233000" cy="1233000"/>
          </a:xfrm>
          <a:prstGeom prst="ellipse">
            <a:avLst/>
          </a:prstGeom>
          <a:blipFill rotWithShape="0">
            <a:blip r:embed="rId5"/>
            <a:stretch>
              <a:fillRect b="-5542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18"/>
          <p:cNvSpPr/>
          <p:nvPr/>
        </p:nvSpPr>
        <p:spPr>
          <a:xfrm>
            <a:off x="4795920" y="381492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4795920" y="3814920"/>
            <a:ext cx="1233000" cy="1233000"/>
          </a:xfrm>
          <a:prstGeom prst="ellipse">
            <a:avLst/>
          </a:prstGeom>
          <a:blipFill rotWithShape="0">
            <a:blip r:embed="rId6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6901560" y="3297600"/>
            <a:ext cx="561240" cy="52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1"/>
          <p:cNvSpPr/>
          <p:nvPr/>
        </p:nvSpPr>
        <p:spPr>
          <a:xfrm flipH="1">
            <a:off x="5412600" y="3297600"/>
            <a:ext cx="616320" cy="51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2"/>
          <p:cNvSpPr/>
          <p:nvPr/>
        </p:nvSpPr>
        <p:spPr>
          <a:xfrm>
            <a:off x="9176400" y="155880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true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23"/>
          <p:cNvSpPr/>
          <p:nvPr/>
        </p:nvSpPr>
        <p:spPr>
          <a:xfrm>
            <a:off x="10719360" y="327132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true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>
            <a:off x="7173360" y="319212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true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6705000" y="15588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26"/>
          <p:cNvSpPr/>
          <p:nvPr/>
        </p:nvSpPr>
        <p:spPr>
          <a:xfrm>
            <a:off x="5090040" y="32346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610840" y="32454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Methods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4" name="Group 2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65" name="Line 3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6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TextShape 4"/>
          <p:cNvSpPr txBox="1"/>
          <p:nvPr/>
        </p:nvSpPr>
        <p:spPr>
          <a:xfrm>
            <a:off x="838080" y="1825560"/>
            <a:ext cx="5489280" cy="2525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Each tree trained with random subset of training data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Each node tests random features</a:t>
            </a:r>
          </a:p>
        </p:txBody>
      </p:sp>
      <p:grpSp>
        <p:nvGrpSpPr>
          <p:cNvPr id="168" name="Group 5"/>
          <p:cNvGrpSpPr/>
          <p:nvPr/>
        </p:nvGrpSpPr>
        <p:grpSpPr>
          <a:xfrm>
            <a:off x="6578280" y="1167480"/>
            <a:ext cx="850680" cy="559440"/>
            <a:chOff x="6578280" y="1167480"/>
            <a:chExt cx="850680" cy="559440"/>
          </a:xfrm>
        </p:grpSpPr>
        <p:sp>
          <p:nvSpPr>
            <p:cNvPr id="169" name="CustomShape 6"/>
            <p:cNvSpPr/>
            <p:nvPr/>
          </p:nvSpPr>
          <p:spPr>
            <a:xfrm>
              <a:off x="683208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7"/>
            <p:cNvSpPr/>
            <p:nvPr/>
          </p:nvSpPr>
          <p:spPr>
            <a:xfrm>
              <a:off x="698472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671112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9"/>
            <p:cNvSpPr/>
            <p:nvPr/>
          </p:nvSpPr>
          <p:spPr>
            <a:xfrm>
              <a:off x="720216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10"/>
            <p:cNvSpPr/>
            <p:nvPr/>
          </p:nvSpPr>
          <p:spPr>
            <a:xfrm>
              <a:off x="699444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11"/>
            <p:cNvSpPr/>
            <p:nvPr/>
          </p:nvSpPr>
          <p:spPr>
            <a:xfrm>
              <a:off x="678636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12"/>
            <p:cNvSpPr/>
            <p:nvPr/>
          </p:nvSpPr>
          <p:spPr>
            <a:xfrm>
              <a:off x="65782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6" name="Group 13"/>
          <p:cNvGrpSpPr/>
          <p:nvPr/>
        </p:nvGrpSpPr>
        <p:grpSpPr>
          <a:xfrm>
            <a:off x="7540920" y="1167480"/>
            <a:ext cx="850680" cy="559440"/>
            <a:chOff x="7540920" y="1167480"/>
            <a:chExt cx="850680" cy="559440"/>
          </a:xfrm>
        </p:grpSpPr>
        <p:sp>
          <p:nvSpPr>
            <p:cNvPr id="177" name="CustomShape 14"/>
            <p:cNvSpPr/>
            <p:nvPr/>
          </p:nvSpPr>
          <p:spPr>
            <a:xfrm>
              <a:off x="779472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15"/>
            <p:cNvSpPr/>
            <p:nvPr/>
          </p:nvSpPr>
          <p:spPr>
            <a:xfrm>
              <a:off x="794736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16"/>
            <p:cNvSpPr/>
            <p:nvPr/>
          </p:nvSpPr>
          <p:spPr>
            <a:xfrm>
              <a:off x="767376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7"/>
            <p:cNvSpPr/>
            <p:nvPr/>
          </p:nvSpPr>
          <p:spPr>
            <a:xfrm>
              <a:off x="81648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8"/>
            <p:cNvSpPr/>
            <p:nvPr/>
          </p:nvSpPr>
          <p:spPr>
            <a:xfrm>
              <a:off x="79570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19"/>
            <p:cNvSpPr/>
            <p:nvPr/>
          </p:nvSpPr>
          <p:spPr>
            <a:xfrm>
              <a:off x="77490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20"/>
            <p:cNvSpPr/>
            <p:nvPr/>
          </p:nvSpPr>
          <p:spPr>
            <a:xfrm>
              <a:off x="754092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4" name="Group 21"/>
          <p:cNvGrpSpPr/>
          <p:nvPr/>
        </p:nvGrpSpPr>
        <p:grpSpPr>
          <a:xfrm>
            <a:off x="8490600" y="1167480"/>
            <a:ext cx="850680" cy="559440"/>
            <a:chOff x="8490600" y="1167480"/>
            <a:chExt cx="850680" cy="559440"/>
          </a:xfrm>
        </p:grpSpPr>
        <p:sp>
          <p:nvSpPr>
            <p:cNvPr id="185" name="CustomShape 22"/>
            <p:cNvSpPr/>
            <p:nvPr/>
          </p:nvSpPr>
          <p:spPr>
            <a:xfrm>
              <a:off x="874440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23"/>
            <p:cNvSpPr/>
            <p:nvPr/>
          </p:nvSpPr>
          <p:spPr>
            <a:xfrm>
              <a:off x="889668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24"/>
            <p:cNvSpPr/>
            <p:nvPr/>
          </p:nvSpPr>
          <p:spPr>
            <a:xfrm>
              <a:off x="862308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25"/>
            <p:cNvSpPr/>
            <p:nvPr/>
          </p:nvSpPr>
          <p:spPr>
            <a:xfrm>
              <a:off x="91144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26"/>
            <p:cNvSpPr/>
            <p:nvPr/>
          </p:nvSpPr>
          <p:spPr>
            <a:xfrm>
              <a:off x="89064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7"/>
            <p:cNvSpPr/>
            <p:nvPr/>
          </p:nvSpPr>
          <p:spPr>
            <a:xfrm>
              <a:off x="869832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28"/>
            <p:cNvSpPr/>
            <p:nvPr/>
          </p:nvSpPr>
          <p:spPr>
            <a:xfrm>
              <a:off x="84906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2" name="Group 29"/>
          <p:cNvGrpSpPr/>
          <p:nvPr/>
        </p:nvGrpSpPr>
        <p:grpSpPr>
          <a:xfrm>
            <a:off x="9488520" y="1164240"/>
            <a:ext cx="850680" cy="559440"/>
            <a:chOff x="9488520" y="1164240"/>
            <a:chExt cx="850680" cy="559440"/>
          </a:xfrm>
        </p:grpSpPr>
        <p:sp>
          <p:nvSpPr>
            <p:cNvPr id="193" name="CustomShape 30"/>
            <p:cNvSpPr/>
            <p:nvPr/>
          </p:nvSpPr>
          <p:spPr>
            <a:xfrm>
              <a:off x="9742320" y="11642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31"/>
            <p:cNvSpPr/>
            <p:nvPr/>
          </p:nvSpPr>
          <p:spPr>
            <a:xfrm>
              <a:off x="9894960" y="13165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32"/>
            <p:cNvSpPr/>
            <p:nvPr/>
          </p:nvSpPr>
          <p:spPr>
            <a:xfrm>
              <a:off x="9621360" y="13165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3"/>
            <p:cNvSpPr/>
            <p:nvPr/>
          </p:nvSpPr>
          <p:spPr>
            <a:xfrm>
              <a:off x="1011240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34"/>
            <p:cNvSpPr/>
            <p:nvPr/>
          </p:nvSpPr>
          <p:spPr>
            <a:xfrm>
              <a:off x="990468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35"/>
            <p:cNvSpPr/>
            <p:nvPr/>
          </p:nvSpPr>
          <p:spPr>
            <a:xfrm>
              <a:off x="969660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6"/>
            <p:cNvSpPr/>
            <p:nvPr/>
          </p:nvSpPr>
          <p:spPr>
            <a:xfrm>
              <a:off x="948852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7"/>
          <p:cNvGrpSpPr/>
          <p:nvPr/>
        </p:nvGrpSpPr>
        <p:grpSpPr>
          <a:xfrm>
            <a:off x="6578280" y="2095920"/>
            <a:ext cx="850680" cy="559440"/>
            <a:chOff x="6578280" y="2095920"/>
            <a:chExt cx="850680" cy="559440"/>
          </a:xfrm>
        </p:grpSpPr>
        <p:sp>
          <p:nvSpPr>
            <p:cNvPr id="201" name="CustomShape 38"/>
            <p:cNvSpPr/>
            <p:nvPr/>
          </p:nvSpPr>
          <p:spPr>
            <a:xfrm>
              <a:off x="683208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39"/>
            <p:cNvSpPr/>
            <p:nvPr/>
          </p:nvSpPr>
          <p:spPr>
            <a:xfrm>
              <a:off x="698472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40"/>
            <p:cNvSpPr/>
            <p:nvPr/>
          </p:nvSpPr>
          <p:spPr>
            <a:xfrm>
              <a:off x="671112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41"/>
            <p:cNvSpPr/>
            <p:nvPr/>
          </p:nvSpPr>
          <p:spPr>
            <a:xfrm>
              <a:off x="720216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2"/>
            <p:cNvSpPr/>
            <p:nvPr/>
          </p:nvSpPr>
          <p:spPr>
            <a:xfrm>
              <a:off x="699444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43"/>
            <p:cNvSpPr/>
            <p:nvPr/>
          </p:nvSpPr>
          <p:spPr>
            <a:xfrm>
              <a:off x="678636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44"/>
            <p:cNvSpPr/>
            <p:nvPr/>
          </p:nvSpPr>
          <p:spPr>
            <a:xfrm>
              <a:off x="65782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8" name="Group 45"/>
          <p:cNvGrpSpPr/>
          <p:nvPr/>
        </p:nvGrpSpPr>
        <p:grpSpPr>
          <a:xfrm>
            <a:off x="7540920" y="2095920"/>
            <a:ext cx="850680" cy="559440"/>
            <a:chOff x="7540920" y="2095920"/>
            <a:chExt cx="850680" cy="559440"/>
          </a:xfrm>
        </p:grpSpPr>
        <p:sp>
          <p:nvSpPr>
            <p:cNvPr id="209" name="CustomShape 46"/>
            <p:cNvSpPr/>
            <p:nvPr/>
          </p:nvSpPr>
          <p:spPr>
            <a:xfrm>
              <a:off x="779472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47"/>
            <p:cNvSpPr/>
            <p:nvPr/>
          </p:nvSpPr>
          <p:spPr>
            <a:xfrm>
              <a:off x="794736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8"/>
            <p:cNvSpPr/>
            <p:nvPr/>
          </p:nvSpPr>
          <p:spPr>
            <a:xfrm>
              <a:off x="767376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49"/>
            <p:cNvSpPr/>
            <p:nvPr/>
          </p:nvSpPr>
          <p:spPr>
            <a:xfrm>
              <a:off x="81648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50"/>
            <p:cNvSpPr/>
            <p:nvPr/>
          </p:nvSpPr>
          <p:spPr>
            <a:xfrm>
              <a:off x="79570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51"/>
            <p:cNvSpPr/>
            <p:nvPr/>
          </p:nvSpPr>
          <p:spPr>
            <a:xfrm>
              <a:off x="77490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2"/>
            <p:cNvSpPr/>
            <p:nvPr/>
          </p:nvSpPr>
          <p:spPr>
            <a:xfrm>
              <a:off x="754092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6" name="Group 53"/>
          <p:cNvGrpSpPr/>
          <p:nvPr/>
        </p:nvGrpSpPr>
        <p:grpSpPr>
          <a:xfrm>
            <a:off x="8490600" y="2095920"/>
            <a:ext cx="850680" cy="559440"/>
            <a:chOff x="8490600" y="2095920"/>
            <a:chExt cx="850680" cy="559440"/>
          </a:xfrm>
        </p:grpSpPr>
        <p:sp>
          <p:nvSpPr>
            <p:cNvPr id="217" name="CustomShape 54"/>
            <p:cNvSpPr/>
            <p:nvPr/>
          </p:nvSpPr>
          <p:spPr>
            <a:xfrm>
              <a:off x="874440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55"/>
            <p:cNvSpPr/>
            <p:nvPr/>
          </p:nvSpPr>
          <p:spPr>
            <a:xfrm>
              <a:off x="889668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6"/>
            <p:cNvSpPr/>
            <p:nvPr/>
          </p:nvSpPr>
          <p:spPr>
            <a:xfrm>
              <a:off x="862308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57"/>
            <p:cNvSpPr/>
            <p:nvPr/>
          </p:nvSpPr>
          <p:spPr>
            <a:xfrm>
              <a:off x="91144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58"/>
            <p:cNvSpPr/>
            <p:nvPr/>
          </p:nvSpPr>
          <p:spPr>
            <a:xfrm>
              <a:off x="89064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59"/>
            <p:cNvSpPr/>
            <p:nvPr/>
          </p:nvSpPr>
          <p:spPr>
            <a:xfrm>
              <a:off x="869832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0"/>
            <p:cNvSpPr/>
            <p:nvPr/>
          </p:nvSpPr>
          <p:spPr>
            <a:xfrm>
              <a:off x="84906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4" name="Group 61"/>
          <p:cNvGrpSpPr/>
          <p:nvPr/>
        </p:nvGrpSpPr>
        <p:grpSpPr>
          <a:xfrm>
            <a:off x="9488520" y="2092680"/>
            <a:ext cx="850680" cy="559440"/>
            <a:chOff x="9488520" y="2092680"/>
            <a:chExt cx="850680" cy="559440"/>
          </a:xfrm>
        </p:grpSpPr>
        <p:sp>
          <p:nvSpPr>
            <p:cNvPr id="225" name="CustomShape 62"/>
            <p:cNvSpPr/>
            <p:nvPr/>
          </p:nvSpPr>
          <p:spPr>
            <a:xfrm>
              <a:off x="9742320" y="20926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3"/>
            <p:cNvSpPr/>
            <p:nvPr/>
          </p:nvSpPr>
          <p:spPr>
            <a:xfrm>
              <a:off x="9894960" y="2244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64"/>
            <p:cNvSpPr/>
            <p:nvPr/>
          </p:nvSpPr>
          <p:spPr>
            <a:xfrm>
              <a:off x="9621360" y="2244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65"/>
            <p:cNvSpPr/>
            <p:nvPr/>
          </p:nvSpPr>
          <p:spPr>
            <a:xfrm>
              <a:off x="1011240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66"/>
            <p:cNvSpPr/>
            <p:nvPr/>
          </p:nvSpPr>
          <p:spPr>
            <a:xfrm>
              <a:off x="990468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67"/>
            <p:cNvSpPr/>
            <p:nvPr/>
          </p:nvSpPr>
          <p:spPr>
            <a:xfrm>
              <a:off x="969660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68"/>
            <p:cNvSpPr/>
            <p:nvPr/>
          </p:nvSpPr>
          <p:spPr>
            <a:xfrm>
              <a:off x="948852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2" name="Group 69"/>
          <p:cNvGrpSpPr/>
          <p:nvPr/>
        </p:nvGrpSpPr>
        <p:grpSpPr>
          <a:xfrm>
            <a:off x="6578280" y="3015360"/>
            <a:ext cx="850680" cy="559440"/>
            <a:chOff x="6578280" y="3015360"/>
            <a:chExt cx="850680" cy="559440"/>
          </a:xfrm>
        </p:grpSpPr>
        <p:sp>
          <p:nvSpPr>
            <p:cNvPr id="233" name="CustomShape 70"/>
            <p:cNvSpPr/>
            <p:nvPr/>
          </p:nvSpPr>
          <p:spPr>
            <a:xfrm>
              <a:off x="683208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71"/>
            <p:cNvSpPr/>
            <p:nvPr/>
          </p:nvSpPr>
          <p:spPr>
            <a:xfrm>
              <a:off x="698472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72"/>
            <p:cNvSpPr/>
            <p:nvPr/>
          </p:nvSpPr>
          <p:spPr>
            <a:xfrm>
              <a:off x="671112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73"/>
            <p:cNvSpPr/>
            <p:nvPr/>
          </p:nvSpPr>
          <p:spPr>
            <a:xfrm>
              <a:off x="720216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74"/>
            <p:cNvSpPr/>
            <p:nvPr/>
          </p:nvSpPr>
          <p:spPr>
            <a:xfrm>
              <a:off x="699444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75"/>
            <p:cNvSpPr/>
            <p:nvPr/>
          </p:nvSpPr>
          <p:spPr>
            <a:xfrm>
              <a:off x="678636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76"/>
            <p:cNvSpPr/>
            <p:nvPr/>
          </p:nvSpPr>
          <p:spPr>
            <a:xfrm>
              <a:off x="65782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0" name="Group 77"/>
          <p:cNvGrpSpPr/>
          <p:nvPr/>
        </p:nvGrpSpPr>
        <p:grpSpPr>
          <a:xfrm>
            <a:off x="7540920" y="3015360"/>
            <a:ext cx="850680" cy="559440"/>
            <a:chOff x="7540920" y="3015360"/>
            <a:chExt cx="850680" cy="559440"/>
          </a:xfrm>
        </p:grpSpPr>
        <p:sp>
          <p:nvSpPr>
            <p:cNvPr id="241" name="CustomShape 78"/>
            <p:cNvSpPr/>
            <p:nvPr/>
          </p:nvSpPr>
          <p:spPr>
            <a:xfrm>
              <a:off x="779472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79"/>
            <p:cNvSpPr/>
            <p:nvPr/>
          </p:nvSpPr>
          <p:spPr>
            <a:xfrm>
              <a:off x="794736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80"/>
            <p:cNvSpPr/>
            <p:nvPr/>
          </p:nvSpPr>
          <p:spPr>
            <a:xfrm>
              <a:off x="767376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81"/>
            <p:cNvSpPr/>
            <p:nvPr/>
          </p:nvSpPr>
          <p:spPr>
            <a:xfrm>
              <a:off x="81648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82"/>
            <p:cNvSpPr/>
            <p:nvPr/>
          </p:nvSpPr>
          <p:spPr>
            <a:xfrm>
              <a:off x="79570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83"/>
            <p:cNvSpPr/>
            <p:nvPr/>
          </p:nvSpPr>
          <p:spPr>
            <a:xfrm>
              <a:off x="77490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84"/>
            <p:cNvSpPr/>
            <p:nvPr/>
          </p:nvSpPr>
          <p:spPr>
            <a:xfrm>
              <a:off x="754092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8" name="Group 85"/>
          <p:cNvGrpSpPr/>
          <p:nvPr/>
        </p:nvGrpSpPr>
        <p:grpSpPr>
          <a:xfrm>
            <a:off x="8490600" y="3015360"/>
            <a:ext cx="850680" cy="559440"/>
            <a:chOff x="8490600" y="3015360"/>
            <a:chExt cx="850680" cy="559440"/>
          </a:xfrm>
        </p:grpSpPr>
        <p:sp>
          <p:nvSpPr>
            <p:cNvPr id="249" name="CustomShape 86"/>
            <p:cNvSpPr/>
            <p:nvPr/>
          </p:nvSpPr>
          <p:spPr>
            <a:xfrm>
              <a:off x="874440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87"/>
            <p:cNvSpPr/>
            <p:nvPr/>
          </p:nvSpPr>
          <p:spPr>
            <a:xfrm>
              <a:off x="889668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88"/>
            <p:cNvSpPr/>
            <p:nvPr/>
          </p:nvSpPr>
          <p:spPr>
            <a:xfrm>
              <a:off x="862308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89"/>
            <p:cNvSpPr/>
            <p:nvPr/>
          </p:nvSpPr>
          <p:spPr>
            <a:xfrm>
              <a:off x="91144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90"/>
            <p:cNvSpPr/>
            <p:nvPr/>
          </p:nvSpPr>
          <p:spPr>
            <a:xfrm>
              <a:off x="89064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91"/>
            <p:cNvSpPr/>
            <p:nvPr/>
          </p:nvSpPr>
          <p:spPr>
            <a:xfrm>
              <a:off x="869832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92"/>
            <p:cNvSpPr/>
            <p:nvPr/>
          </p:nvSpPr>
          <p:spPr>
            <a:xfrm>
              <a:off x="84906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93"/>
          <p:cNvGrpSpPr/>
          <p:nvPr/>
        </p:nvGrpSpPr>
        <p:grpSpPr>
          <a:xfrm>
            <a:off x="9488520" y="3012120"/>
            <a:ext cx="850680" cy="559440"/>
            <a:chOff x="9488520" y="3012120"/>
            <a:chExt cx="850680" cy="559440"/>
          </a:xfrm>
        </p:grpSpPr>
        <p:sp>
          <p:nvSpPr>
            <p:cNvPr id="257" name="CustomShape 94"/>
            <p:cNvSpPr/>
            <p:nvPr/>
          </p:nvSpPr>
          <p:spPr>
            <a:xfrm>
              <a:off x="9742320" y="30121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95"/>
            <p:cNvSpPr/>
            <p:nvPr/>
          </p:nvSpPr>
          <p:spPr>
            <a:xfrm>
              <a:off x="9894960" y="31644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96"/>
            <p:cNvSpPr/>
            <p:nvPr/>
          </p:nvSpPr>
          <p:spPr>
            <a:xfrm>
              <a:off x="9621360" y="31644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97"/>
            <p:cNvSpPr/>
            <p:nvPr/>
          </p:nvSpPr>
          <p:spPr>
            <a:xfrm>
              <a:off x="1011240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98"/>
            <p:cNvSpPr/>
            <p:nvPr/>
          </p:nvSpPr>
          <p:spPr>
            <a:xfrm>
              <a:off x="990468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99"/>
            <p:cNvSpPr/>
            <p:nvPr/>
          </p:nvSpPr>
          <p:spPr>
            <a:xfrm>
              <a:off x="969660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100"/>
            <p:cNvSpPr/>
            <p:nvPr/>
          </p:nvSpPr>
          <p:spPr>
            <a:xfrm>
              <a:off x="948852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101"/>
          <p:cNvGrpSpPr/>
          <p:nvPr/>
        </p:nvGrpSpPr>
        <p:grpSpPr>
          <a:xfrm>
            <a:off x="6558840" y="3919320"/>
            <a:ext cx="850680" cy="559440"/>
            <a:chOff x="6558840" y="3919320"/>
            <a:chExt cx="850680" cy="559440"/>
          </a:xfrm>
        </p:grpSpPr>
        <p:sp>
          <p:nvSpPr>
            <p:cNvPr id="265" name="CustomShape 102"/>
            <p:cNvSpPr/>
            <p:nvPr/>
          </p:nvSpPr>
          <p:spPr>
            <a:xfrm>
              <a:off x="681264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103"/>
            <p:cNvSpPr/>
            <p:nvPr/>
          </p:nvSpPr>
          <p:spPr>
            <a:xfrm>
              <a:off x="696528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104"/>
            <p:cNvSpPr/>
            <p:nvPr/>
          </p:nvSpPr>
          <p:spPr>
            <a:xfrm>
              <a:off x="669168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105"/>
            <p:cNvSpPr/>
            <p:nvPr/>
          </p:nvSpPr>
          <p:spPr>
            <a:xfrm>
              <a:off x="71827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106"/>
            <p:cNvSpPr/>
            <p:nvPr/>
          </p:nvSpPr>
          <p:spPr>
            <a:xfrm>
              <a:off x="697500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107"/>
            <p:cNvSpPr/>
            <p:nvPr/>
          </p:nvSpPr>
          <p:spPr>
            <a:xfrm>
              <a:off x="67669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108"/>
            <p:cNvSpPr/>
            <p:nvPr/>
          </p:nvSpPr>
          <p:spPr>
            <a:xfrm>
              <a:off x="65588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2" name="Group 109"/>
          <p:cNvGrpSpPr/>
          <p:nvPr/>
        </p:nvGrpSpPr>
        <p:grpSpPr>
          <a:xfrm>
            <a:off x="7521840" y="3919320"/>
            <a:ext cx="850680" cy="559440"/>
            <a:chOff x="7521840" y="3919320"/>
            <a:chExt cx="850680" cy="559440"/>
          </a:xfrm>
        </p:grpSpPr>
        <p:sp>
          <p:nvSpPr>
            <p:cNvPr id="273" name="CustomShape 110"/>
            <p:cNvSpPr/>
            <p:nvPr/>
          </p:nvSpPr>
          <p:spPr>
            <a:xfrm>
              <a:off x="777564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111"/>
            <p:cNvSpPr/>
            <p:nvPr/>
          </p:nvSpPr>
          <p:spPr>
            <a:xfrm>
              <a:off x="792792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112"/>
            <p:cNvSpPr/>
            <p:nvPr/>
          </p:nvSpPr>
          <p:spPr>
            <a:xfrm>
              <a:off x="765432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13"/>
            <p:cNvSpPr/>
            <p:nvPr/>
          </p:nvSpPr>
          <p:spPr>
            <a:xfrm>
              <a:off x="81457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114"/>
            <p:cNvSpPr/>
            <p:nvPr/>
          </p:nvSpPr>
          <p:spPr>
            <a:xfrm>
              <a:off x="79376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115"/>
            <p:cNvSpPr/>
            <p:nvPr/>
          </p:nvSpPr>
          <p:spPr>
            <a:xfrm>
              <a:off x="77295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116"/>
            <p:cNvSpPr/>
            <p:nvPr/>
          </p:nvSpPr>
          <p:spPr>
            <a:xfrm>
              <a:off x="75218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0" name="Group 117"/>
          <p:cNvGrpSpPr/>
          <p:nvPr/>
        </p:nvGrpSpPr>
        <p:grpSpPr>
          <a:xfrm>
            <a:off x="8471160" y="3919320"/>
            <a:ext cx="850680" cy="559440"/>
            <a:chOff x="8471160" y="3919320"/>
            <a:chExt cx="850680" cy="559440"/>
          </a:xfrm>
        </p:grpSpPr>
        <p:sp>
          <p:nvSpPr>
            <p:cNvPr id="281" name="CustomShape 118"/>
            <p:cNvSpPr/>
            <p:nvPr/>
          </p:nvSpPr>
          <p:spPr>
            <a:xfrm>
              <a:off x="872496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119"/>
            <p:cNvSpPr/>
            <p:nvPr/>
          </p:nvSpPr>
          <p:spPr>
            <a:xfrm>
              <a:off x="887724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120"/>
            <p:cNvSpPr/>
            <p:nvPr/>
          </p:nvSpPr>
          <p:spPr>
            <a:xfrm>
              <a:off x="860364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121"/>
            <p:cNvSpPr/>
            <p:nvPr/>
          </p:nvSpPr>
          <p:spPr>
            <a:xfrm>
              <a:off x="90950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122"/>
            <p:cNvSpPr/>
            <p:nvPr/>
          </p:nvSpPr>
          <p:spPr>
            <a:xfrm>
              <a:off x="88869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123"/>
            <p:cNvSpPr/>
            <p:nvPr/>
          </p:nvSpPr>
          <p:spPr>
            <a:xfrm>
              <a:off x="86792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124"/>
            <p:cNvSpPr/>
            <p:nvPr/>
          </p:nvSpPr>
          <p:spPr>
            <a:xfrm>
              <a:off x="84711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8" name="Group 125"/>
          <p:cNvGrpSpPr/>
          <p:nvPr/>
        </p:nvGrpSpPr>
        <p:grpSpPr>
          <a:xfrm>
            <a:off x="9469440" y="3916080"/>
            <a:ext cx="850680" cy="559440"/>
            <a:chOff x="9469440" y="3916080"/>
            <a:chExt cx="850680" cy="559440"/>
          </a:xfrm>
        </p:grpSpPr>
        <p:sp>
          <p:nvSpPr>
            <p:cNvPr id="289" name="CustomShape 126"/>
            <p:cNvSpPr/>
            <p:nvPr/>
          </p:nvSpPr>
          <p:spPr>
            <a:xfrm>
              <a:off x="9722880" y="39160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27"/>
            <p:cNvSpPr/>
            <p:nvPr/>
          </p:nvSpPr>
          <p:spPr>
            <a:xfrm>
              <a:off x="9875520" y="4068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28"/>
            <p:cNvSpPr/>
            <p:nvPr/>
          </p:nvSpPr>
          <p:spPr>
            <a:xfrm>
              <a:off x="9601920" y="4068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129"/>
            <p:cNvSpPr/>
            <p:nvPr/>
          </p:nvSpPr>
          <p:spPr>
            <a:xfrm>
              <a:off x="1009332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130"/>
            <p:cNvSpPr/>
            <p:nvPr/>
          </p:nvSpPr>
          <p:spPr>
            <a:xfrm>
              <a:off x="988524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131"/>
            <p:cNvSpPr/>
            <p:nvPr/>
          </p:nvSpPr>
          <p:spPr>
            <a:xfrm>
              <a:off x="967716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132"/>
            <p:cNvSpPr/>
            <p:nvPr/>
          </p:nvSpPr>
          <p:spPr>
            <a:xfrm>
              <a:off x="946944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6" name="Group 133"/>
          <p:cNvGrpSpPr/>
          <p:nvPr/>
        </p:nvGrpSpPr>
        <p:grpSpPr>
          <a:xfrm>
            <a:off x="6558840" y="4729320"/>
            <a:ext cx="850680" cy="559800"/>
            <a:chOff x="6558840" y="4729320"/>
            <a:chExt cx="850680" cy="559800"/>
          </a:xfrm>
        </p:grpSpPr>
        <p:sp>
          <p:nvSpPr>
            <p:cNvPr id="297" name="CustomShape 134"/>
            <p:cNvSpPr/>
            <p:nvPr/>
          </p:nvSpPr>
          <p:spPr>
            <a:xfrm>
              <a:off x="681264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135"/>
            <p:cNvSpPr/>
            <p:nvPr/>
          </p:nvSpPr>
          <p:spPr>
            <a:xfrm>
              <a:off x="696528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136"/>
            <p:cNvSpPr/>
            <p:nvPr/>
          </p:nvSpPr>
          <p:spPr>
            <a:xfrm>
              <a:off x="669168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137"/>
            <p:cNvSpPr/>
            <p:nvPr/>
          </p:nvSpPr>
          <p:spPr>
            <a:xfrm>
              <a:off x="71827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138"/>
            <p:cNvSpPr/>
            <p:nvPr/>
          </p:nvSpPr>
          <p:spPr>
            <a:xfrm>
              <a:off x="697500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139"/>
            <p:cNvSpPr/>
            <p:nvPr/>
          </p:nvSpPr>
          <p:spPr>
            <a:xfrm>
              <a:off x="67669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140"/>
            <p:cNvSpPr/>
            <p:nvPr/>
          </p:nvSpPr>
          <p:spPr>
            <a:xfrm>
              <a:off x="65588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141"/>
          <p:cNvGrpSpPr/>
          <p:nvPr/>
        </p:nvGrpSpPr>
        <p:grpSpPr>
          <a:xfrm>
            <a:off x="7521840" y="4729320"/>
            <a:ext cx="850680" cy="559800"/>
            <a:chOff x="7521840" y="4729320"/>
            <a:chExt cx="850680" cy="559800"/>
          </a:xfrm>
        </p:grpSpPr>
        <p:sp>
          <p:nvSpPr>
            <p:cNvPr id="305" name="CustomShape 142"/>
            <p:cNvSpPr/>
            <p:nvPr/>
          </p:nvSpPr>
          <p:spPr>
            <a:xfrm>
              <a:off x="777564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143"/>
            <p:cNvSpPr/>
            <p:nvPr/>
          </p:nvSpPr>
          <p:spPr>
            <a:xfrm>
              <a:off x="792792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CustomShape 144"/>
            <p:cNvSpPr/>
            <p:nvPr/>
          </p:nvSpPr>
          <p:spPr>
            <a:xfrm>
              <a:off x="765432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145"/>
            <p:cNvSpPr/>
            <p:nvPr/>
          </p:nvSpPr>
          <p:spPr>
            <a:xfrm>
              <a:off x="81457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46"/>
            <p:cNvSpPr/>
            <p:nvPr/>
          </p:nvSpPr>
          <p:spPr>
            <a:xfrm>
              <a:off x="79376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147"/>
            <p:cNvSpPr/>
            <p:nvPr/>
          </p:nvSpPr>
          <p:spPr>
            <a:xfrm>
              <a:off x="77295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48"/>
            <p:cNvSpPr/>
            <p:nvPr/>
          </p:nvSpPr>
          <p:spPr>
            <a:xfrm>
              <a:off x="75218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2" name="Group 149"/>
          <p:cNvGrpSpPr/>
          <p:nvPr/>
        </p:nvGrpSpPr>
        <p:grpSpPr>
          <a:xfrm>
            <a:off x="8471160" y="4729320"/>
            <a:ext cx="850680" cy="559800"/>
            <a:chOff x="8471160" y="4729320"/>
            <a:chExt cx="850680" cy="559800"/>
          </a:xfrm>
        </p:grpSpPr>
        <p:sp>
          <p:nvSpPr>
            <p:cNvPr id="313" name="CustomShape 150"/>
            <p:cNvSpPr/>
            <p:nvPr/>
          </p:nvSpPr>
          <p:spPr>
            <a:xfrm>
              <a:off x="872496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51"/>
            <p:cNvSpPr/>
            <p:nvPr/>
          </p:nvSpPr>
          <p:spPr>
            <a:xfrm>
              <a:off x="887724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52"/>
            <p:cNvSpPr/>
            <p:nvPr/>
          </p:nvSpPr>
          <p:spPr>
            <a:xfrm>
              <a:off x="860364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53"/>
            <p:cNvSpPr/>
            <p:nvPr/>
          </p:nvSpPr>
          <p:spPr>
            <a:xfrm>
              <a:off x="90950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154"/>
            <p:cNvSpPr/>
            <p:nvPr/>
          </p:nvSpPr>
          <p:spPr>
            <a:xfrm>
              <a:off x="88869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155"/>
            <p:cNvSpPr/>
            <p:nvPr/>
          </p:nvSpPr>
          <p:spPr>
            <a:xfrm>
              <a:off x="86792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156"/>
            <p:cNvSpPr/>
            <p:nvPr/>
          </p:nvSpPr>
          <p:spPr>
            <a:xfrm>
              <a:off x="84711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0" name="Group 157"/>
          <p:cNvGrpSpPr/>
          <p:nvPr/>
        </p:nvGrpSpPr>
        <p:grpSpPr>
          <a:xfrm>
            <a:off x="9469440" y="4726440"/>
            <a:ext cx="850680" cy="559440"/>
            <a:chOff x="9469440" y="4726440"/>
            <a:chExt cx="850680" cy="559440"/>
          </a:xfrm>
        </p:grpSpPr>
        <p:sp>
          <p:nvSpPr>
            <p:cNvPr id="321" name="CustomShape 158"/>
            <p:cNvSpPr/>
            <p:nvPr/>
          </p:nvSpPr>
          <p:spPr>
            <a:xfrm>
              <a:off x="9722880" y="47264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159"/>
            <p:cNvSpPr/>
            <p:nvPr/>
          </p:nvSpPr>
          <p:spPr>
            <a:xfrm>
              <a:off x="9875520" y="48787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160"/>
            <p:cNvSpPr/>
            <p:nvPr/>
          </p:nvSpPr>
          <p:spPr>
            <a:xfrm>
              <a:off x="9601920" y="48787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161"/>
            <p:cNvSpPr/>
            <p:nvPr/>
          </p:nvSpPr>
          <p:spPr>
            <a:xfrm>
              <a:off x="1009332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162"/>
            <p:cNvSpPr/>
            <p:nvPr/>
          </p:nvSpPr>
          <p:spPr>
            <a:xfrm>
              <a:off x="988524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163"/>
            <p:cNvSpPr/>
            <p:nvPr/>
          </p:nvSpPr>
          <p:spPr>
            <a:xfrm>
              <a:off x="967716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164"/>
            <p:cNvSpPr/>
            <p:nvPr/>
          </p:nvSpPr>
          <p:spPr>
            <a:xfrm>
              <a:off x="946944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Data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83 teams</a:t>
            </a: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852 games</a:t>
            </a: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Features goals and outcome of games</a:t>
            </a: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Most features are difficult to leverage without outside data (team names have predictive power with outside data)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Feature extraction</a:t>
            </a:r>
          </a:p>
        </p:txBody>
      </p:sp>
      <p:pic>
        <p:nvPicPr>
          <p:cNvPr id="331" name="Picture 330"/>
          <p:cNvPicPr/>
          <p:nvPr/>
        </p:nvPicPr>
        <p:blipFill>
          <a:blip r:embed="rId2"/>
          <a:stretch/>
        </p:blipFill>
        <p:spPr>
          <a:xfrm>
            <a:off x="753120" y="2377440"/>
            <a:ext cx="5464800" cy="3355200"/>
          </a:xfrm>
          <a:prstGeom prst="rect">
            <a:avLst/>
          </a:prstGeom>
          <a:ln>
            <a:noFill/>
          </a:ln>
        </p:spPr>
      </p:pic>
      <p:sp>
        <p:nvSpPr>
          <p:cNvPr id="332" name="TextShape 2"/>
          <p:cNvSpPr txBox="1"/>
          <p:nvPr/>
        </p:nvSpPr>
        <p:spPr>
          <a:xfrm>
            <a:off x="7223760" y="2377440"/>
            <a:ext cx="4572000" cy="246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The total goals in history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The total games in history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Average goals per game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Rank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Data reshaped with dplyr from tidyverse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Predictions</a:t>
            </a:r>
          </a:p>
        </p:txBody>
      </p:sp>
      <p:pic>
        <p:nvPicPr>
          <p:cNvPr id="334" name="Picture 333"/>
          <p:cNvPicPr/>
          <p:nvPr/>
        </p:nvPicPr>
        <p:blipFill>
          <a:blip r:embed="rId2"/>
          <a:stretch/>
        </p:blipFill>
        <p:spPr>
          <a:xfrm>
            <a:off x="3261960" y="2194560"/>
            <a:ext cx="5657400" cy="1819080"/>
          </a:xfrm>
          <a:prstGeom prst="rect">
            <a:avLst/>
          </a:prstGeom>
          <a:ln>
            <a:noFill/>
          </a:ln>
        </p:spPr>
      </p:pic>
      <p:sp>
        <p:nvSpPr>
          <p:cNvPr id="335" name="TextShape 2"/>
          <p:cNvSpPr txBox="1"/>
          <p:nvPr/>
        </p:nvSpPr>
        <p:spPr>
          <a:xfrm>
            <a:off x="3200400" y="4297680"/>
            <a:ext cx="51206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Performance similar to training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50% testing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Model fit</a:t>
            </a:r>
          </a:p>
        </p:txBody>
      </p:sp>
      <p:pic>
        <p:nvPicPr>
          <p:cNvPr id="337" name="Picture 336"/>
          <p:cNvPicPr/>
          <p:nvPr/>
        </p:nvPicPr>
        <p:blipFill>
          <a:blip r:embed="rId2"/>
          <a:stretch/>
        </p:blipFill>
        <p:spPr>
          <a:xfrm>
            <a:off x="2384280" y="1833840"/>
            <a:ext cx="8039880" cy="2463840"/>
          </a:xfrm>
          <a:prstGeom prst="rect">
            <a:avLst/>
          </a:prstGeom>
          <a:ln>
            <a:noFill/>
          </a:ln>
        </p:spPr>
      </p:pic>
      <p:sp>
        <p:nvSpPr>
          <p:cNvPr id="338" name="TextShape 2"/>
          <p:cNvSpPr txBox="1"/>
          <p:nvPr/>
        </p:nvSpPr>
        <p:spPr>
          <a:xfrm>
            <a:off x="2468880" y="4754880"/>
            <a:ext cx="73152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Fairly good at classifying wins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Pretty bad at predicting 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Feature importance</a:t>
            </a:r>
          </a:p>
        </p:txBody>
      </p:sp>
      <p:pic>
        <p:nvPicPr>
          <p:cNvPr id="340" name="Picture 339"/>
          <p:cNvPicPr/>
          <p:nvPr/>
        </p:nvPicPr>
        <p:blipFill>
          <a:blip r:embed="rId2"/>
          <a:stretch/>
        </p:blipFill>
        <p:spPr>
          <a:xfrm>
            <a:off x="3595320" y="2183400"/>
            <a:ext cx="4990680" cy="2476080"/>
          </a:xfrm>
          <a:prstGeom prst="rect">
            <a:avLst/>
          </a:prstGeom>
          <a:ln>
            <a:noFill/>
          </a:ln>
        </p:spPr>
      </p:pic>
      <p:sp>
        <p:nvSpPr>
          <p:cNvPr id="341" name="TextShape 2"/>
          <p:cNvSpPr txBox="1"/>
          <p:nvPr/>
        </p:nvSpPr>
        <p:spPr>
          <a:xfrm>
            <a:off x="3657600" y="5231520"/>
            <a:ext cx="6949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latin typeface="Arial"/>
              </a:rPr>
              <a:t>Larger Gini decrease </a:t>
            </a:r>
            <a:r>
              <a:rPr lang="en-US" sz="1800" b="0" strike="noStrike" spc="-1" dirty="0">
                <a:latin typeface="Arial"/>
              </a:rPr>
              <a:t>is better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Yifei Gu</dc:creator>
  <cp:lastModifiedBy>Yifei Gu</cp:lastModifiedBy>
  <cp:revision>1</cp:revision>
  <dcterms:created xsi:type="dcterms:W3CDTF">2019-09-05T18:24:11Z</dcterms:created>
  <dcterms:modified xsi:type="dcterms:W3CDTF">2019-09-05T18:24:20Z</dcterms:modified>
</cp:coreProperties>
</file>