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532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532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532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532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532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532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0" b="0" strike="noStrike" spc="-1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532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24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532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532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532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532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0" b="0" strike="noStrike" spc="-1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532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532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0" b="0" strike="noStrike" spc="-1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0" b="0" strike="noStrike" spc="-1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5320" b="0" strike="noStrike" spc="-1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0" b="0" strike="noStrike" spc="-1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0" b="0" strike="noStrike" spc="-1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0" b="0" strike="noStrike" spc="-1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0" b="0" strike="noStrike" spc="-1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0" b="0" strike="noStrike" spc="-1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532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5320" b="0" strike="noStrike" spc="-1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532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532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532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609480" y="27324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5320" b="0" strike="noStrike" spc="-1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0" b="0" strike="noStrike" spc="-1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0" b="0" strike="noStrike" spc="-1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5320" b="0" strike="noStrike" spc="-1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0" b="0" strike="noStrike" spc="-1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0" b="0" strike="noStrike" spc="-1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5320" b="0" strike="noStrike" spc="-1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0" b="0" strike="noStrike" spc="-1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0" b="0" strike="noStrike" spc="-1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5320" b="0" strike="noStrike" spc="-1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0" b="0" strike="noStrike" spc="-1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5320" b="0" strike="noStrike" spc="-1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0" b="0" strike="noStrike" spc="-1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0" b="0" strike="noStrike" spc="-1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0" b="0" strike="noStrike" spc="-1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5320" b="0" strike="noStrike" spc="-1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0" b="0" strike="noStrike" spc="-1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0" b="0" strike="noStrike" spc="-1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0" b="0" strike="noStrike" spc="-1"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0" b="0" strike="noStrike" spc="-1"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0" b="0" strike="noStrike" spc="-1"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532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532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24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532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532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532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7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60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4C887B19-6779-460C-AD31-A7AF358F9BB7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9/5/2019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59CFA2DD-9BCA-46CD-A65B-82228C0DE368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Second level</a:t>
            </a: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Third level</a:t>
            </a: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level</a:t>
            </a: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Fifth level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78D2BFA2-8C7C-4ACF-ABFC-BE564C8CDC6F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9/5/2019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678B3078-7B52-455F-89CC-D1A37495D77A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532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7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87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36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38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1026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9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683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2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34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2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34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2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34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20" b="0" strike="noStrike" spc="-1">
                <a:latin typeface="Arial"/>
              </a:rPr>
              <a:t>Seventh Outline Level</a:t>
            </a:r>
          </a:p>
        </p:txBody>
      </p:sp>
      <p:sp>
        <p:nvSpPr>
          <p:cNvPr id="84" name="PlaceHolder 3"/>
          <p:cNvSpPr>
            <a:spLocks noGrp="1"/>
          </p:cNvSpPr>
          <p:nvPr>
            <p:ph type="dt"/>
          </p:nvPr>
        </p:nvSpPr>
        <p:spPr>
          <a:xfrm>
            <a:off x="609480" y="6247440"/>
            <a:ext cx="2840400" cy="4723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85" name="PlaceHolder 4"/>
          <p:cNvSpPr>
            <a:spLocks noGrp="1"/>
          </p:cNvSpPr>
          <p:nvPr>
            <p:ph type="ftr"/>
          </p:nvPr>
        </p:nvSpPr>
        <p:spPr>
          <a:xfrm>
            <a:off x="4169520" y="6247440"/>
            <a:ext cx="3864600" cy="4723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86" name="PlaceHolder 5"/>
          <p:cNvSpPr>
            <a:spLocks noGrp="1"/>
          </p:cNvSpPr>
          <p:nvPr>
            <p:ph type="sldNum"/>
          </p:nvPr>
        </p:nvSpPr>
        <p:spPr>
          <a:xfrm>
            <a:off x="8741520" y="6247440"/>
            <a:ext cx="2840400" cy="4723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fld id="{A3C2EC08-E258-45C6-9818-2A63C88D5D69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roup 1"/>
          <p:cNvGrpSpPr/>
          <p:nvPr/>
        </p:nvGrpSpPr>
        <p:grpSpPr>
          <a:xfrm>
            <a:off x="0" y="6112080"/>
            <a:ext cx="12191760" cy="745560"/>
            <a:chOff x="0" y="6112080"/>
            <a:chExt cx="12191760" cy="745560"/>
          </a:xfrm>
        </p:grpSpPr>
        <p:sp>
          <p:nvSpPr>
            <p:cNvPr id="124" name="Line 2"/>
            <p:cNvSpPr/>
            <p:nvPr/>
          </p:nvSpPr>
          <p:spPr>
            <a:xfrm>
              <a:off x="0" y="6148440"/>
              <a:ext cx="12191760" cy="0"/>
            </a:xfrm>
            <a:prstGeom prst="line">
              <a:avLst/>
            </a:prstGeom>
            <a:ln w="76320">
              <a:solidFill>
                <a:srgbClr val="33B3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pic>
          <p:nvPicPr>
            <p:cNvPr id="125" name="Picture 2"/>
            <p:cNvPicPr/>
            <p:nvPr/>
          </p:nvPicPr>
          <p:blipFill>
            <a:blip r:embed="rId2"/>
            <a:srcRect l="8961" r="51571"/>
            <a:stretch/>
          </p:blipFill>
          <p:spPr>
            <a:xfrm>
              <a:off x="10734840" y="6112080"/>
              <a:ext cx="1456920" cy="74556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26" name="CustomShape 3"/>
          <p:cNvSpPr/>
          <p:nvPr/>
        </p:nvSpPr>
        <p:spPr>
          <a:xfrm>
            <a:off x="1009800" y="699840"/>
            <a:ext cx="7009920" cy="760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Verdana"/>
                <a:ea typeface="Verdana"/>
              </a:rPr>
              <a:t>FIFA Match Prediction 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27" name="CustomShape 4"/>
          <p:cNvSpPr/>
          <p:nvPr/>
        </p:nvSpPr>
        <p:spPr>
          <a:xfrm>
            <a:off x="1023840" y="1654920"/>
            <a:ext cx="7248240" cy="11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Cristian Groza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Yifei Gu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Andrew Doyle</a:t>
            </a:r>
            <a:endParaRPr lang="en-US" sz="2400" b="0" strike="noStrike" spc="-1">
              <a:latin typeface="Arial"/>
            </a:endParaRPr>
          </a:p>
        </p:txBody>
      </p:sp>
      <p:pic>
        <p:nvPicPr>
          <p:cNvPr id="128" name="Picture 4"/>
          <p:cNvPicPr/>
          <p:nvPr/>
        </p:nvPicPr>
        <p:blipFill>
          <a:blip r:embed="rId3"/>
          <a:stretch/>
        </p:blipFill>
        <p:spPr>
          <a:xfrm>
            <a:off x="9058320" y="605880"/>
            <a:ext cx="2707200" cy="2097360"/>
          </a:xfrm>
          <a:prstGeom prst="rect">
            <a:avLst/>
          </a:prstGeom>
          <a:ln>
            <a:noFill/>
          </a:ln>
        </p:spPr>
      </p:pic>
      <p:pic>
        <p:nvPicPr>
          <p:cNvPr id="129" name="Picture 6"/>
          <p:cNvPicPr/>
          <p:nvPr/>
        </p:nvPicPr>
        <p:blipFill>
          <a:blip r:embed="rId4"/>
          <a:srcRect l="1954" t="30981" r="87590" b="27223"/>
          <a:stretch/>
        </p:blipFill>
        <p:spPr>
          <a:xfrm>
            <a:off x="2990880" y="1749960"/>
            <a:ext cx="885600" cy="1104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Introduction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Hypothesis: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Random variable </a:t>
            </a:r>
            <a:r>
              <a:rPr lang="en-US" sz="2400" b="1" strike="noStrike" spc="-1">
                <a:solidFill>
                  <a:srgbClr val="000000"/>
                </a:solidFill>
                <a:latin typeface="Calibri"/>
              </a:rPr>
              <a:t>outcome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400" b="0" i="1" strike="noStrike" spc="-1">
                <a:solidFill>
                  <a:srgbClr val="000000"/>
                </a:solidFill>
                <a:latin typeface="Cambria Math"/>
                <a:ea typeface="Cambria Math"/>
              </a:rPr>
              <a:t>Y 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Cambria Math"/>
              </a:rPr>
              <a:t>can be predicted using input variables </a:t>
            </a:r>
            <a:r>
              <a:rPr lang="en-US" sz="2400" b="1" i="1" strike="noStrike" spc="-1">
                <a:solidFill>
                  <a:srgbClr val="000000"/>
                </a:solidFill>
                <a:latin typeface="Cambria Math"/>
                <a:ea typeface="Cambria Math"/>
              </a:rPr>
              <a:t>X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Cambria Math"/>
              </a:rPr>
              <a:t>Input features </a:t>
            </a:r>
            <a:r>
              <a:rPr lang="en-US" sz="2800" b="1" i="1" strike="noStrike" spc="-1">
                <a:solidFill>
                  <a:srgbClr val="000000"/>
                </a:solidFill>
                <a:latin typeface="Cambria Math"/>
                <a:ea typeface="Cambria Math"/>
              </a:rPr>
              <a:t>X : 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971640" lvl="1" indent="-514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Cambria Math"/>
              </a:rPr>
              <a:t># home games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971640" lvl="1" indent="-514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Cambria Math"/>
              </a:rPr>
              <a:t># home goals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971640" lvl="1" indent="-514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Cambria Math"/>
              </a:rPr>
              <a:t># away games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971640" lvl="1" indent="-514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Cambria Math"/>
              </a:rPr>
              <a:t># away goals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971640" lvl="1" indent="-514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Cambria Math"/>
              </a:rPr>
              <a:t>home goals/game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971640" lvl="1" indent="-514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Cambria Math"/>
              </a:rPr>
              <a:t>away goals/game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132" name="Group 3"/>
          <p:cNvGrpSpPr/>
          <p:nvPr/>
        </p:nvGrpSpPr>
        <p:grpSpPr>
          <a:xfrm>
            <a:off x="0" y="6112080"/>
            <a:ext cx="12191760" cy="745560"/>
            <a:chOff x="0" y="6112080"/>
            <a:chExt cx="12191760" cy="745560"/>
          </a:xfrm>
        </p:grpSpPr>
        <p:sp>
          <p:nvSpPr>
            <p:cNvPr id="133" name="Line 4"/>
            <p:cNvSpPr/>
            <p:nvPr/>
          </p:nvSpPr>
          <p:spPr>
            <a:xfrm>
              <a:off x="0" y="6148440"/>
              <a:ext cx="12191760" cy="0"/>
            </a:xfrm>
            <a:prstGeom prst="line">
              <a:avLst/>
            </a:prstGeom>
            <a:ln w="76320">
              <a:solidFill>
                <a:srgbClr val="33B3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pic>
          <p:nvPicPr>
            <p:cNvPr id="134" name="Picture 2"/>
            <p:cNvPicPr/>
            <p:nvPr/>
          </p:nvPicPr>
          <p:blipFill>
            <a:blip r:embed="rId2"/>
            <a:srcRect l="8961" r="51571"/>
            <a:stretch/>
          </p:blipFill>
          <p:spPr>
            <a:xfrm>
              <a:off x="10734840" y="6112080"/>
              <a:ext cx="1456920" cy="745560"/>
            </a:xfrm>
            <a:prstGeom prst="rect">
              <a:avLst/>
            </a:prstGeom>
            <a:ln>
              <a:noFill/>
            </a:ln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Methods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136" name="Group 2"/>
          <p:cNvGrpSpPr/>
          <p:nvPr/>
        </p:nvGrpSpPr>
        <p:grpSpPr>
          <a:xfrm>
            <a:off x="0" y="6112080"/>
            <a:ext cx="12191760" cy="745560"/>
            <a:chOff x="0" y="6112080"/>
            <a:chExt cx="12191760" cy="745560"/>
          </a:xfrm>
        </p:grpSpPr>
        <p:sp>
          <p:nvSpPr>
            <p:cNvPr id="137" name="Line 3"/>
            <p:cNvSpPr/>
            <p:nvPr/>
          </p:nvSpPr>
          <p:spPr>
            <a:xfrm>
              <a:off x="0" y="6148440"/>
              <a:ext cx="12191760" cy="0"/>
            </a:xfrm>
            <a:prstGeom prst="line">
              <a:avLst/>
            </a:prstGeom>
            <a:ln w="76320">
              <a:solidFill>
                <a:srgbClr val="33B3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pic>
          <p:nvPicPr>
            <p:cNvPr id="138" name="Picture 2"/>
            <p:cNvPicPr/>
            <p:nvPr/>
          </p:nvPicPr>
          <p:blipFill>
            <a:blip r:embed="rId2"/>
            <a:srcRect l="8961" r="51571"/>
            <a:stretch/>
          </p:blipFill>
          <p:spPr>
            <a:xfrm>
              <a:off x="10734840" y="6112080"/>
              <a:ext cx="1456920" cy="74556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39" name="TextShape 4"/>
          <p:cNvSpPr txBox="1"/>
          <p:nvPr/>
        </p:nvSpPr>
        <p:spPr>
          <a:xfrm>
            <a:off x="838080" y="1825560"/>
            <a:ext cx="3828600" cy="10123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Random forests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Based on decision trees</a:t>
            </a:r>
          </a:p>
        </p:txBody>
      </p:sp>
      <p:sp>
        <p:nvSpPr>
          <p:cNvPr id="140" name="CustomShape 5"/>
          <p:cNvSpPr/>
          <p:nvPr/>
        </p:nvSpPr>
        <p:spPr>
          <a:xfrm>
            <a:off x="7629480" y="538200"/>
            <a:ext cx="1233000" cy="1233000"/>
          </a:xfrm>
          <a:prstGeom prst="ellipse">
            <a:avLst/>
          </a:prstGeom>
          <a:noFill/>
          <a:ln w="7632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0" i="1" strike="noStrike" spc="-1">
                <a:solidFill>
                  <a:srgbClr val="000000"/>
                </a:solidFill>
                <a:latin typeface="Cambria Math"/>
                <a:ea typeface="Cambria Math"/>
              </a:rPr>
              <a:t>X</a:t>
            </a:r>
            <a:r>
              <a:rPr lang="en-US" sz="2400" b="0" i="1" strike="noStrike" spc="-1" baseline="-25000">
                <a:solidFill>
                  <a:srgbClr val="000000"/>
                </a:solidFill>
                <a:latin typeface="Cambria Math"/>
                <a:ea typeface="Cambria Math"/>
              </a:rPr>
              <a:t>1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i="1" strike="noStrike" spc="-1">
                <a:solidFill>
                  <a:srgbClr val="000000"/>
                </a:solidFill>
                <a:latin typeface="Cambria Math"/>
                <a:ea typeface="Cambria Math"/>
              </a:rPr>
              <a:t>&gt;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i="1" strike="noStrike" spc="-1">
                <a:solidFill>
                  <a:srgbClr val="000000"/>
                </a:solidFill>
                <a:latin typeface="Cambria Math"/>
                <a:ea typeface="Cambria Math"/>
              </a:rPr>
              <a:t>X</a:t>
            </a:r>
            <a:r>
              <a:rPr lang="en-US" sz="2400" b="0" i="1" strike="noStrike" spc="-1" baseline="-25000">
                <a:solidFill>
                  <a:srgbClr val="000000"/>
                </a:solidFill>
                <a:latin typeface="Cambria Math"/>
                <a:ea typeface="Cambria Math"/>
              </a:rPr>
              <a:t>3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41" name="CustomShape 6"/>
          <p:cNvSpPr/>
          <p:nvPr/>
        </p:nvSpPr>
        <p:spPr>
          <a:xfrm>
            <a:off x="5848560" y="2244960"/>
            <a:ext cx="1233000" cy="1233000"/>
          </a:xfrm>
          <a:prstGeom prst="ellipse">
            <a:avLst/>
          </a:prstGeom>
          <a:noFill/>
          <a:ln w="7632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0" i="1" strike="noStrike" spc="-1">
                <a:solidFill>
                  <a:srgbClr val="000000"/>
                </a:solidFill>
                <a:latin typeface="Cambria Math"/>
                <a:ea typeface="Cambria Math"/>
              </a:rPr>
              <a:t>X</a:t>
            </a:r>
            <a:r>
              <a:rPr lang="en-US" sz="2400" b="0" i="1" strike="noStrike" spc="-1" baseline="-25000">
                <a:solidFill>
                  <a:srgbClr val="000000"/>
                </a:solidFill>
                <a:latin typeface="Cambria Math"/>
                <a:ea typeface="Cambria Math"/>
              </a:rPr>
              <a:t>3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i="1" strike="noStrike" spc="-1">
                <a:solidFill>
                  <a:srgbClr val="000000"/>
                </a:solidFill>
                <a:latin typeface="Cambria Math"/>
                <a:ea typeface="Cambria Math"/>
              </a:rPr>
              <a:t>&gt; 1.3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42" name="CustomShape 7"/>
          <p:cNvSpPr/>
          <p:nvPr/>
        </p:nvSpPr>
        <p:spPr>
          <a:xfrm>
            <a:off x="9279720" y="2236680"/>
            <a:ext cx="1233000" cy="1233000"/>
          </a:xfrm>
          <a:prstGeom prst="ellipse">
            <a:avLst/>
          </a:prstGeom>
          <a:noFill/>
          <a:ln w="7632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0" i="1" strike="noStrike" spc="-1">
                <a:solidFill>
                  <a:srgbClr val="000000"/>
                </a:solidFill>
                <a:latin typeface="Cambria Math"/>
                <a:ea typeface="Cambria Math"/>
              </a:rPr>
              <a:t>X</a:t>
            </a:r>
            <a:r>
              <a:rPr lang="en-US" sz="2400" b="0" i="1" strike="noStrike" spc="-1" baseline="-25000">
                <a:solidFill>
                  <a:srgbClr val="000000"/>
                </a:solidFill>
                <a:latin typeface="Cambria Math"/>
                <a:ea typeface="Cambria Math"/>
              </a:rPr>
              <a:t>5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i="1" strike="noStrike" spc="-1">
                <a:solidFill>
                  <a:srgbClr val="000000"/>
                </a:solidFill>
                <a:latin typeface="Cambria Math"/>
                <a:ea typeface="Cambria Math"/>
              </a:rPr>
              <a:t>&lt;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i="1" strike="noStrike" spc="-1">
                <a:solidFill>
                  <a:srgbClr val="000000"/>
                </a:solidFill>
                <a:latin typeface="Cambria Math"/>
                <a:ea typeface="Cambria Math"/>
              </a:rPr>
              <a:t>X</a:t>
            </a:r>
            <a:r>
              <a:rPr lang="en-US" sz="2400" b="0" i="1" strike="noStrike" spc="-1" baseline="-25000">
                <a:solidFill>
                  <a:srgbClr val="000000"/>
                </a:solidFill>
                <a:latin typeface="Cambria Math"/>
                <a:ea typeface="Cambria Math"/>
              </a:rPr>
              <a:t>6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43" name="CustomShape 8"/>
          <p:cNvSpPr/>
          <p:nvPr/>
        </p:nvSpPr>
        <p:spPr>
          <a:xfrm>
            <a:off x="8682480" y="1590840"/>
            <a:ext cx="1213920" cy="64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accent6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CustomShape 9"/>
          <p:cNvSpPr/>
          <p:nvPr/>
        </p:nvSpPr>
        <p:spPr>
          <a:xfrm flipH="1">
            <a:off x="6465600" y="1590840"/>
            <a:ext cx="1344240" cy="653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CustomShape 10"/>
          <p:cNvSpPr/>
          <p:nvPr/>
        </p:nvSpPr>
        <p:spPr>
          <a:xfrm flipH="1">
            <a:off x="8892360" y="3289680"/>
            <a:ext cx="567000" cy="524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11"/>
          <p:cNvSpPr/>
          <p:nvPr/>
        </p:nvSpPr>
        <p:spPr>
          <a:xfrm>
            <a:off x="10332720" y="3289680"/>
            <a:ext cx="584280" cy="520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accent6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CustomShape 12"/>
          <p:cNvSpPr/>
          <p:nvPr/>
        </p:nvSpPr>
        <p:spPr>
          <a:xfrm>
            <a:off x="10300680" y="3810960"/>
            <a:ext cx="1233000" cy="1233000"/>
          </a:xfrm>
          <a:prstGeom prst="ellipse">
            <a:avLst/>
          </a:prstGeom>
          <a:noFill/>
          <a:ln w="7632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i="1" strike="noStrike" spc="-1">
                <a:solidFill>
                  <a:srgbClr val="000000"/>
                </a:solidFill>
                <a:latin typeface="Cambria Math"/>
                <a:ea typeface="Cambria Math"/>
              </a:rPr>
              <a:t>= 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i="1" strike="noStrike" spc="-1">
                <a:solidFill>
                  <a:srgbClr val="000000"/>
                </a:solidFill>
                <a:latin typeface="Cambria Math"/>
                <a:ea typeface="Cambria Math"/>
              </a:rPr>
              <a:t>W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48" name="CustomShape 13"/>
          <p:cNvSpPr/>
          <p:nvPr/>
        </p:nvSpPr>
        <p:spPr>
          <a:xfrm>
            <a:off x="10300680" y="3810960"/>
            <a:ext cx="1233000" cy="1233000"/>
          </a:xfrm>
          <a:prstGeom prst="ellipse">
            <a:avLst/>
          </a:prstGeom>
          <a:blipFill rotWithShape="0">
            <a:blip r:embed="rId3"/>
            <a:stretch>
              <a:fillRect b="-6034"/>
            </a:stretch>
          </a:blipFill>
          <a:ln w="76320">
            <a:solidFill>
              <a:srgbClr val="00B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latin typeface="Calibri"/>
              </a:rPr>
              <a:t> 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49" name="CustomShape 14"/>
          <p:cNvSpPr/>
          <p:nvPr/>
        </p:nvSpPr>
        <p:spPr>
          <a:xfrm>
            <a:off x="8276400" y="3814920"/>
            <a:ext cx="1233000" cy="1233000"/>
          </a:xfrm>
          <a:prstGeom prst="ellipse">
            <a:avLst/>
          </a:prstGeom>
          <a:noFill/>
          <a:ln w="7632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i="1" strike="noStrike" spc="-1">
                <a:solidFill>
                  <a:srgbClr val="000000"/>
                </a:solidFill>
                <a:latin typeface="Cambria Math"/>
                <a:ea typeface="Cambria Math"/>
              </a:rPr>
              <a:t>= 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i="1" strike="noStrike" spc="-1">
                <a:solidFill>
                  <a:srgbClr val="000000"/>
                </a:solidFill>
                <a:latin typeface="Cambria Math"/>
                <a:ea typeface="Cambria Math"/>
              </a:rPr>
              <a:t>T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50" name="CustomShape 15"/>
          <p:cNvSpPr/>
          <p:nvPr/>
        </p:nvSpPr>
        <p:spPr>
          <a:xfrm>
            <a:off x="8276400" y="3814920"/>
            <a:ext cx="1233000" cy="1233000"/>
          </a:xfrm>
          <a:prstGeom prst="ellipse">
            <a:avLst/>
          </a:prstGeom>
          <a:blipFill rotWithShape="0">
            <a:blip r:embed="rId4"/>
            <a:stretch>
              <a:fillRect b="-6034"/>
            </a:stretch>
          </a:blipFill>
          <a:ln w="76320">
            <a:solidFill>
              <a:srgbClr val="00B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latin typeface="Calibri"/>
              </a:rPr>
              <a:t> 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51" name="CustomShape 16"/>
          <p:cNvSpPr/>
          <p:nvPr/>
        </p:nvSpPr>
        <p:spPr>
          <a:xfrm>
            <a:off x="6846480" y="3825360"/>
            <a:ext cx="1233000" cy="1233000"/>
          </a:xfrm>
          <a:prstGeom prst="ellipse">
            <a:avLst/>
          </a:prstGeom>
          <a:noFill/>
          <a:ln w="7632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i="1" strike="noStrike" spc="-1">
                <a:solidFill>
                  <a:srgbClr val="000000"/>
                </a:solidFill>
                <a:latin typeface="Cambria Math"/>
                <a:ea typeface="Cambria Math"/>
              </a:rPr>
              <a:t>= 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i="1" strike="noStrike" spc="-1">
                <a:solidFill>
                  <a:srgbClr val="000000"/>
                </a:solidFill>
                <a:latin typeface="Cambria Math"/>
                <a:ea typeface="Cambria Math"/>
              </a:rPr>
              <a:t>T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52" name="CustomShape 17"/>
          <p:cNvSpPr/>
          <p:nvPr/>
        </p:nvSpPr>
        <p:spPr>
          <a:xfrm>
            <a:off x="6846480" y="3825360"/>
            <a:ext cx="1233000" cy="1233000"/>
          </a:xfrm>
          <a:prstGeom prst="ellipse">
            <a:avLst/>
          </a:prstGeom>
          <a:blipFill rotWithShape="0">
            <a:blip r:embed="rId5"/>
            <a:stretch>
              <a:fillRect b="-5542"/>
            </a:stretch>
          </a:blipFill>
          <a:ln w="76320">
            <a:solidFill>
              <a:srgbClr val="00B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latin typeface="Calibri"/>
              </a:rPr>
              <a:t> 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53" name="CustomShape 18"/>
          <p:cNvSpPr/>
          <p:nvPr/>
        </p:nvSpPr>
        <p:spPr>
          <a:xfrm>
            <a:off x="4795920" y="3814920"/>
            <a:ext cx="1233000" cy="1233000"/>
          </a:xfrm>
          <a:prstGeom prst="ellipse">
            <a:avLst/>
          </a:prstGeom>
          <a:noFill/>
          <a:ln w="7632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i="1" strike="noStrike" spc="-1">
                <a:solidFill>
                  <a:srgbClr val="000000"/>
                </a:solidFill>
                <a:latin typeface="Cambria Math"/>
                <a:ea typeface="Cambria Math"/>
              </a:rPr>
              <a:t>= 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i="1" strike="noStrike" spc="-1">
                <a:solidFill>
                  <a:srgbClr val="000000"/>
                </a:solidFill>
                <a:latin typeface="Cambria Math"/>
                <a:ea typeface="Cambria Math"/>
              </a:rPr>
              <a:t>L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54" name="CustomShape 19"/>
          <p:cNvSpPr/>
          <p:nvPr/>
        </p:nvSpPr>
        <p:spPr>
          <a:xfrm>
            <a:off x="4795920" y="3814920"/>
            <a:ext cx="1233000" cy="1233000"/>
          </a:xfrm>
          <a:prstGeom prst="ellipse">
            <a:avLst/>
          </a:prstGeom>
          <a:blipFill rotWithShape="0">
            <a:blip r:embed="rId6"/>
            <a:stretch>
              <a:fillRect b="-6034"/>
            </a:stretch>
          </a:blipFill>
          <a:ln w="76320">
            <a:solidFill>
              <a:srgbClr val="00B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latin typeface="Calibri"/>
              </a:rPr>
              <a:t> 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55" name="CustomShape 20"/>
          <p:cNvSpPr/>
          <p:nvPr/>
        </p:nvSpPr>
        <p:spPr>
          <a:xfrm>
            <a:off x="6901560" y="3297600"/>
            <a:ext cx="561240" cy="527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accent6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" name="CustomShape 21"/>
          <p:cNvSpPr/>
          <p:nvPr/>
        </p:nvSpPr>
        <p:spPr>
          <a:xfrm flipH="1">
            <a:off x="5412600" y="3297600"/>
            <a:ext cx="616320" cy="516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" name="CustomShape 22"/>
          <p:cNvSpPr/>
          <p:nvPr/>
        </p:nvSpPr>
        <p:spPr>
          <a:xfrm>
            <a:off x="9176400" y="1558800"/>
            <a:ext cx="5713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true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58" name="CustomShape 23"/>
          <p:cNvSpPr/>
          <p:nvPr/>
        </p:nvSpPr>
        <p:spPr>
          <a:xfrm>
            <a:off x="10719360" y="3271320"/>
            <a:ext cx="5713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true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59" name="CustomShape 24"/>
          <p:cNvSpPr/>
          <p:nvPr/>
        </p:nvSpPr>
        <p:spPr>
          <a:xfrm>
            <a:off x="7173360" y="3192120"/>
            <a:ext cx="5713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true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60" name="CustomShape 25"/>
          <p:cNvSpPr/>
          <p:nvPr/>
        </p:nvSpPr>
        <p:spPr>
          <a:xfrm>
            <a:off x="6705000" y="1558800"/>
            <a:ext cx="6123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false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61" name="CustomShape 26"/>
          <p:cNvSpPr/>
          <p:nvPr/>
        </p:nvSpPr>
        <p:spPr>
          <a:xfrm>
            <a:off x="5090040" y="3234600"/>
            <a:ext cx="6123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false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62" name="CustomShape 27"/>
          <p:cNvSpPr/>
          <p:nvPr/>
        </p:nvSpPr>
        <p:spPr>
          <a:xfrm>
            <a:off x="8610840" y="3245400"/>
            <a:ext cx="6123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false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Methods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164" name="Group 2"/>
          <p:cNvGrpSpPr/>
          <p:nvPr/>
        </p:nvGrpSpPr>
        <p:grpSpPr>
          <a:xfrm>
            <a:off x="0" y="6112080"/>
            <a:ext cx="12191760" cy="745560"/>
            <a:chOff x="0" y="6112080"/>
            <a:chExt cx="12191760" cy="745560"/>
          </a:xfrm>
        </p:grpSpPr>
        <p:sp>
          <p:nvSpPr>
            <p:cNvPr id="165" name="Line 3"/>
            <p:cNvSpPr/>
            <p:nvPr/>
          </p:nvSpPr>
          <p:spPr>
            <a:xfrm>
              <a:off x="0" y="6148440"/>
              <a:ext cx="12191760" cy="0"/>
            </a:xfrm>
            <a:prstGeom prst="line">
              <a:avLst/>
            </a:prstGeom>
            <a:ln w="76320">
              <a:solidFill>
                <a:srgbClr val="33B3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pic>
          <p:nvPicPr>
            <p:cNvPr id="166" name="Picture 2"/>
            <p:cNvPicPr/>
            <p:nvPr/>
          </p:nvPicPr>
          <p:blipFill>
            <a:blip r:embed="rId2"/>
            <a:srcRect l="8961" r="51571"/>
            <a:stretch/>
          </p:blipFill>
          <p:spPr>
            <a:xfrm>
              <a:off x="10734840" y="6112080"/>
              <a:ext cx="1456920" cy="74556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67" name="TextShape 4"/>
          <p:cNvSpPr txBox="1"/>
          <p:nvPr/>
        </p:nvSpPr>
        <p:spPr>
          <a:xfrm>
            <a:off x="838080" y="1825560"/>
            <a:ext cx="5489280" cy="25254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Each tree trained with random subset of training data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Each node tests random features</a:t>
            </a:r>
          </a:p>
        </p:txBody>
      </p:sp>
      <p:grpSp>
        <p:nvGrpSpPr>
          <p:cNvPr id="168" name="Group 5"/>
          <p:cNvGrpSpPr/>
          <p:nvPr/>
        </p:nvGrpSpPr>
        <p:grpSpPr>
          <a:xfrm>
            <a:off x="6578280" y="1167480"/>
            <a:ext cx="850680" cy="559440"/>
            <a:chOff x="6578280" y="1167480"/>
            <a:chExt cx="850680" cy="559440"/>
          </a:xfrm>
        </p:grpSpPr>
        <p:sp>
          <p:nvSpPr>
            <p:cNvPr id="169" name="CustomShape 6"/>
            <p:cNvSpPr/>
            <p:nvPr/>
          </p:nvSpPr>
          <p:spPr>
            <a:xfrm>
              <a:off x="6832080" y="1167480"/>
              <a:ext cx="282600" cy="2826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0" name="CustomShape 7"/>
            <p:cNvSpPr/>
            <p:nvPr/>
          </p:nvSpPr>
          <p:spPr>
            <a:xfrm>
              <a:off x="6984720" y="1319760"/>
              <a:ext cx="282600" cy="2826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1" name="CustomShape 8"/>
            <p:cNvSpPr/>
            <p:nvPr/>
          </p:nvSpPr>
          <p:spPr>
            <a:xfrm>
              <a:off x="6711120" y="1319760"/>
              <a:ext cx="282600" cy="2826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2" name="CustomShape 9"/>
            <p:cNvSpPr/>
            <p:nvPr/>
          </p:nvSpPr>
          <p:spPr>
            <a:xfrm>
              <a:off x="7202160" y="150012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3" name="CustomShape 10"/>
            <p:cNvSpPr/>
            <p:nvPr/>
          </p:nvSpPr>
          <p:spPr>
            <a:xfrm>
              <a:off x="6994440" y="150012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4" name="CustomShape 11"/>
            <p:cNvSpPr/>
            <p:nvPr/>
          </p:nvSpPr>
          <p:spPr>
            <a:xfrm>
              <a:off x="6786360" y="150012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5" name="CustomShape 12"/>
            <p:cNvSpPr/>
            <p:nvPr/>
          </p:nvSpPr>
          <p:spPr>
            <a:xfrm>
              <a:off x="6578280" y="150012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76" name="Group 13"/>
          <p:cNvGrpSpPr/>
          <p:nvPr/>
        </p:nvGrpSpPr>
        <p:grpSpPr>
          <a:xfrm>
            <a:off x="7540920" y="1167480"/>
            <a:ext cx="850680" cy="559440"/>
            <a:chOff x="7540920" y="1167480"/>
            <a:chExt cx="850680" cy="559440"/>
          </a:xfrm>
        </p:grpSpPr>
        <p:sp>
          <p:nvSpPr>
            <p:cNvPr id="177" name="CustomShape 14"/>
            <p:cNvSpPr/>
            <p:nvPr/>
          </p:nvSpPr>
          <p:spPr>
            <a:xfrm>
              <a:off x="7794720" y="1167480"/>
              <a:ext cx="282600" cy="2826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8" name="CustomShape 15"/>
            <p:cNvSpPr/>
            <p:nvPr/>
          </p:nvSpPr>
          <p:spPr>
            <a:xfrm>
              <a:off x="7947360" y="1319760"/>
              <a:ext cx="282600" cy="2826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9" name="CustomShape 16"/>
            <p:cNvSpPr/>
            <p:nvPr/>
          </p:nvSpPr>
          <p:spPr>
            <a:xfrm>
              <a:off x="7673760" y="1319760"/>
              <a:ext cx="282600" cy="2826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0" name="CustomShape 17"/>
            <p:cNvSpPr/>
            <p:nvPr/>
          </p:nvSpPr>
          <p:spPr>
            <a:xfrm>
              <a:off x="8164800" y="150012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1" name="CustomShape 18"/>
            <p:cNvSpPr/>
            <p:nvPr/>
          </p:nvSpPr>
          <p:spPr>
            <a:xfrm>
              <a:off x="7957080" y="150012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2" name="CustomShape 19"/>
            <p:cNvSpPr/>
            <p:nvPr/>
          </p:nvSpPr>
          <p:spPr>
            <a:xfrm>
              <a:off x="7749000" y="150012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3" name="CustomShape 20"/>
            <p:cNvSpPr/>
            <p:nvPr/>
          </p:nvSpPr>
          <p:spPr>
            <a:xfrm>
              <a:off x="7540920" y="150012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84" name="Group 21"/>
          <p:cNvGrpSpPr/>
          <p:nvPr/>
        </p:nvGrpSpPr>
        <p:grpSpPr>
          <a:xfrm>
            <a:off x="8490600" y="1167480"/>
            <a:ext cx="850680" cy="559440"/>
            <a:chOff x="8490600" y="1167480"/>
            <a:chExt cx="850680" cy="559440"/>
          </a:xfrm>
        </p:grpSpPr>
        <p:sp>
          <p:nvSpPr>
            <p:cNvPr id="185" name="CustomShape 22"/>
            <p:cNvSpPr/>
            <p:nvPr/>
          </p:nvSpPr>
          <p:spPr>
            <a:xfrm>
              <a:off x="8744400" y="1167480"/>
              <a:ext cx="282600" cy="2826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6" name="CustomShape 23"/>
            <p:cNvSpPr/>
            <p:nvPr/>
          </p:nvSpPr>
          <p:spPr>
            <a:xfrm>
              <a:off x="8896680" y="1319760"/>
              <a:ext cx="282600" cy="2826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7" name="CustomShape 24"/>
            <p:cNvSpPr/>
            <p:nvPr/>
          </p:nvSpPr>
          <p:spPr>
            <a:xfrm>
              <a:off x="8623080" y="1319760"/>
              <a:ext cx="282600" cy="2826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8" name="CustomShape 25"/>
            <p:cNvSpPr/>
            <p:nvPr/>
          </p:nvSpPr>
          <p:spPr>
            <a:xfrm>
              <a:off x="9114480" y="150012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9" name="CustomShape 26"/>
            <p:cNvSpPr/>
            <p:nvPr/>
          </p:nvSpPr>
          <p:spPr>
            <a:xfrm>
              <a:off x="8906400" y="150012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0" name="CustomShape 27"/>
            <p:cNvSpPr/>
            <p:nvPr/>
          </p:nvSpPr>
          <p:spPr>
            <a:xfrm>
              <a:off x="8698320" y="150012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1" name="CustomShape 28"/>
            <p:cNvSpPr/>
            <p:nvPr/>
          </p:nvSpPr>
          <p:spPr>
            <a:xfrm>
              <a:off x="8490600" y="150012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92" name="Group 29"/>
          <p:cNvGrpSpPr/>
          <p:nvPr/>
        </p:nvGrpSpPr>
        <p:grpSpPr>
          <a:xfrm>
            <a:off x="9488520" y="1164240"/>
            <a:ext cx="850680" cy="559440"/>
            <a:chOff x="9488520" y="1164240"/>
            <a:chExt cx="850680" cy="559440"/>
          </a:xfrm>
        </p:grpSpPr>
        <p:sp>
          <p:nvSpPr>
            <p:cNvPr id="193" name="CustomShape 30"/>
            <p:cNvSpPr/>
            <p:nvPr/>
          </p:nvSpPr>
          <p:spPr>
            <a:xfrm>
              <a:off x="9742320" y="1164240"/>
              <a:ext cx="282600" cy="2826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4" name="CustomShape 31"/>
            <p:cNvSpPr/>
            <p:nvPr/>
          </p:nvSpPr>
          <p:spPr>
            <a:xfrm>
              <a:off x="9894960" y="1316520"/>
              <a:ext cx="282600" cy="2826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5" name="CustomShape 32"/>
            <p:cNvSpPr/>
            <p:nvPr/>
          </p:nvSpPr>
          <p:spPr>
            <a:xfrm>
              <a:off x="9621360" y="1316520"/>
              <a:ext cx="282600" cy="2826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6" name="CustomShape 33"/>
            <p:cNvSpPr/>
            <p:nvPr/>
          </p:nvSpPr>
          <p:spPr>
            <a:xfrm>
              <a:off x="10112400" y="149688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7" name="CustomShape 34"/>
            <p:cNvSpPr/>
            <p:nvPr/>
          </p:nvSpPr>
          <p:spPr>
            <a:xfrm>
              <a:off x="9904680" y="149688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8" name="CustomShape 35"/>
            <p:cNvSpPr/>
            <p:nvPr/>
          </p:nvSpPr>
          <p:spPr>
            <a:xfrm>
              <a:off x="9696600" y="149688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9" name="CustomShape 36"/>
            <p:cNvSpPr/>
            <p:nvPr/>
          </p:nvSpPr>
          <p:spPr>
            <a:xfrm>
              <a:off x="9488520" y="149688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00" name="Group 37"/>
          <p:cNvGrpSpPr/>
          <p:nvPr/>
        </p:nvGrpSpPr>
        <p:grpSpPr>
          <a:xfrm>
            <a:off x="6578280" y="2095920"/>
            <a:ext cx="850680" cy="559440"/>
            <a:chOff x="6578280" y="2095920"/>
            <a:chExt cx="850680" cy="559440"/>
          </a:xfrm>
        </p:grpSpPr>
        <p:sp>
          <p:nvSpPr>
            <p:cNvPr id="201" name="CustomShape 38"/>
            <p:cNvSpPr/>
            <p:nvPr/>
          </p:nvSpPr>
          <p:spPr>
            <a:xfrm>
              <a:off x="6832080" y="2095920"/>
              <a:ext cx="282600" cy="2826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2" name="CustomShape 39"/>
            <p:cNvSpPr/>
            <p:nvPr/>
          </p:nvSpPr>
          <p:spPr>
            <a:xfrm>
              <a:off x="6984720" y="2248200"/>
              <a:ext cx="282600" cy="2826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3" name="CustomShape 40"/>
            <p:cNvSpPr/>
            <p:nvPr/>
          </p:nvSpPr>
          <p:spPr>
            <a:xfrm>
              <a:off x="6711120" y="2248200"/>
              <a:ext cx="282600" cy="2826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4" name="CustomShape 41"/>
            <p:cNvSpPr/>
            <p:nvPr/>
          </p:nvSpPr>
          <p:spPr>
            <a:xfrm>
              <a:off x="7202160" y="242856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5" name="CustomShape 42"/>
            <p:cNvSpPr/>
            <p:nvPr/>
          </p:nvSpPr>
          <p:spPr>
            <a:xfrm>
              <a:off x="6994440" y="242856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6" name="CustomShape 43"/>
            <p:cNvSpPr/>
            <p:nvPr/>
          </p:nvSpPr>
          <p:spPr>
            <a:xfrm>
              <a:off x="6786360" y="242856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7" name="CustomShape 44"/>
            <p:cNvSpPr/>
            <p:nvPr/>
          </p:nvSpPr>
          <p:spPr>
            <a:xfrm>
              <a:off x="6578280" y="242856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08" name="Group 45"/>
          <p:cNvGrpSpPr/>
          <p:nvPr/>
        </p:nvGrpSpPr>
        <p:grpSpPr>
          <a:xfrm>
            <a:off x="7540920" y="2095920"/>
            <a:ext cx="850680" cy="559440"/>
            <a:chOff x="7540920" y="2095920"/>
            <a:chExt cx="850680" cy="559440"/>
          </a:xfrm>
        </p:grpSpPr>
        <p:sp>
          <p:nvSpPr>
            <p:cNvPr id="209" name="CustomShape 46"/>
            <p:cNvSpPr/>
            <p:nvPr/>
          </p:nvSpPr>
          <p:spPr>
            <a:xfrm>
              <a:off x="7794720" y="2095920"/>
              <a:ext cx="282600" cy="2826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0" name="CustomShape 47"/>
            <p:cNvSpPr/>
            <p:nvPr/>
          </p:nvSpPr>
          <p:spPr>
            <a:xfrm>
              <a:off x="7947360" y="2248200"/>
              <a:ext cx="282600" cy="2826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1" name="CustomShape 48"/>
            <p:cNvSpPr/>
            <p:nvPr/>
          </p:nvSpPr>
          <p:spPr>
            <a:xfrm>
              <a:off x="7673760" y="2248200"/>
              <a:ext cx="282600" cy="2826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2" name="CustomShape 49"/>
            <p:cNvSpPr/>
            <p:nvPr/>
          </p:nvSpPr>
          <p:spPr>
            <a:xfrm>
              <a:off x="8164800" y="242856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3" name="CustomShape 50"/>
            <p:cNvSpPr/>
            <p:nvPr/>
          </p:nvSpPr>
          <p:spPr>
            <a:xfrm>
              <a:off x="7957080" y="242856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4" name="CustomShape 51"/>
            <p:cNvSpPr/>
            <p:nvPr/>
          </p:nvSpPr>
          <p:spPr>
            <a:xfrm>
              <a:off x="7749000" y="242856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5" name="CustomShape 52"/>
            <p:cNvSpPr/>
            <p:nvPr/>
          </p:nvSpPr>
          <p:spPr>
            <a:xfrm>
              <a:off x="7540920" y="242856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16" name="Group 53"/>
          <p:cNvGrpSpPr/>
          <p:nvPr/>
        </p:nvGrpSpPr>
        <p:grpSpPr>
          <a:xfrm>
            <a:off x="8490600" y="2095920"/>
            <a:ext cx="850680" cy="559440"/>
            <a:chOff x="8490600" y="2095920"/>
            <a:chExt cx="850680" cy="559440"/>
          </a:xfrm>
        </p:grpSpPr>
        <p:sp>
          <p:nvSpPr>
            <p:cNvPr id="217" name="CustomShape 54"/>
            <p:cNvSpPr/>
            <p:nvPr/>
          </p:nvSpPr>
          <p:spPr>
            <a:xfrm>
              <a:off x="8744400" y="2095920"/>
              <a:ext cx="282600" cy="2826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8" name="CustomShape 55"/>
            <p:cNvSpPr/>
            <p:nvPr/>
          </p:nvSpPr>
          <p:spPr>
            <a:xfrm>
              <a:off x="8896680" y="2248200"/>
              <a:ext cx="282600" cy="2826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9" name="CustomShape 56"/>
            <p:cNvSpPr/>
            <p:nvPr/>
          </p:nvSpPr>
          <p:spPr>
            <a:xfrm>
              <a:off x="8623080" y="2248200"/>
              <a:ext cx="282600" cy="2826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0" name="CustomShape 57"/>
            <p:cNvSpPr/>
            <p:nvPr/>
          </p:nvSpPr>
          <p:spPr>
            <a:xfrm>
              <a:off x="9114480" y="242856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1" name="CustomShape 58"/>
            <p:cNvSpPr/>
            <p:nvPr/>
          </p:nvSpPr>
          <p:spPr>
            <a:xfrm>
              <a:off x="8906400" y="242856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2" name="CustomShape 59"/>
            <p:cNvSpPr/>
            <p:nvPr/>
          </p:nvSpPr>
          <p:spPr>
            <a:xfrm>
              <a:off x="8698320" y="242856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3" name="CustomShape 60"/>
            <p:cNvSpPr/>
            <p:nvPr/>
          </p:nvSpPr>
          <p:spPr>
            <a:xfrm>
              <a:off x="8490600" y="242856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24" name="Group 61"/>
          <p:cNvGrpSpPr/>
          <p:nvPr/>
        </p:nvGrpSpPr>
        <p:grpSpPr>
          <a:xfrm>
            <a:off x="9488520" y="2092680"/>
            <a:ext cx="850680" cy="559440"/>
            <a:chOff x="9488520" y="2092680"/>
            <a:chExt cx="850680" cy="559440"/>
          </a:xfrm>
        </p:grpSpPr>
        <p:sp>
          <p:nvSpPr>
            <p:cNvPr id="225" name="CustomShape 62"/>
            <p:cNvSpPr/>
            <p:nvPr/>
          </p:nvSpPr>
          <p:spPr>
            <a:xfrm>
              <a:off x="9742320" y="2092680"/>
              <a:ext cx="282600" cy="2826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6" name="CustomShape 63"/>
            <p:cNvSpPr/>
            <p:nvPr/>
          </p:nvSpPr>
          <p:spPr>
            <a:xfrm>
              <a:off x="9894960" y="2244960"/>
              <a:ext cx="282600" cy="2826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7" name="CustomShape 64"/>
            <p:cNvSpPr/>
            <p:nvPr/>
          </p:nvSpPr>
          <p:spPr>
            <a:xfrm>
              <a:off x="9621360" y="2244960"/>
              <a:ext cx="282600" cy="2826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8" name="CustomShape 65"/>
            <p:cNvSpPr/>
            <p:nvPr/>
          </p:nvSpPr>
          <p:spPr>
            <a:xfrm>
              <a:off x="10112400" y="242532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9" name="CustomShape 66"/>
            <p:cNvSpPr/>
            <p:nvPr/>
          </p:nvSpPr>
          <p:spPr>
            <a:xfrm>
              <a:off x="9904680" y="242532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0" name="CustomShape 67"/>
            <p:cNvSpPr/>
            <p:nvPr/>
          </p:nvSpPr>
          <p:spPr>
            <a:xfrm>
              <a:off x="9696600" y="242532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1" name="CustomShape 68"/>
            <p:cNvSpPr/>
            <p:nvPr/>
          </p:nvSpPr>
          <p:spPr>
            <a:xfrm>
              <a:off x="9488520" y="242532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32" name="Group 69"/>
          <p:cNvGrpSpPr/>
          <p:nvPr/>
        </p:nvGrpSpPr>
        <p:grpSpPr>
          <a:xfrm>
            <a:off x="6578280" y="3015360"/>
            <a:ext cx="850680" cy="559440"/>
            <a:chOff x="6578280" y="3015360"/>
            <a:chExt cx="850680" cy="559440"/>
          </a:xfrm>
        </p:grpSpPr>
        <p:sp>
          <p:nvSpPr>
            <p:cNvPr id="233" name="CustomShape 70"/>
            <p:cNvSpPr/>
            <p:nvPr/>
          </p:nvSpPr>
          <p:spPr>
            <a:xfrm>
              <a:off x="6832080" y="3015360"/>
              <a:ext cx="282600" cy="2826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4" name="CustomShape 71"/>
            <p:cNvSpPr/>
            <p:nvPr/>
          </p:nvSpPr>
          <p:spPr>
            <a:xfrm>
              <a:off x="6984720" y="3167640"/>
              <a:ext cx="282600" cy="2826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5" name="CustomShape 72"/>
            <p:cNvSpPr/>
            <p:nvPr/>
          </p:nvSpPr>
          <p:spPr>
            <a:xfrm>
              <a:off x="6711120" y="3167640"/>
              <a:ext cx="282600" cy="2826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6" name="CustomShape 73"/>
            <p:cNvSpPr/>
            <p:nvPr/>
          </p:nvSpPr>
          <p:spPr>
            <a:xfrm>
              <a:off x="7202160" y="334800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7" name="CustomShape 74"/>
            <p:cNvSpPr/>
            <p:nvPr/>
          </p:nvSpPr>
          <p:spPr>
            <a:xfrm>
              <a:off x="6994440" y="334800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8" name="CustomShape 75"/>
            <p:cNvSpPr/>
            <p:nvPr/>
          </p:nvSpPr>
          <p:spPr>
            <a:xfrm>
              <a:off x="6786360" y="334800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9" name="CustomShape 76"/>
            <p:cNvSpPr/>
            <p:nvPr/>
          </p:nvSpPr>
          <p:spPr>
            <a:xfrm>
              <a:off x="6578280" y="334800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40" name="Group 77"/>
          <p:cNvGrpSpPr/>
          <p:nvPr/>
        </p:nvGrpSpPr>
        <p:grpSpPr>
          <a:xfrm>
            <a:off x="7540920" y="3015360"/>
            <a:ext cx="850680" cy="559440"/>
            <a:chOff x="7540920" y="3015360"/>
            <a:chExt cx="850680" cy="559440"/>
          </a:xfrm>
        </p:grpSpPr>
        <p:sp>
          <p:nvSpPr>
            <p:cNvPr id="241" name="CustomShape 78"/>
            <p:cNvSpPr/>
            <p:nvPr/>
          </p:nvSpPr>
          <p:spPr>
            <a:xfrm>
              <a:off x="7794720" y="3015360"/>
              <a:ext cx="282600" cy="2826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2" name="CustomShape 79"/>
            <p:cNvSpPr/>
            <p:nvPr/>
          </p:nvSpPr>
          <p:spPr>
            <a:xfrm>
              <a:off x="7947360" y="3167640"/>
              <a:ext cx="282600" cy="2826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3" name="CustomShape 80"/>
            <p:cNvSpPr/>
            <p:nvPr/>
          </p:nvSpPr>
          <p:spPr>
            <a:xfrm>
              <a:off x="7673760" y="3167640"/>
              <a:ext cx="282600" cy="2826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4" name="CustomShape 81"/>
            <p:cNvSpPr/>
            <p:nvPr/>
          </p:nvSpPr>
          <p:spPr>
            <a:xfrm>
              <a:off x="8164800" y="334800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5" name="CustomShape 82"/>
            <p:cNvSpPr/>
            <p:nvPr/>
          </p:nvSpPr>
          <p:spPr>
            <a:xfrm>
              <a:off x="7957080" y="334800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6" name="CustomShape 83"/>
            <p:cNvSpPr/>
            <p:nvPr/>
          </p:nvSpPr>
          <p:spPr>
            <a:xfrm>
              <a:off x="7749000" y="334800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7" name="CustomShape 84"/>
            <p:cNvSpPr/>
            <p:nvPr/>
          </p:nvSpPr>
          <p:spPr>
            <a:xfrm>
              <a:off x="7540920" y="334800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48" name="Group 85"/>
          <p:cNvGrpSpPr/>
          <p:nvPr/>
        </p:nvGrpSpPr>
        <p:grpSpPr>
          <a:xfrm>
            <a:off x="8490600" y="3015360"/>
            <a:ext cx="850680" cy="559440"/>
            <a:chOff x="8490600" y="3015360"/>
            <a:chExt cx="850680" cy="559440"/>
          </a:xfrm>
        </p:grpSpPr>
        <p:sp>
          <p:nvSpPr>
            <p:cNvPr id="249" name="CustomShape 86"/>
            <p:cNvSpPr/>
            <p:nvPr/>
          </p:nvSpPr>
          <p:spPr>
            <a:xfrm>
              <a:off x="8744400" y="3015360"/>
              <a:ext cx="282600" cy="2826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0" name="CustomShape 87"/>
            <p:cNvSpPr/>
            <p:nvPr/>
          </p:nvSpPr>
          <p:spPr>
            <a:xfrm>
              <a:off x="8896680" y="3167640"/>
              <a:ext cx="282600" cy="2826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1" name="CustomShape 88"/>
            <p:cNvSpPr/>
            <p:nvPr/>
          </p:nvSpPr>
          <p:spPr>
            <a:xfrm>
              <a:off x="8623080" y="3167640"/>
              <a:ext cx="282600" cy="2826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2" name="CustomShape 89"/>
            <p:cNvSpPr/>
            <p:nvPr/>
          </p:nvSpPr>
          <p:spPr>
            <a:xfrm>
              <a:off x="9114480" y="334800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3" name="CustomShape 90"/>
            <p:cNvSpPr/>
            <p:nvPr/>
          </p:nvSpPr>
          <p:spPr>
            <a:xfrm>
              <a:off x="8906400" y="334800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4" name="CustomShape 91"/>
            <p:cNvSpPr/>
            <p:nvPr/>
          </p:nvSpPr>
          <p:spPr>
            <a:xfrm>
              <a:off x="8698320" y="334800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5" name="CustomShape 92"/>
            <p:cNvSpPr/>
            <p:nvPr/>
          </p:nvSpPr>
          <p:spPr>
            <a:xfrm>
              <a:off x="8490600" y="334800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56" name="Group 93"/>
          <p:cNvGrpSpPr/>
          <p:nvPr/>
        </p:nvGrpSpPr>
        <p:grpSpPr>
          <a:xfrm>
            <a:off x="9488520" y="3012120"/>
            <a:ext cx="850680" cy="559440"/>
            <a:chOff x="9488520" y="3012120"/>
            <a:chExt cx="850680" cy="559440"/>
          </a:xfrm>
        </p:grpSpPr>
        <p:sp>
          <p:nvSpPr>
            <p:cNvPr id="257" name="CustomShape 94"/>
            <p:cNvSpPr/>
            <p:nvPr/>
          </p:nvSpPr>
          <p:spPr>
            <a:xfrm>
              <a:off x="9742320" y="3012120"/>
              <a:ext cx="282600" cy="2826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8" name="CustomShape 95"/>
            <p:cNvSpPr/>
            <p:nvPr/>
          </p:nvSpPr>
          <p:spPr>
            <a:xfrm>
              <a:off x="9894960" y="3164400"/>
              <a:ext cx="282600" cy="2826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9" name="CustomShape 96"/>
            <p:cNvSpPr/>
            <p:nvPr/>
          </p:nvSpPr>
          <p:spPr>
            <a:xfrm>
              <a:off x="9621360" y="3164400"/>
              <a:ext cx="282600" cy="2826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0" name="CustomShape 97"/>
            <p:cNvSpPr/>
            <p:nvPr/>
          </p:nvSpPr>
          <p:spPr>
            <a:xfrm>
              <a:off x="10112400" y="334476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1" name="CustomShape 98"/>
            <p:cNvSpPr/>
            <p:nvPr/>
          </p:nvSpPr>
          <p:spPr>
            <a:xfrm>
              <a:off x="9904680" y="334476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2" name="CustomShape 99"/>
            <p:cNvSpPr/>
            <p:nvPr/>
          </p:nvSpPr>
          <p:spPr>
            <a:xfrm>
              <a:off x="9696600" y="334476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3" name="CustomShape 100"/>
            <p:cNvSpPr/>
            <p:nvPr/>
          </p:nvSpPr>
          <p:spPr>
            <a:xfrm>
              <a:off x="9488520" y="334476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64" name="Group 101"/>
          <p:cNvGrpSpPr/>
          <p:nvPr/>
        </p:nvGrpSpPr>
        <p:grpSpPr>
          <a:xfrm>
            <a:off x="6558840" y="3919320"/>
            <a:ext cx="850680" cy="559440"/>
            <a:chOff x="6558840" y="3919320"/>
            <a:chExt cx="850680" cy="559440"/>
          </a:xfrm>
        </p:grpSpPr>
        <p:sp>
          <p:nvSpPr>
            <p:cNvPr id="265" name="CustomShape 102"/>
            <p:cNvSpPr/>
            <p:nvPr/>
          </p:nvSpPr>
          <p:spPr>
            <a:xfrm>
              <a:off x="6812640" y="3919320"/>
              <a:ext cx="282600" cy="2826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6" name="CustomShape 103"/>
            <p:cNvSpPr/>
            <p:nvPr/>
          </p:nvSpPr>
          <p:spPr>
            <a:xfrm>
              <a:off x="6965280" y="4071600"/>
              <a:ext cx="282600" cy="2826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7" name="CustomShape 104"/>
            <p:cNvSpPr/>
            <p:nvPr/>
          </p:nvSpPr>
          <p:spPr>
            <a:xfrm>
              <a:off x="6691680" y="4071600"/>
              <a:ext cx="282600" cy="2826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8" name="CustomShape 105"/>
            <p:cNvSpPr/>
            <p:nvPr/>
          </p:nvSpPr>
          <p:spPr>
            <a:xfrm>
              <a:off x="7182720" y="425196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9" name="CustomShape 106"/>
            <p:cNvSpPr/>
            <p:nvPr/>
          </p:nvSpPr>
          <p:spPr>
            <a:xfrm>
              <a:off x="6975000" y="425196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0" name="CustomShape 107"/>
            <p:cNvSpPr/>
            <p:nvPr/>
          </p:nvSpPr>
          <p:spPr>
            <a:xfrm>
              <a:off x="6766920" y="425196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1" name="CustomShape 108"/>
            <p:cNvSpPr/>
            <p:nvPr/>
          </p:nvSpPr>
          <p:spPr>
            <a:xfrm>
              <a:off x="6558840" y="425196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72" name="Group 109"/>
          <p:cNvGrpSpPr/>
          <p:nvPr/>
        </p:nvGrpSpPr>
        <p:grpSpPr>
          <a:xfrm>
            <a:off x="7521840" y="3919320"/>
            <a:ext cx="850680" cy="559440"/>
            <a:chOff x="7521840" y="3919320"/>
            <a:chExt cx="850680" cy="559440"/>
          </a:xfrm>
        </p:grpSpPr>
        <p:sp>
          <p:nvSpPr>
            <p:cNvPr id="273" name="CustomShape 110"/>
            <p:cNvSpPr/>
            <p:nvPr/>
          </p:nvSpPr>
          <p:spPr>
            <a:xfrm>
              <a:off x="7775640" y="3919320"/>
              <a:ext cx="282600" cy="2826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4" name="CustomShape 111"/>
            <p:cNvSpPr/>
            <p:nvPr/>
          </p:nvSpPr>
          <p:spPr>
            <a:xfrm>
              <a:off x="7927920" y="4071600"/>
              <a:ext cx="282600" cy="2826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5" name="CustomShape 112"/>
            <p:cNvSpPr/>
            <p:nvPr/>
          </p:nvSpPr>
          <p:spPr>
            <a:xfrm>
              <a:off x="7654320" y="4071600"/>
              <a:ext cx="282600" cy="2826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6" name="CustomShape 113"/>
            <p:cNvSpPr/>
            <p:nvPr/>
          </p:nvSpPr>
          <p:spPr>
            <a:xfrm>
              <a:off x="8145720" y="425196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7" name="CustomShape 114"/>
            <p:cNvSpPr/>
            <p:nvPr/>
          </p:nvSpPr>
          <p:spPr>
            <a:xfrm>
              <a:off x="7937640" y="425196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8" name="CustomShape 115"/>
            <p:cNvSpPr/>
            <p:nvPr/>
          </p:nvSpPr>
          <p:spPr>
            <a:xfrm>
              <a:off x="7729560" y="425196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9" name="CustomShape 116"/>
            <p:cNvSpPr/>
            <p:nvPr/>
          </p:nvSpPr>
          <p:spPr>
            <a:xfrm>
              <a:off x="7521840" y="425196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80" name="Group 117"/>
          <p:cNvGrpSpPr/>
          <p:nvPr/>
        </p:nvGrpSpPr>
        <p:grpSpPr>
          <a:xfrm>
            <a:off x="8471160" y="3919320"/>
            <a:ext cx="850680" cy="559440"/>
            <a:chOff x="8471160" y="3919320"/>
            <a:chExt cx="850680" cy="559440"/>
          </a:xfrm>
        </p:grpSpPr>
        <p:sp>
          <p:nvSpPr>
            <p:cNvPr id="281" name="CustomShape 118"/>
            <p:cNvSpPr/>
            <p:nvPr/>
          </p:nvSpPr>
          <p:spPr>
            <a:xfrm>
              <a:off x="8724960" y="3919320"/>
              <a:ext cx="282600" cy="2826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2" name="CustomShape 119"/>
            <p:cNvSpPr/>
            <p:nvPr/>
          </p:nvSpPr>
          <p:spPr>
            <a:xfrm>
              <a:off x="8877240" y="4071600"/>
              <a:ext cx="282600" cy="2826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3" name="CustomShape 120"/>
            <p:cNvSpPr/>
            <p:nvPr/>
          </p:nvSpPr>
          <p:spPr>
            <a:xfrm>
              <a:off x="8603640" y="4071600"/>
              <a:ext cx="282600" cy="2826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4" name="CustomShape 121"/>
            <p:cNvSpPr/>
            <p:nvPr/>
          </p:nvSpPr>
          <p:spPr>
            <a:xfrm>
              <a:off x="9095040" y="425196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5" name="CustomShape 122"/>
            <p:cNvSpPr/>
            <p:nvPr/>
          </p:nvSpPr>
          <p:spPr>
            <a:xfrm>
              <a:off x="8886960" y="425196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6" name="CustomShape 123"/>
            <p:cNvSpPr/>
            <p:nvPr/>
          </p:nvSpPr>
          <p:spPr>
            <a:xfrm>
              <a:off x="8679240" y="425196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7" name="CustomShape 124"/>
            <p:cNvSpPr/>
            <p:nvPr/>
          </p:nvSpPr>
          <p:spPr>
            <a:xfrm>
              <a:off x="8471160" y="425196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88" name="Group 125"/>
          <p:cNvGrpSpPr/>
          <p:nvPr/>
        </p:nvGrpSpPr>
        <p:grpSpPr>
          <a:xfrm>
            <a:off x="9469440" y="3916080"/>
            <a:ext cx="850680" cy="559440"/>
            <a:chOff x="9469440" y="3916080"/>
            <a:chExt cx="850680" cy="559440"/>
          </a:xfrm>
        </p:grpSpPr>
        <p:sp>
          <p:nvSpPr>
            <p:cNvPr id="289" name="CustomShape 126"/>
            <p:cNvSpPr/>
            <p:nvPr/>
          </p:nvSpPr>
          <p:spPr>
            <a:xfrm>
              <a:off x="9722880" y="3916080"/>
              <a:ext cx="282600" cy="2826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0" name="CustomShape 127"/>
            <p:cNvSpPr/>
            <p:nvPr/>
          </p:nvSpPr>
          <p:spPr>
            <a:xfrm>
              <a:off x="9875520" y="4068360"/>
              <a:ext cx="282600" cy="2826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1" name="CustomShape 128"/>
            <p:cNvSpPr/>
            <p:nvPr/>
          </p:nvSpPr>
          <p:spPr>
            <a:xfrm>
              <a:off x="9601920" y="4068360"/>
              <a:ext cx="282600" cy="2826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2" name="CustomShape 129"/>
            <p:cNvSpPr/>
            <p:nvPr/>
          </p:nvSpPr>
          <p:spPr>
            <a:xfrm>
              <a:off x="10093320" y="424872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3" name="CustomShape 130"/>
            <p:cNvSpPr/>
            <p:nvPr/>
          </p:nvSpPr>
          <p:spPr>
            <a:xfrm>
              <a:off x="9885240" y="424872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4" name="CustomShape 131"/>
            <p:cNvSpPr/>
            <p:nvPr/>
          </p:nvSpPr>
          <p:spPr>
            <a:xfrm>
              <a:off x="9677160" y="424872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5" name="CustomShape 132"/>
            <p:cNvSpPr/>
            <p:nvPr/>
          </p:nvSpPr>
          <p:spPr>
            <a:xfrm>
              <a:off x="9469440" y="424872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96" name="Group 133"/>
          <p:cNvGrpSpPr/>
          <p:nvPr/>
        </p:nvGrpSpPr>
        <p:grpSpPr>
          <a:xfrm>
            <a:off x="6558840" y="4729320"/>
            <a:ext cx="850680" cy="559800"/>
            <a:chOff x="6558840" y="4729320"/>
            <a:chExt cx="850680" cy="559800"/>
          </a:xfrm>
        </p:grpSpPr>
        <p:sp>
          <p:nvSpPr>
            <p:cNvPr id="297" name="CustomShape 134"/>
            <p:cNvSpPr/>
            <p:nvPr/>
          </p:nvSpPr>
          <p:spPr>
            <a:xfrm>
              <a:off x="6812640" y="4729320"/>
              <a:ext cx="282600" cy="2826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8" name="CustomShape 135"/>
            <p:cNvSpPr/>
            <p:nvPr/>
          </p:nvSpPr>
          <p:spPr>
            <a:xfrm>
              <a:off x="6965280" y="4881960"/>
              <a:ext cx="282600" cy="2826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9" name="CustomShape 136"/>
            <p:cNvSpPr/>
            <p:nvPr/>
          </p:nvSpPr>
          <p:spPr>
            <a:xfrm>
              <a:off x="6691680" y="4881960"/>
              <a:ext cx="282600" cy="2826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0" name="CustomShape 137"/>
            <p:cNvSpPr/>
            <p:nvPr/>
          </p:nvSpPr>
          <p:spPr>
            <a:xfrm>
              <a:off x="7182720" y="506232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1" name="CustomShape 138"/>
            <p:cNvSpPr/>
            <p:nvPr/>
          </p:nvSpPr>
          <p:spPr>
            <a:xfrm>
              <a:off x="6975000" y="506232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2" name="CustomShape 139"/>
            <p:cNvSpPr/>
            <p:nvPr/>
          </p:nvSpPr>
          <p:spPr>
            <a:xfrm>
              <a:off x="6766920" y="506232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3" name="CustomShape 140"/>
            <p:cNvSpPr/>
            <p:nvPr/>
          </p:nvSpPr>
          <p:spPr>
            <a:xfrm>
              <a:off x="6558840" y="506232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304" name="Group 141"/>
          <p:cNvGrpSpPr/>
          <p:nvPr/>
        </p:nvGrpSpPr>
        <p:grpSpPr>
          <a:xfrm>
            <a:off x="7521840" y="4729320"/>
            <a:ext cx="850680" cy="559800"/>
            <a:chOff x="7521840" y="4729320"/>
            <a:chExt cx="850680" cy="559800"/>
          </a:xfrm>
        </p:grpSpPr>
        <p:sp>
          <p:nvSpPr>
            <p:cNvPr id="305" name="CustomShape 142"/>
            <p:cNvSpPr/>
            <p:nvPr/>
          </p:nvSpPr>
          <p:spPr>
            <a:xfrm>
              <a:off x="7775640" y="4729320"/>
              <a:ext cx="282600" cy="2826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6" name="CustomShape 143"/>
            <p:cNvSpPr/>
            <p:nvPr/>
          </p:nvSpPr>
          <p:spPr>
            <a:xfrm>
              <a:off x="7927920" y="4881960"/>
              <a:ext cx="282600" cy="2826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7" name="CustomShape 144"/>
            <p:cNvSpPr/>
            <p:nvPr/>
          </p:nvSpPr>
          <p:spPr>
            <a:xfrm>
              <a:off x="7654320" y="4881960"/>
              <a:ext cx="282600" cy="2826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8" name="CustomShape 145"/>
            <p:cNvSpPr/>
            <p:nvPr/>
          </p:nvSpPr>
          <p:spPr>
            <a:xfrm>
              <a:off x="8145720" y="506232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9" name="CustomShape 146"/>
            <p:cNvSpPr/>
            <p:nvPr/>
          </p:nvSpPr>
          <p:spPr>
            <a:xfrm>
              <a:off x="7937640" y="506232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0" name="CustomShape 147"/>
            <p:cNvSpPr/>
            <p:nvPr/>
          </p:nvSpPr>
          <p:spPr>
            <a:xfrm>
              <a:off x="7729560" y="506232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1" name="CustomShape 148"/>
            <p:cNvSpPr/>
            <p:nvPr/>
          </p:nvSpPr>
          <p:spPr>
            <a:xfrm>
              <a:off x="7521840" y="506232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312" name="Group 149"/>
          <p:cNvGrpSpPr/>
          <p:nvPr/>
        </p:nvGrpSpPr>
        <p:grpSpPr>
          <a:xfrm>
            <a:off x="8471160" y="4729320"/>
            <a:ext cx="850680" cy="559800"/>
            <a:chOff x="8471160" y="4729320"/>
            <a:chExt cx="850680" cy="559800"/>
          </a:xfrm>
        </p:grpSpPr>
        <p:sp>
          <p:nvSpPr>
            <p:cNvPr id="313" name="CustomShape 150"/>
            <p:cNvSpPr/>
            <p:nvPr/>
          </p:nvSpPr>
          <p:spPr>
            <a:xfrm>
              <a:off x="8724960" y="4729320"/>
              <a:ext cx="282600" cy="2826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4" name="CustomShape 151"/>
            <p:cNvSpPr/>
            <p:nvPr/>
          </p:nvSpPr>
          <p:spPr>
            <a:xfrm>
              <a:off x="8877240" y="4881960"/>
              <a:ext cx="282600" cy="2826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5" name="CustomShape 152"/>
            <p:cNvSpPr/>
            <p:nvPr/>
          </p:nvSpPr>
          <p:spPr>
            <a:xfrm>
              <a:off x="8603640" y="4881960"/>
              <a:ext cx="282600" cy="2826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6" name="CustomShape 153"/>
            <p:cNvSpPr/>
            <p:nvPr/>
          </p:nvSpPr>
          <p:spPr>
            <a:xfrm>
              <a:off x="9095040" y="506232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7" name="CustomShape 154"/>
            <p:cNvSpPr/>
            <p:nvPr/>
          </p:nvSpPr>
          <p:spPr>
            <a:xfrm>
              <a:off x="8886960" y="506232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8" name="CustomShape 155"/>
            <p:cNvSpPr/>
            <p:nvPr/>
          </p:nvSpPr>
          <p:spPr>
            <a:xfrm>
              <a:off x="8679240" y="506232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9" name="CustomShape 156"/>
            <p:cNvSpPr/>
            <p:nvPr/>
          </p:nvSpPr>
          <p:spPr>
            <a:xfrm>
              <a:off x="8471160" y="506232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320" name="Group 157"/>
          <p:cNvGrpSpPr/>
          <p:nvPr/>
        </p:nvGrpSpPr>
        <p:grpSpPr>
          <a:xfrm>
            <a:off x="9469440" y="4726440"/>
            <a:ext cx="850680" cy="559440"/>
            <a:chOff x="9469440" y="4726440"/>
            <a:chExt cx="850680" cy="559440"/>
          </a:xfrm>
        </p:grpSpPr>
        <p:sp>
          <p:nvSpPr>
            <p:cNvPr id="321" name="CustomShape 158"/>
            <p:cNvSpPr/>
            <p:nvPr/>
          </p:nvSpPr>
          <p:spPr>
            <a:xfrm>
              <a:off x="9722880" y="4726440"/>
              <a:ext cx="282600" cy="2826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2" name="CustomShape 159"/>
            <p:cNvSpPr/>
            <p:nvPr/>
          </p:nvSpPr>
          <p:spPr>
            <a:xfrm>
              <a:off x="9875520" y="4878720"/>
              <a:ext cx="282600" cy="2826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3" name="CustomShape 160"/>
            <p:cNvSpPr/>
            <p:nvPr/>
          </p:nvSpPr>
          <p:spPr>
            <a:xfrm>
              <a:off x="9601920" y="4878720"/>
              <a:ext cx="282600" cy="2826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4" name="CustomShape 161"/>
            <p:cNvSpPr/>
            <p:nvPr/>
          </p:nvSpPr>
          <p:spPr>
            <a:xfrm>
              <a:off x="10093320" y="505908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5" name="CustomShape 162"/>
            <p:cNvSpPr/>
            <p:nvPr/>
          </p:nvSpPr>
          <p:spPr>
            <a:xfrm>
              <a:off x="9885240" y="505908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6" name="CustomShape 163"/>
            <p:cNvSpPr/>
            <p:nvPr/>
          </p:nvSpPr>
          <p:spPr>
            <a:xfrm>
              <a:off x="9677160" y="505908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7" name="CustomShape 164"/>
            <p:cNvSpPr/>
            <p:nvPr/>
          </p:nvSpPr>
          <p:spPr>
            <a:xfrm>
              <a:off x="9469440" y="505908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TextShape 1"/>
          <p:cNvSpPr txBox="1"/>
          <p:nvPr/>
        </p:nvSpPr>
        <p:spPr>
          <a:xfrm>
            <a:off x="609480" y="27324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5320" b="0" strike="noStrike" spc="-1">
                <a:latin typeface="Arial"/>
              </a:rPr>
              <a:t>Data</a:t>
            </a:r>
          </a:p>
        </p:txBody>
      </p:sp>
      <p:sp>
        <p:nvSpPr>
          <p:cNvPr id="329" name="TextShape 2"/>
          <p:cNvSpPr txBox="1"/>
          <p:nvPr/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7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870" b="0" strike="noStrike" spc="-1">
                <a:latin typeface="Arial"/>
              </a:rPr>
              <a:t>83 teams</a:t>
            </a:r>
          </a:p>
          <a:p>
            <a:pPr marL="432000" indent="-324000">
              <a:spcBef>
                <a:spcPts val="17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870" b="0" strike="noStrike" spc="-1">
                <a:latin typeface="Arial"/>
              </a:rPr>
              <a:t>852 games</a:t>
            </a:r>
          </a:p>
          <a:p>
            <a:pPr marL="432000" indent="-324000">
              <a:spcBef>
                <a:spcPts val="17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870" b="0" strike="noStrike" spc="-1">
                <a:latin typeface="Arial"/>
              </a:rPr>
              <a:t>Features goals and outcome of games</a:t>
            </a:r>
          </a:p>
          <a:p>
            <a:pPr marL="432000" indent="-324000">
              <a:spcBef>
                <a:spcPts val="17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870" b="0" strike="noStrike" spc="-1">
                <a:latin typeface="Arial"/>
              </a:rPr>
              <a:t>Most features are difficult to leverage without outside data (team names have predictive power with outside data)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TextShape 1"/>
          <p:cNvSpPr txBox="1"/>
          <p:nvPr/>
        </p:nvSpPr>
        <p:spPr>
          <a:xfrm>
            <a:off x="609480" y="27324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5320" b="0" strike="noStrike" spc="-1">
                <a:latin typeface="Arial"/>
              </a:rPr>
              <a:t>Feature extraction</a:t>
            </a:r>
          </a:p>
        </p:txBody>
      </p:sp>
      <p:pic>
        <p:nvPicPr>
          <p:cNvPr id="331" name="Picture 330"/>
          <p:cNvPicPr/>
          <p:nvPr/>
        </p:nvPicPr>
        <p:blipFill>
          <a:blip r:embed="rId2"/>
          <a:stretch/>
        </p:blipFill>
        <p:spPr>
          <a:xfrm>
            <a:off x="753120" y="2377440"/>
            <a:ext cx="5464800" cy="3355200"/>
          </a:xfrm>
          <a:prstGeom prst="rect">
            <a:avLst/>
          </a:prstGeom>
          <a:ln>
            <a:noFill/>
          </a:ln>
        </p:spPr>
      </p:pic>
      <p:sp>
        <p:nvSpPr>
          <p:cNvPr id="332" name="TextShape 2"/>
          <p:cNvSpPr txBox="1"/>
          <p:nvPr/>
        </p:nvSpPr>
        <p:spPr>
          <a:xfrm>
            <a:off x="7223760" y="2377440"/>
            <a:ext cx="4572000" cy="2468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The total goals in history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The total games in history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Average goals per game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Rank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1800" b="0" strike="noStrike" spc="-1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1800" b="0" strike="noStrike" spc="-1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Data reshaped with dplyr from tidyverse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TextShape 1"/>
          <p:cNvSpPr txBox="1"/>
          <p:nvPr/>
        </p:nvSpPr>
        <p:spPr>
          <a:xfrm>
            <a:off x="609480" y="27324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5320" b="0" strike="noStrike" spc="-1">
                <a:latin typeface="Arial"/>
              </a:rPr>
              <a:t>Predictions</a:t>
            </a:r>
          </a:p>
        </p:txBody>
      </p:sp>
      <p:pic>
        <p:nvPicPr>
          <p:cNvPr id="334" name="Picture 333"/>
          <p:cNvPicPr/>
          <p:nvPr/>
        </p:nvPicPr>
        <p:blipFill>
          <a:blip r:embed="rId2"/>
          <a:stretch/>
        </p:blipFill>
        <p:spPr>
          <a:xfrm>
            <a:off x="3261960" y="2194560"/>
            <a:ext cx="5657400" cy="1819080"/>
          </a:xfrm>
          <a:prstGeom prst="rect">
            <a:avLst/>
          </a:prstGeom>
          <a:ln>
            <a:noFill/>
          </a:ln>
        </p:spPr>
      </p:pic>
      <p:sp>
        <p:nvSpPr>
          <p:cNvPr id="335" name="TextShape 2"/>
          <p:cNvSpPr txBox="1"/>
          <p:nvPr/>
        </p:nvSpPr>
        <p:spPr>
          <a:xfrm>
            <a:off x="3200400" y="4297680"/>
            <a:ext cx="512064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Performance similar to training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50% testing accuracy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TextShape 1"/>
          <p:cNvSpPr txBox="1"/>
          <p:nvPr/>
        </p:nvSpPr>
        <p:spPr>
          <a:xfrm>
            <a:off x="609480" y="27324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5320" b="0" strike="noStrike" spc="-1">
                <a:latin typeface="Arial"/>
              </a:rPr>
              <a:t>Model fit</a:t>
            </a:r>
          </a:p>
        </p:txBody>
      </p:sp>
      <p:pic>
        <p:nvPicPr>
          <p:cNvPr id="337" name="Picture 336"/>
          <p:cNvPicPr/>
          <p:nvPr/>
        </p:nvPicPr>
        <p:blipFill>
          <a:blip r:embed="rId2"/>
          <a:stretch/>
        </p:blipFill>
        <p:spPr>
          <a:xfrm>
            <a:off x="2384280" y="1833840"/>
            <a:ext cx="8039880" cy="2463840"/>
          </a:xfrm>
          <a:prstGeom prst="rect">
            <a:avLst/>
          </a:prstGeom>
          <a:ln>
            <a:noFill/>
          </a:ln>
        </p:spPr>
      </p:pic>
      <p:sp>
        <p:nvSpPr>
          <p:cNvPr id="338" name="TextShape 2"/>
          <p:cNvSpPr txBox="1"/>
          <p:nvPr/>
        </p:nvSpPr>
        <p:spPr>
          <a:xfrm>
            <a:off x="2468880" y="4754880"/>
            <a:ext cx="731520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Fairly good at classifying wins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Pretty bad at predicting ties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TextShape 1"/>
          <p:cNvSpPr txBox="1"/>
          <p:nvPr/>
        </p:nvSpPr>
        <p:spPr>
          <a:xfrm>
            <a:off x="609480" y="27324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5320" b="0" strike="noStrike" spc="-1">
                <a:latin typeface="Arial"/>
              </a:rPr>
              <a:t>Feature importance</a:t>
            </a:r>
          </a:p>
        </p:txBody>
      </p:sp>
      <p:pic>
        <p:nvPicPr>
          <p:cNvPr id="340" name="Picture 339"/>
          <p:cNvPicPr/>
          <p:nvPr/>
        </p:nvPicPr>
        <p:blipFill>
          <a:blip r:embed="rId2"/>
          <a:stretch/>
        </p:blipFill>
        <p:spPr>
          <a:xfrm>
            <a:off x="3595320" y="2183400"/>
            <a:ext cx="4990680" cy="2476080"/>
          </a:xfrm>
          <a:prstGeom prst="rect">
            <a:avLst/>
          </a:prstGeom>
          <a:ln>
            <a:noFill/>
          </a:ln>
        </p:spPr>
      </p:pic>
      <p:sp>
        <p:nvSpPr>
          <p:cNvPr id="341" name="TextShape 2"/>
          <p:cNvSpPr txBox="1"/>
          <p:nvPr/>
        </p:nvSpPr>
        <p:spPr>
          <a:xfrm>
            <a:off x="3657600" y="5231520"/>
            <a:ext cx="6949440" cy="36787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>
              <a:buClr>
                <a:srgbClr val="000000"/>
              </a:buClr>
              <a:buSzPct val="45000"/>
            </a:pPr>
            <a:r>
              <a:rPr lang="en-US" spc="-1" dirty="0">
                <a:latin typeface="Arial"/>
              </a:rPr>
              <a:t>Larger Gini decrease </a:t>
            </a:r>
            <a:r>
              <a:rPr lang="en-US" sz="1800" b="0" strike="noStrike" spc="-1" dirty="0">
                <a:latin typeface="Arial"/>
              </a:rPr>
              <a:t>is better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</TotalTime>
  <Words>173</Words>
  <Application>Microsoft Office PowerPoint</Application>
  <PresentationFormat>Widescreen</PresentationFormat>
  <Paragraphs>71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Symbol</vt:lpstr>
      <vt:lpstr>Times New Roman</vt:lpstr>
      <vt:lpstr>Verdana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Andrew Doyle</dc:creator>
  <dc:description/>
  <cp:lastModifiedBy>Andrew Doyle</cp:lastModifiedBy>
  <cp:revision>15</cp:revision>
  <dcterms:created xsi:type="dcterms:W3CDTF">2019-09-05T13:10:27Z</dcterms:created>
  <dcterms:modified xsi:type="dcterms:W3CDTF">2019-09-05T18:00:50Z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4</vt:i4>
  </property>
</Properties>
</file>