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3.png" ContentType="image/png"/>
  <Override PartName="/ppt/media/image1.gif" ContentType="image/gif"/>
  <Override PartName="/ppt/media/image4.gif" ContentType="image/gif"/>
  <Override PartName="/ppt/media/image5.gif" ContentType="image/gif"/>
  <Override PartName="/ppt/media/image2.png" ContentType="image/png"/>
  <Override PartName="/ppt/media/image10.gif" ContentType="image/gif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3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887B19-6779-460C-AD31-A7AF358F9BB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CFA2DD-9BCA-46CD-A65B-82228C0DE3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8D2BFA2-8C7C-4ACF-ABFC-BE564C8CDC6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78B3078-7B52-455F-89CC-D1A37495D77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320" spc="-1" strike="noStrike">
                <a:latin typeface="Arial"/>
              </a:rPr>
              <a:t>Click to edit the title text format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Click to edit the outline text format</a:t>
            </a:r>
            <a:endParaRPr b="0" lang="en-US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80" spc="-1" strike="noStrike">
                <a:latin typeface="Arial"/>
              </a:rPr>
              <a:t>Second Outline Level</a:t>
            </a:r>
            <a:endParaRPr b="0" lang="en-US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latin typeface="Arial"/>
              </a:rPr>
              <a:t>Third Outline Level</a:t>
            </a:r>
            <a:endParaRPr b="0" lang="en-US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latin typeface="Arial"/>
              </a:rPr>
              <a:t>Fourth Outline Level</a:t>
            </a:r>
            <a:endParaRPr b="0" lang="en-US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Fifth Outline Level</a:t>
            </a:r>
            <a:endParaRPr b="0" lang="en-US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Sixth Outline Level</a:t>
            </a:r>
            <a:endParaRPr b="0" lang="en-US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latin typeface="Arial"/>
              </a:rPr>
              <a:t>Seventh Outline Level</a:t>
            </a:r>
            <a:endParaRPr b="0" lang="en-US" sz="242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3C2EC08-E258-45C6-9818-2A63C88D5D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24" name="Line 2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5" name="Picture 2" descr=""/>
            <p:cNvPicPr/>
            <p:nvPr/>
          </p:nvPicPr>
          <p:blipFill>
            <a:blip r:embed="rId1"/>
            <a:srcRect l="8961" t="0" r="51571" b="0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6" name="CustomShape 3"/>
          <p:cNvSpPr/>
          <p:nvPr/>
        </p:nvSpPr>
        <p:spPr>
          <a:xfrm>
            <a:off x="1009800" y="699840"/>
            <a:ext cx="70099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Verdana"/>
                <a:ea typeface="Verdana"/>
              </a:rPr>
              <a:t>FIFA Match Prediction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023840" y="1654920"/>
            <a:ext cx="7248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Cristian Groza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Yifei Gu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Andrew Doyle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8" name="Picture 4" descr=""/>
          <p:cNvPicPr/>
          <p:nvPr/>
        </p:nvPicPr>
        <p:blipFill>
          <a:blip r:embed="rId2"/>
          <a:stretch/>
        </p:blipFill>
        <p:spPr>
          <a:xfrm>
            <a:off x="9058320" y="605880"/>
            <a:ext cx="2707200" cy="2097360"/>
          </a:xfrm>
          <a:prstGeom prst="rect">
            <a:avLst/>
          </a:prstGeom>
          <a:ln>
            <a:noFill/>
          </a:ln>
        </p:spPr>
      </p:pic>
      <p:pic>
        <p:nvPicPr>
          <p:cNvPr id="129" name="Picture 6" descr=""/>
          <p:cNvPicPr/>
          <p:nvPr/>
        </p:nvPicPr>
        <p:blipFill>
          <a:blip r:embed="rId3"/>
          <a:srcRect l="1954" t="30981" r="87590" b="27223"/>
          <a:stretch/>
        </p:blipFill>
        <p:spPr>
          <a:xfrm>
            <a:off x="2990880" y="1749960"/>
            <a:ext cx="885600" cy="110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Hypothesis: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Random variable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outcome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can be predicted using input variables </a:t>
            </a:r>
            <a:r>
              <a:rPr b="1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Input features </a:t>
            </a:r>
            <a:r>
              <a:rPr b="1" i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X 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# home games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# home goals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# away games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# away goals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home goals/game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away goals/game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3" name="Line 4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4" name="Picture 2" descr=""/>
            <p:cNvPicPr/>
            <p:nvPr/>
          </p:nvPicPr>
          <p:blipFill>
            <a:blip r:embed="rId1"/>
            <a:srcRect l="8961" t="0" r="51571" b="0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6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37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38" name="Picture 2" descr=""/>
            <p:cNvPicPr/>
            <p:nvPr/>
          </p:nvPicPr>
          <p:blipFill>
            <a:blip r:embed="rId1"/>
            <a:srcRect l="8961" t="0" r="51571" b="0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9" name="TextShape 4"/>
          <p:cNvSpPr txBox="1"/>
          <p:nvPr/>
        </p:nvSpPr>
        <p:spPr>
          <a:xfrm>
            <a:off x="838080" y="1825560"/>
            <a:ext cx="3828600" cy="1012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Random forests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decision trees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7629480" y="53820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5848560" y="224496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&gt; 1.3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9279720" y="2236680"/>
            <a:ext cx="1233000" cy="1233000"/>
          </a:xfrm>
          <a:prstGeom prst="ellipse">
            <a:avLst/>
          </a:prstGeom>
          <a:noFill/>
          <a:ln w="76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&lt;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X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8682480" y="1590840"/>
            <a:ext cx="1213920" cy="64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 flipH="1">
            <a:off x="6465600" y="1590840"/>
            <a:ext cx="1344240" cy="6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 flipH="1">
            <a:off x="8892360" y="3289680"/>
            <a:ext cx="56700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1"/>
          <p:cNvSpPr/>
          <p:nvPr/>
        </p:nvSpPr>
        <p:spPr>
          <a:xfrm>
            <a:off x="10332720" y="3289680"/>
            <a:ext cx="584280" cy="52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2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10300680" y="3810960"/>
            <a:ext cx="1233000" cy="1233000"/>
          </a:xfrm>
          <a:prstGeom prst="ellipse">
            <a:avLst/>
          </a:prstGeom>
          <a:blipFill rotWithShape="0">
            <a:blip r:embed="rId2"/>
            <a:stretch>
              <a:fillRect l="0" t="0" r="0"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4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8276400" y="3814920"/>
            <a:ext cx="1233000" cy="1233000"/>
          </a:xfrm>
          <a:prstGeom prst="ellipse">
            <a:avLst/>
          </a:prstGeom>
          <a:blipFill rotWithShape="0">
            <a:blip r:embed="rId3"/>
            <a:stretch>
              <a:fillRect l="0" t="0" r="0"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6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ustomShape 17"/>
          <p:cNvSpPr/>
          <p:nvPr/>
        </p:nvSpPr>
        <p:spPr>
          <a:xfrm>
            <a:off x="6846480" y="3825360"/>
            <a:ext cx="1233000" cy="1233000"/>
          </a:xfrm>
          <a:prstGeom prst="ellipse">
            <a:avLst/>
          </a:prstGeom>
          <a:blipFill rotWithShape="0">
            <a:blip r:embed="rId4"/>
            <a:stretch>
              <a:fillRect l="0" t="0" r="0" b="-5542"/>
            </a:stretch>
          </a:blipFill>
          <a:ln w="7632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noFill/>
          <a:ln w="7632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=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4795920" y="3814920"/>
            <a:ext cx="1233000" cy="1233000"/>
          </a:xfrm>
          <a:prstGeom prst="ellipse">
            <a:avLst/>
          </a:prstGeom>
          <a:blipFill rotWithShape="0">
            <a:blip r:embed="rId5"/>
            <a:stretch>
              <a:fillRect l="0" t="0" r="0" b="-6034"/>
            </a:stretch>
          </a:blipFill>
          <a:ln w="7632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6901560" y="3297600"/>
            <a:ext cx="561240" cy="52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6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1"/>
          <p:cNvSpPr/>
          <p:nvPr/>
        </p:nvSpPr>
        <p:spPr>
          <a:xfrm flipH="1">
            <a:off x="5412600" y="3297600"/>
            <a:ext cx="616320" cy="51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2"/>
          <p:cNvSpPr/>
          <p:nvPr/>
        </p:nvSpPr>
        <p:spPr>
          <a:xfrm>
            <a:off x="9176400" y="155880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3"/>
          <p:cNvSpPr/>
          <p:nvPr/>
        </p:nvSpPr>
        <p:spPr>
          <a:xfrm>
            <a:off x="10719360" y="32713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7173360" y="3192120"/>
            <a:ext cx="571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6705000" y="15588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5090040" y="32346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8610840" y="3245400"/>
            <a:ext cx="61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false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0" y="6112080"/>
            <a:ext cx="12191760" cy="745560"/>
            <a:chOff x="0" y="6112080"/>
            <a:chExt cx="12191760" cy="745560"/>
          </a:xfrm>
        </p:grpSpPr>
        <p:sp>
          <p:nvSpPr>
            <p:cNvPr id="165" name="Line 3"/>
            <p:cNvSpPr/>
            <p:nvPr/>
          </p:nvSpPr>
          <p:spPr>
            <a:xfrm>
              <a:off x="0" y="6148440"/>
              <a:ext cx="12191760" cy="0"/>
            </a:xfrm>
            <a:prstGeom prst="line">
              <a:avLst/>
            </a:prstGeom>
            <a:ln w="76320">
              <a:solidFill>
                <a:srgbClr val="33b3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66" name="Picture 2" descr=""/>
            <p:cNvPicPr/>
            <p:nvPr/>
          </p:nvPicPr>
          <p:blipFill>
            <a:blip r:embed="rId1"/>
            <a:srcRect l="8961" t="0" r="51571" b="0"/>
            <a:stretch/>
          </p:blipFill>
          <p:spPr>
            <a:xfrm>
              <a:off x="10734840" y="6112080"/>
              <a:ext cx="1456920" cy="745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TextShape 4"/>
          <p:cNvSpPr txBox="1"/>
          <p:nvPr/>
        </p:nvSpPr>
        <p:spPr>
          <a:xfrm>
            <a:off x="838080" y="1825560"/>
            <a:ext cx="5489280" cy="2525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tree trained with random subset of training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node tests random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8" name="Group 5"/>
          <p:cNvGrpSpPr/>
          <p:nvPr/>
        </p:nvGrpSpPr>
        <p:grpSpPr>
          <a:xfrm>
            <a:off x="6578280" y="1167480"/>
            <a:ext cx="850680" cy="559440"/>
            <a:chOff x="6578280" y="1167480"/>
            <a:chExt cx="850680" cy="559440"/>
          </a:xfrm>
        </p:grpSpPr>
        <p:sp>
          <p:nvSpPr>
            <p:cNvPr id="169" name="CustomShape 6"/>
            <p:cNvSpPr/>
            <p:nvPr/>
          </p:nvSpPr>
          <p:spPr>
            <a:xfrm>
              <a:off x="683208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" name="CustomShape 7"/>
            <p:cNvSpPr/>
            <p:nvPr/>
          </p:nvSpPr>
          <p:spPr>
            <a:xfrm>
              <a:off x="69847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8"/>
            <p:cNvSpPr/>
            <p:nvPr/>
          </p:nvSpPr>
          <p:spPr>
            <a:xfrm>
              <a:off x="671112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9"/>
            <p:cNvSpPr/>
            <p:nvPr/>
          </p:nvSpPr>
          <p:spPr>
            <a:xfrm>
              <a:off x="72021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10"/>
            <p:cNvSpPr/>
            <p:nvPr/>
          </p:nvSpPr>
          <p:spPr>
            <a:xfrm>
              <a:off x="699444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11"/>
            <p:cNvSpPr/>
            <p:nvPr/>
          </p:nvSpPr>
          <p:spPr>
            <a:xfrm>
              <a:off x="678636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12"/>
            <p:cNvSpPr/>
            <p:nvPr/>
          </p:nvSpPr>
          <p:spPr>
            <a:xfrm>
              <a:off x="65782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6" name="Group 13"/>
          <p:cNvGrpSpPr/>
          <p:nvPr/>
        </p:nvGrpSpPr>
        <p:grpSpPr>
          <a:xfrm>
            <a:off x="7540920" y="1167480"/>
            <a:ext cx="850680" cy="559440"/>
            <a:chOff x="7540920" y="1167480"/>
            <a:chExt cx="850680" cy="559440"/>
          </a:xfrm>
        </p:grpSpPr>
        <p:sp>
          <p:nvSpPr>
            <p:cNvPr id="177" name="CustomShape 14"/>
            <p:cNvSpPr/>
            <p:nvPr/>
          </p:nvSpPr>
          <p:spPr>
            <a:xfrm>
              <a:off x="779472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15"/>
            <p:cNvSpPr/>
            <p:nvPr/>
          </p:nvSpPr>
          <p:spPr>
            <a:xfrm>
              <a:off x="79473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16"/>
            <p:cNvSpPr/>
            <p:nvPr/>
          </p:nvSpPr>
          <p:spPr>
            <a:xfrm>
              <a:off x="767376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81648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18"/>
            <p:cNvSpPr/>
            <p:nvPr/>
          </p:nvSpPr>
          <p:spPr>
            <a:xfrm>
              <a:off x="79570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19"/>
            <p:cNvSpPr/>
            <p:nvPr/>
          </p:nvSpPr>
          <p:spPr>
            <a:xfrm>
              <a:off x="77490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20"/>
            <p:cNvSpPr/>
            <p:nvPr/>
          </p:nvSpPr>
          <p:spPr>
            <a:xfrm>
              <a:off x="75409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4" name="Group 21"/>
          <p:cNvGrpSpPr/>
          <p:nvPr/>
        </p:nvGrpSpPr>
        <p:grpSpPr>
          <a:xfrm>
            <a:off x="8490600" y="1167480"/>
            <a:ext cx="850680" cy="559440"/>
            <a:chOff x="8490600" y="1167480"/>
            <a:chExt cx="850680" cy="559440"/>
          </a:xfrm>
        </p:grpSpPr>
        <p:sp>
          <p:nvSpPr>
            <p:cNvPr id="185" name="CustomShape 22"/>
            <p:cNvSpPr/>
            <p:nvPr/>
          </p:nvSpPr>
          <p:spPr>
            <a:xfrm>
              <a:off x="8744400" y="11674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3"/>
            <p:cNvSpPr/>
            <p:nvPr/>
          </p:nvSpPr>
          <p:spPr>
            <a:xfrm>
              <a:off x="88966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4"/>
            <p:cNvSpPr/>
            <p:nvPr/>
          </p:nvSpPr>
          <p:spPr>
            <a:xfrm>
              <a:off x="8623080" y="13197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5"/>
            <p:cNvSpPr/>
            <p:nvPr/>
          </p:nvSpPr>
          <p:spPr>
            <a:xfrm>
              <a:off x="911448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26"/>
            <p:cNvSpPr/>
            <p:nvPr/>
          </p:nvSpPr>
          <p:spPr>
            <a:xfrm>
              <a:off x="89064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27"/>
            <p:cNvSpPr/>
            <p:nvPr/>
          </p:nvSpPr>
          <p:spPr>
            <a:xfrm>
              <a:off x="869832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" name="CustomShape 28"/>
            <p:cNvSpPr/>
            <p:nvPr/>
          </p:nvSpPr>
          <p:spPr>
            <a:xfrm>
              <a:off x="8490600" y="15001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2" name="Group 29"/>
          <p:cNvGrpSpPr/>
          <p:nvPr/>
        </p:nvGrpSpPr>
        <p:grpSpPr>
          <a:xfrm>
            <a:off x="9488520" y="1164240"/>
            <a:ext cx="850680" cy="559440"/>
            <a:chOff x="9488520" y="1164240"/>
            <a:chExt cx="850680" cy="559440"/>
          </a:xfrm>
        </p:grpSpPr>
        <p:sp>
          <p:nvSpPr>
            <p:cNvPr id="193" name="CustomShape 30"/>
            <p:cNvSpPr/>
            <p:nvPr/>
          </p:nvSpPr>
          <p:spPr>
            <a:xfrm>
              <a:off x="9742320" y="11642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CustomShape 31"/>
            <p:cNvSpPr/>
            <p:nvPr/>
          </p:nvSpPr>
          <p:spPr>
            <a:xfrm>
              <a:off x="98949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32"/>
            <p:cNvSpPr/>
            <p:nvPr/>
          </p:nvSpPr>
          <p:spPr>
            <a:xfrm>
              <a:off x="9621360" y="13165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3"/>
            <p:cNvSpPr/>
            <p:nvPr/>
          </p:nvSpPr>
          <p:spPr>
            <a:xfrm>
              <a:off x="101124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34"/>
            <p:cNvSpPr/>
            <p:nvPr/>
          </p:nvSpPr>
          <p:spPr>
            <a:xfrm>
              <a:off x="990468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35"/>
            <p:cNvSpPr/>
            <p:nvPr/>
          </p:nvSpPr>
          <p:spPr>
            <a:xfrm>
              <a:off x="969660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>
              <a:off x="9488520" y="14968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6578280" y="2095920"/>
            <a:ext cx="850680" cy="559440"/>
            <a:chOff x="6578280" y="2095920"/>
            <a:chExt cx="850680" cy="559440"/>
          </a:xfrm>
        </p:grpSpPr>
        <p:sp>
          <p:nvSpPr>
            <p:cNvPr id="201" name="CustomShape 38"/>
            <p:cNvSpPr/>
            <p:nvPr/>
          </p:nvSpPr>
          <p:spPr>
            <a:xfrm>
              <a:off x="683208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>
              <a:off x="69847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40"/>
            <p:cNvSpPr/>
            <p:nvPr/>
          </p:nvSpPr>
          <p:spPr>
            <a:xfrm>
              <a:off x="671112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CustomShape 41"/>
            <p:cNvSpPr/>
            <p:nvPr/>
          </p:nvSpPr>
          <p:spPr>
            <a:xfrm>
              <a:off x="72021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>
              <a:off x="699444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43"/>
            <p:cNvSpPr/>
            <p:nvPr/>
          </p:nvSpPr>
          <p:spPr>
            <a:xfrm>
              <a:off x="678636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44"/>
            <p:cNvSpPr/>
            <p:nvPr/>
          </p:nvSpPr>
          <p:spPr>
            <a:xfrm>
              <a:off x="65782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45"/>
          <p:cNvGrpSpPr/>
          <p:nvPr/>
        </p:nvGrpSpPr>
        <p:grpSpPr>
          <a:xfrm>
            <a:off x="7540920" y="2095920"/>
            <a:ext cx="850680" cy="559440"/>
            <a:chOff x="7540920" y="2095920"/>
            <a:chExt cx="850680" cy="559440"/>
          </a:xfrm>
        </p:grpSpPr>
        <p:sp>
          <p:nvSpPr>
            <p:cNvPr id="209" name="CustomShape 46"/>
            <p:cNvSpPr/>
            <p:nvPr/>
          </p:nvSpPr>
          <p:spPr>
            <a:xfrm>
              <a:off x="779472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47"/>
            <p:cNvSpPr/>
            <p:nvPr/>
          </p:nvSpPr>
          <p:spPr>
            <a:xfrm>
              <a:off x="79473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>
              <a:off x="767376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49"/>
            <p:cNvSpPr/>
            <p:nvPr/>
          </p:nvSpPr>
          <p:spPr>
            <a:xfrm>
              <a:off x="81648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50"/>
            <p:cNvSpPr/>
            <p:nvPr/>
          </p:nvSpPr>
          <p:spPr>
            <a:xfrm>
              <a:off x="79570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>
              <a:off x="77490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2"/>
            <p:cNvSpPr/>
            <p:nvPr/>
          </p:nvSpPr>
          <p:spPr>
            <a:xfrm>
              <a:off x="75409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6" name="Group 53"/>
          <p:cNvGrpSpPr/>
          <p:nvPr/>
        </p:nvGrpSpPr>
        <p:grpSpPr>
          <a:xfrm>
            <a:off x="8490600" y="2095920"/>
            <a:ext cx="850680" cy="559440"/>
            <a:chOff x="8490600" y="2095920"/>
            <a:chExt cx="850680" cy="559440"/>
          </a:xfrm>
        </p:grpSpPr>
        <p:sp>
          <p:nvSpPr>
            <p:cNvPr id="217" name="CustomShape 54"/>
            <p:cNvSpPr/>
            <p:nvPr/>
          </p:nvSpPr>
          <p:spPr>
            <a:xfrm>
              <a:off x="8744400" y="20959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5"/>
            <p:cNvSpPr/>
            <p:nvPr/>
          </p:nvSpPr>
          <p:spPr>
            <a:xfrm>
              <a:off x="88966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6"/>
            <p:cNvSpPr/>
            <p:nvPr/>
          </p:nvSpPr>
          <p:spPr>
            <a:xfrm>
              <a:off x="8623080" y="22482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57"/>
            <p:cNvSpPr/>
            <p:nvPr/>
          </p:nvSpPr>
          <p:spPr>
            <a:xfrm>
              <a:off x="911448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89064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59"/>
            <p:cNvSpPr/>
            <p:nvPr/>
          </p:nvSpPr>
          <p:spPr>
            <a:xfrm>
              <a:off x="869832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0"/>
            <p:cNvSpPr/>
            <p:nvPr/>
          </p:nvSpPr>
          <p:spPr>
            <a:xfrm>
              <a:off x="8490600" y="24285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4" name="Group 61"/>
          <p:cNvGrpSpPr/>
          <p:nvPr/>
        </p:nvGrpSpPr>
        <p:grpSpPr>
          <a:xfrm>
            <a:off x="9488520" y="2092680"/>
            <a:ext cx="850680" cy="559440"/>
            <a:chOff x="9488520" y="2092680"/>
            <a:chExt cx="850680" cy="559440"/>
          </a:xfrm>
        </p:grpSpPr>
        <p:sp>
          <p:nvSpPr>
            <p:cNvPr id="225" name="CustomShape 62"/>
            <p:cNvSpPr/>
            <p:nvPr/>
          </p:nvSpPr>
          <p:spPr>
            <a:xfrm>
              <a:off x="9742320" y="20926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3"/>
            <p:cNvSpPr/>
            <p:nvPr/>
          </p:nvSpPr>
          <p:spPr>
            <a:xfrm>
              <a:off x="98949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64"/>
            <p:cNvSpPr/>
            <p:nvPr/>
          </p:nvSpPr>
          <p:spPr>
            <a:xfrm>
              <a:off x="9621360" y="2244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65"/>
            <p:cNvSpPr/>
            <p:nvPr/>
          </p:nvSpPr>
          <p:spPr>
            <a:xfrm>
              <a:off x="101124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990468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67"/>
            <p:cNvSpPr/>
            <p:nvPr/>
          </p:nvSpPr>
          <p:spPr>
            <a:xfrm>
              <a:off x="969660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CustomShape 68"/>
            <p:cNvSpPr/>
            <p:nvPr/>
          </p:nvSpPr>
          <p:spPr>
            <a:xfrm>
              <a:off x="9488520" y="2425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2" name="Group 69"/>
          <p:cNvGrpSpPr/>
          <p:nvPr/>
        </p:nvGrpSpPr>
        <p:grpSpPr>
          <a:xfrm>
            <a:off x="6578280" y="3015360"/>
            <a:ext cx="850680" cy="559440"/>
            <a:chOff x="6578280" y="3015360"/>
            <a:chExt cx="850680" cy="559440"/>
          </a:xfrm>
        </p:grpSpPr>
        <p:sp>
          <p:nvSpPr>
            <p:cNvPr id="233" name="CustomShape 70"/>
            <p:cNvSpPr/>
            <p:nvPr/>
          </p:nvSpPr>
          <p:spPr>
            <a:xfrm>
              <a:off x="683208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71"/>
            <p:cNvSpPr/>
            <p:nvPr/>
          </p:nvSpPr>
          <p:spPr>
            <a:xfrm>
              <a:off x="69847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72"/>
            <p:cNvSpPr/>
            <p:nvPr/>
          </p:nvSpPr>
          <p:spPr>
            <a:xfrm>
              <a:off x="671112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73"/>
            <p:cNvSpPr/>
            <p:nvPr/>
          </p:nvSpPr>
          <p:spPr>
            <a:xfrm>
              <a:off x="72021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74"/>
            <p:cNvSpPr/>
            <p:nvPr/>
          </p:nvSpPr>
          <p:spPr>
            <a:xfrm>
              <a:off x="699444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75"/>
            <p:cNvSpPr/>
            <p:nvPr/>
          </p:nvSpPr>
          <p:spPr>
            <a:xfrm>
              <a:off x="678636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76"/>
            <p:cNvSpPr/>
            <p:nvPr/>
          </p:nvSpPr>
          <p:spPr>
            <a:xfrm>
              <a:off x="65782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0" name="Group 77"/>
          <p:cNvGrpSpPr/>
          <p:nvPr/>
        </p:nvGrpSpPr>
        <p:grpSpPr>
          <a:xfrm>
            <a:off x="7540920" y="3015360"/>
            <a:ext cx="850680" cy="559440"/>
            <a:chOff x="7540920" y="3015360"/>
            <a:chExt cx="850680" cy="559440"/>
          </a:xfrm>
        </p:grpSpPr>
        <p:sp>
          <p:nvSpPr>
            <p:cNvPr id="241" name="CustomShape 78"/>
            <p:cNvSpPr/>
            <p:nvPr/>
          </p:nvSpPr>
          <p:spPr>
            <a:xfrm>
              <a:off x="779472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79"/>
            <p:cNvSpPr/>
            <p:nvPr/>
          </p:nvSpPr>
          <p:spPr>
            <a:xfrm>
              <a:off x="79473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80"/>
            <p:cNvSpPr/>
            <p:nvPr/>
          </p:nvSpPr>
          <p:spPr>
            <a:xfrm>
              <a:off x="767376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81"/>
            <p:cNvSpPr/>
            <p:nvPr/>
          </p:nvSpPr>
          <p:spPr>
            <a:xfrm>
              <a:off x="81648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82"/>
            <p:cNvSpPr/>
            <p:nvPr/>
          </p:nvSpPr>
          <p:spPr>
            <a:xfrm>
              <a:off x="79570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83"/>
            <p:cNvSpPr/>
            <p:nvPr/>
          </p:nvSpPr>
          <p:spPr>
            <a:xfrm>
              <a:off x="77490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84"/>
            <p:cNvSpPr/>
            <p:nvPr/>
          </p:nvSpPr>
          <p:spPr>
            <a:xfrm>
              <a:off x="75409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8" name="Group 85"/>
          <p:cNvGrpSpPr/>
          <p:nvPr/>
        </p:nvGrpSpPr>
        <p:grpSpPr>
          <a:xfrm>
            <a:off x="8490600" y="3015360"/>
            <a:ext cx="850680" cy="559440"/>
            <a:chOff x="8490600" y="3015360"/>
            <a:chExt cx="850680" cy="559440"/>
          </a:xfrm>
        </p:grpSpPr>
        <p:sp>
          <p:nvSpPr>
            <p:cNvPr id="249" name="CustomShape 86"/>
            <p:cNvSpPr/>
            <p:nvPr/>
          </p:nvSpPr>
          <p:spPr>
            <a:xfrm>
              <a:off x="8744400" y="3015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87"/>
            <p:cNvSpPr/>
            <p:nvPr/>
          </p:nvSpPr>
          <p:spPr>
            <a:xfrm>
              <a:off x="88966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88"/>
            <p:cNvSpPr/>
            <p:nvPr/>
          </p:nvSpPr>
          <p:spPr>
            <a:xfrm>
              <a:off x="8623080" y="31676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9"/>
            <p:cNvSpPr/>
            <p:nvPr/>
          </p:nvSpPr>
          <p:spPr>
            <a:xfrm>
              <a:off x="911448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0"/>
            <p:cNvSpPr/>
            <p:nvPr/>
          </p:nvSpPr>
          <p:spPr>
            <a:xfrm>
              <a:off x="89064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91"/>
            <p:cNvSpPr/>
            <p:nvPr/>
          </p:nvSpPr>
          <p:spPr>
            <a:xfrm>
              <a:off x="869832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92"/>
            <p:cNvSpPr/>
            <p:nvPr/>
          </p:nvSpPr>
          <p:spPr>
            <a:xfrm>
              <a:off x="8490600" y="334800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6" name="Group 93"/>
          <p:cNvGrpSpPr/>
          <p:nvPr/>
        </p:nvGrpSpPr>
        <p:grpSpPr>
          <a:xfrm>
            <a:off x="9488520" y="3012120"/>
            <a:ext cx="850680" cy="559440"/>
            <a:chOff x="9488520" y="3012120"/>
            <a:chExt cx="850680" cy="559440"/>
          </a:xfrm>
        </p:grpSpPr>
        <p:sp>
          <p:nvSpPr>
            <p:cNvPr id="257" name="CustomShape 94"/>
            <p:cNvSpPr/>
            <p:nvPr/>
          </p:nvSpPr>
          <p:spPr>
            <a:xfrm>
              <a:off x="9742320" y="30121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95"/>
            <p:cNvSpPr/>
            <p:nvPr/>
          </p:nvSpPr>
          <p:spPr>
            <a:xfrm>
              <a:off x="98949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96"/>
            <p:cNvSpPr/>
            <p:nvPr/>
          </p:nvSpPr>
          <p:spPr>
            <a:xfrm>
              <a:off x="9621360" y="31644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97"/>
            <p:cNvSpPr/>
            <p:nvPr/>
          </p:nvSpPr>
          <p:spPr>
            <a:xfrm>
              <a:off x="101124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98"/>
            <p:cNvSpPr/>
            <p:nvPr/>
          </p:nvSpPr>
          <p:spPr>
            <a:xfrm>
              <a:off x="990468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99"/>
            <p:cNvSpPr/>
            <p:nvPr/>
          </p:nvSpPr>
          <p:spPr>
            <a:xfrm>
              <a:off x="969660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00"/>
            <p:cNvSpPr/>
            <p:nvPr/>
          </p:nvSpPr>
          <p:spPr>
            <a:xfrm>
              <a:off x="9488520" y="33447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101"/>
          <p:cNvGrpSpPr/>
          <p:nvPr/>
        </p:nvGrpSpPr>
        <p:grpSpPr>
          <a:xfrm>
            <a:off x="6558840" y="3919320"/>
            <a:ext cx="850680" cy="559440"/>
            <a:chOff x="6558840" y="3919320"/>
            <a:chExt cx="850680" cy="559440"/>
          </a:xfrm>
        </p:grpSpPr>
        <p:sp>
          <p:nvSpPr>
            <p:cNvPr id="265" name="CustomShape 102"/>
            <p:cNvSpPr/>
            <p:nvPr/>
          </p:nvSpPr>
          <p:spPr>
            <a:xfrm>
              <a:off x="6812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103"/>
            <p:cNvSpPr/>
            <p:nvPr/>
          </p:nvSpPr>
          <p:spPr>
            <a:xfrm>
              <a:off x="69652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104"/>
            <p:cNvSpPr/>
            <p:nvPr/>
          </p:nvSpPr>
          <p:spPr>
            <a:xfrm>
              <a:off x="669168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105"/>
            <p:cNvSpPr/>
            <p:nvPr/>
          </p:nvSpPr>
          <p:spPr>
            <a:xfrm>
              <a:off x="7182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106"/>
            <p:cNvSpPr/>
            <p:nvPr/>
          </p:nvSpPr>
          <p:spPr>
            <a:xfrm>
              <a:off x="697500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107"/>
            <p:cNvSpPr/>
            <p:nvPr/>
          </p:nvSpPr>
          <p:spPr>
            <a:xfrm>
              <a:off x="67669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108"/>
            <p:cNvSpPr/>
            <p:nvPr/>
          </p:nvSpPr>
          <p:spPr>
            <a:xfrm>
              <a:off x="6558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2" name="Group 109"/>
          <p:cNvGrpSpPr/>
          <p:nvPr/>
        </p:nvGrpSpPr>
        <p:grpSpPr>
          <a:xfrm>
            <a:off x="7521840" y="3919320"/>
            <a:ext cx="850680" cy="559440"/>
            <a:chOff x="7521840" y="3919320"/>
            <a:chExt cx="850680" cy="559440"/>
          </a:xfrm>
        </p:grpSpPr>
        <p:sp>
          <p:nvSpPr>
            <p:cNvPr id="273" name="CustomShape 110"/>
            <p:cNvSpPr/>
            <p:nvPr/>
          </p:nvSpPr>
          <p:spPr>
            <a:xfrm>
              <a:off x="777564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11"/>
            <p:cNvSpPr/>
            <p:nvPr/>
          </p:nvSpPr>
          <p:spPr>
            <a:xfrm>
              <a:off x="79279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12"/>
            <p:cNvSpPr/>
            <p:nvPr/>
          </p:nvSpPr>
          <p:spPr>
            <a:xfrm>
              <a:off x="765432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13"/>
            <p:cNvSpPr/>
            <p:nvPr/>
          </p:nvSpPr>
          <p:spPr>
            <a:xfrm>
              <a:off x="814572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14"/>
            <p:cNvSpPr/>
            <p:nvPr/>
          </p:nvSpPr>
          <p:spPr>
            <a:xfrm>
              <a:off x="79376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115"/>
            <p:cNvSpPr/>
            <p:nvPr/>
          </p:nvSpPr>
          <p:spPr>
            <a:xfrm>
              <a:off x="77295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116"/>
            <p:cNvSpPr/>
            <p:nvPr/>
          </p:nvSpPr>
          <p:spPr>
            <a:xfrm>
              <a:off x="75218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0" name="Group 117"/>
          <p:cNvGrpSpPr/>
          <p:nvPr/>
        </p:nvGrpSpPr>
        <p:grpSpPr>
          <a:xfrm>
            <a:off x="8471160" y="3919320"/>
            <a:ext cx="850680" cy="559440"/>
            <a:chOff x="8471160" y="3919320"/>
            <a:chExt cx="850680" cy="559440"/>
          </a:xfrm>
        </p:grpSpPr>
        <p:sp>
          <p:nvSpPr>
            <p:cNvPr id="281" name="CustomShape 118"/>
            <p:cNvSpPr/>
            <p:nvPr/>
          </p:nvSpPr>
          <p:spPr>
            <a:xfrm>
              <a:off x="8724960" y="391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119"/>
            <p:cNvSpPr/>
            <p:nvPr/>
          </p:nvSpPr>
          <p:spPr>
            <a:xfrm>
              <a:off x="88772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120"/>
            <p:cNvSpPr/>
            <p:nvPr/>
          </p:nvSpPr>
          <p:spPr>
            <a:xfrm>
              <a:off x="8603640" y="407160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121"/>
            <p:cNvSpPr/>
            <p:nvPr/>
          </p:nvSpPr>
          <p:spPr>
            <a:xfrm>
              <a:off x="90950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122"/>
            <p:cNvSpPr/>
            <p:nvPr/>
          </p:nvSpPr>
          <p:spPr>
            <a:xfrm>
              <a:off x="88869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3"/>
            <p:cNvSpPr/>
            <p:nvPr/>
          </p:nvSpPr>
          <p:spPr>
            <a:xfrm>
              <a:off x="867924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24"/>
            <p:cNvSpPr/>
            <p:nvPr/>
          </p:nvSpPr>
          <p:spPr>
            <a:xfrm>
              <a:off x="8471160" y="425196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8" name="Group 125"/>
          <p:cNvGrpSpPr/>
          <p:nvPr/>
        </p:nvGrpSpPr>
        <p:grpSpPr>
          <a:xfrm>
            <a:off x="9469440" y="3916080"/>
            <a:ext cx="850680" cy="559440"/>
            <a:chOff x="9469440" y="3916080"/>
            <a:chExt cx="850680" cy="559440"/>
          </a:xfrm>
        </p:grpSpPr>
        <p:sp>
          <p:nvSpPr>
            <p:cNvPr id="289" name="CustomShape 126"/>
            <p:cNvSpPr/>
            <p:nvPr/>
          </p:nvSpPr>
          <p:spPr>
            <a:xfrm>
              <a:off x="9722880" y="391608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27"/>
            <p:cNvSpPr/>
            <p:nvPr/>
          </p:nvSpPr>
          <p:spPr>
            <a:xfrm>
              <a:off x="98755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8"/>
            <p:cNvSpPr/>
            <p:nvPr/>
          </p:nvSpPr>
          <p:spPr>
            <a:xfrm>
              <a:off x="9601920" y="40683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29"/>
            <p:cNvSpPr/>
            <p:nvPr/>
          </p:nvSpPr>
          <p:spPr>
            <a:xfrm>
              <a:off x="1009332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30"/>
            <p:cNvSpPr/>
            <p:nvPr/>
          </p:nvSpPr>
          <p:spPr>
            <a:xfrm>
              <a:off x="98852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31"/>
            <p:cNvSpPr/>
            <p:nvPr/>
          </p:nvSpPr>
          <p:spPr>
            <a:xfrm>
              <a:off x="967716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32"/>
            <p:cNvSpPr/>
            <p:nvPr/>
          </p:nvSpPr>
          <p:spPr>
            <a:xfrm>
              <a:off x="9469440" y="42487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6" name="Group 133"/>
          <p:cNvGrpSpPr/>
          <p:nvPr/>
        </p:nvGrpSpPr>
        <p:grpSpPr>
          <a:xfrm>
            <a:off x="6558840" y="4729320"/>
            <a:ext cx="850680" cy="559800"/>
            <a:chOff x="6558840" y="4729320"/>
            <a:chExt cx="850680" cy="559800"/>
          </a:xfrm>
        </p:grpSpPr>
        <p:sp>
          <p:nvSpPr>
            <p:cNvPr id="297" name="CustomShape 134"/>
            <p:cNvSpPr/>
            <p:nvPr/>
          </p:nvSpPr>
          <p:spPr>
            <a:xfrm>
              <a:off x="6812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35"/>
            <p:cNvSpPr/>
            <p:nvPr/>
          </p:nvSpPr>
          <p:spPr>
            <a:xfrm>
              <a:off x="69652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36"/>
            <p:cNvSpPr/>
            <p:nvPr/>
          </p:nvSpPr>
          <p:spPr>
            <a:xfrm>
              <a:off x="669168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37"/>
            <p:cNvSpPr/>
            <p:nvPr/>
          </p:nvSpPr>
          <p:spPr>
            <a:xfrm>
              <a:off x="7182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38"/>
            <p:cNvSpPr/>
            <p:nvPr/>
          </p:nvSpPr>
          <p:spPr>
            <a:xfrm>
              <a:off x="697500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39"/>
            <p:cNvSpPr/>
            <p:nvPr/>
          </p:nvSpPr>
          <p:spPr>
            <a:xfrm>
              <a:off x="67669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40"/>
            <p:cNvSpPr/>
            <p:nvPr/>
          </p:nvSpPr>
          <p:spPr>
            <a:xfrm>
              <a:off x="6558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4" name="Group 141"/>
          <p:cNvGrpSpPr/>
          <p:nvPr/>
        </p:nvGrpSpPr>
        <p:grpSpPr>
          <a:xfrm>
            <a:off x="7521840" y="4729320"/>
            <a:ext cx="850680" cy="559800"/>
            <a:chOff x="7521840" y="4729320"/>
            <a:chExt cx="850680" cy="559800"/>
          </a:xfrm>
        </p:grpSpPr>
        <p:sp>
          <p:nvSpPr>
            <p:cNvPr id="305" name="CustomShape 142"/>
            <p:cNvSpPr/>
            <p:nvPr/>
          </p:nvSpPr>
          <p:spPr>
            <a:xfrm>
              <a:off x="777564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43"/>
            <p:cNvSpPr/>
            <p:nvPr/>
          </p:nvSpPr>
          <p:spPr>
            <a:xfrm>
              <a:off x="79279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144"/>
            <p:cNvSpPr/>
            <p:nvPr/>
          </p:nvSpPr>
          <p:spPr>
            <a:xfrm>
              <a:off x="765432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145"/>
            <p:cNvSpPr/>
            <p:nvPr/>
          </p:nvSpPr>
          <p:spPr>
            <a:xfrm>
              <a:off x="814572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146"/>
            <p:cNvSpPr/>
            <p:nvPr/>
          </p:nvSpPr>
          <p:spPr>
            <a:xfrm>
              <a:off x="79376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147"/>
            <p:cNvSpPr/>
            <p:nvPr/>
          </p:nvSpPr>
          <p:spPr>
            <a:xfrm>
              <a:off x="77295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148"/>
            <p:cNvSpPr/>
            <p:nvPr/>
          </p:nvSpPr>
          <p:spPr>
            <a:xfrm>
              <a:off x="75218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2" name="Group 149"/>
          <p:cNvGrpSpPr/>
          <p:nvPr/>
        </p:nvGrpSpPr>
        <p:grpSpPr>
          <a:xfrm>
            <a:off x="8471160" y="4729320"/>
            <a:ext cx="850680" cy="559800"/>
            <a:chOff x="8471160" y="4729320"/>
            <a:chExt cx="850680" cy="559800"/>
          </a:xfrm>
        </p:grpSpPr>
        <p:sp>
          <p:nvSpPr>
            <p:cNvPr id="313" name="CustomShape 150"/>
            <p:cNvSpPr/>
            <p:nvPr/>
          </p:nvSpPr>
          <p:spPr>
            <a:xfrm>
              <a:off x="8724960" y="47293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51"/>
            <p:cNvSpPr/>
            <p:nvPr/>
          </p:nvSpPr>
          <p:spPr>
            <a:xfrm>
              <a:off x="88772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52"/>
            <p:cNvSpPr/>
            <p:nvPr/>
          </p:nvSpPr>
          <p:spPr>
            <a:xfrm>
              <a:off x="8603640" y="488196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53"/>
            <p:cNvSpPr/>
            <p:nvPr/>
          </p:nvSpPr>
          <p:spPr>
            <a:xfrm>
              <a:off x="90950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54"/>
            <p:cNvSpPr/>
            <p:nvPr/>
          </p:nvSpPr>
          <p:spPr>
            <a:xfrm>
              <a:off x="88869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55"/>
            <p:cNvSpPr/>
            <p:nvPr/>
          </p:nvSpPr>
          <p:spPr>
            <a:xfrm>
              <a:off x="867924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56"/>
            <p:cNvSpPr/>
            <p:nvPr/>
          </p:nvSpPr>
          <p:spPr>
            <a:xfrm>
              <a:off x="8471160" y="506232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0" name="Group 157"/>
          <p:cNvGrpSpPr/>
          <p:nvPr/>
        </p:nvGrpSpPr>
        <p:grpSpPr>
          <a:xfrm>
            <a:off x="9469440" y="4726440"/>
            <a:ext cx="850680" cy="559440"/>
            <a:chOff x="9469440" y="4726440"/>
            <a:chExt cx="850680" cy="559440"/>
          </a:xfrm>
        </p:grpSpPr>
        <p:sp>
          <p:nvSpPr>
            <p:cNvPr id="321" name="CustomShape 158"/>
            <p:cNvSpPr/>
            <p:nvPr/>
          </p:nvSpPr>
          <p:spPr>
            <a:xfrm>
              <a:off x="9722880" y="472644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159"/>
            <p:cNvSpPr/>
            <p:nvPr/>
          </p:nvSpPr>
          <p:spPr>
            <a:xfrm>
              <a:off x="98755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60"/>
            <p:cNvSpPr/>
            <p:nvPr/>
          </p:nvSpPr>
          <p:spPr>
            <a:xfrm>
              <a:off x="9601920" y="4878720"/>
              <a:ext cx="282600" cy="28260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161"/>
            <p:cNvSpPr/>
            <p:nvPr/>
          </p:nvSpPr>
          <p:spPr>
            <a:xfrm>
              <a:off x="1009332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162"/>
            <p:cNvSpPr/>
            <p:nvPr/>
          </p:nvSpPr>
          <p:spPr>
            <a:xfrm>
              <a:off x="98852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163"/>
            <p:cNvSpPr/>
            <p:nvPr/>
          </p:nvSpPr>
          <p:spPr>
            <a:xfrm>
              <a:off x="967716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164"/>
            <p:cNvSpPr/>
            <p:nvPr/>
          </p:nvSpPr>
          <p:spPr>
            <a:xfrm>
              <a:off x="9469440" y="5059080"/>
              <a:ext cx="226800" cy="22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320" spc="-1" strike="noStrike">
                <a:latin typeface="Arial"/>
              </a:rPr>
              <a:t>Data</a:t>
            </a:r>
            <a:endParaRPr b="0" lang="en-US" sz="5320" spc="-1" strike="noStrike"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83 teams</a:t>
            </a:r>
            <a:endParaRPr b="0" lang="en-US" sz="3870" spc="-1" strike="noStrike">
              <a:latin typeface="Arial"/>
            </a:endParaRP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852 games</a:t>
            </a:r>
            <a:endParaRPr b="0" lang="en-US" sz="3870" spc="-1" strike="noStrike">
              <a:latin typeface="Arial"/>
            </a:endParaRP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Features goals and outcome of games</a:t>
            </a:r>
            <a:endParaRPr b="0" lang="en-US" sz="3870" spc="-1" strike="noStrike">
              <a:latin typeface="Arial"/>
            </a:endParaRPr>
          </a:p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latin typeface="Arial"/>
              </a:rPr>
              <a:t>Most features are difficult to leverage without outside data (team names have predictive power with outside data)</a:t>
            </a:r>
            <a:endParaRPr b="0" lang="en-US" sz="38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320" spc="-1" strike="noStrike">
                <a:latin typeface="Arial"/>
              </a:rPr>
              <a:t>Feature extraction</a:t>
            </a:r>
            <a:endParaRPr b="0" lang="en-US" sz="532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753120" y="2377440"/>
            <a:ext cx="5464800" cy="3355200"/>
          </a:xfrm>
          <a:prstGeom prst="rect">
            <a:avLst/>
          </a:prstGeom>
          <a:ln>
            <a:noFill/>
          </a:ln>
        </p:spPr>
      </p:pic>
      <p:sp>
        <p:nvSpPr>
          <p:cNvPr id="332" name="TextShape 2"/>
          <p:cNvSpPr txBox="1"/>
          <p:nvPr/>
        </p:nvSpPr>
        <p:spPr>
          <a:xfrm>
            <a:off x="7223760" y="2377440"/>
            <a:ext cx="4572000" cy="246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total goals in history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total games in history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Average goals per game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Rank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Data reshaped with dplyr from tidyverse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320" spc="-1" strike="noStrike">
                <a:latin typeface="Arial"/>
              </a:rPr>
              <a:t>Predictions</a:t>
            </a:r>
            <a:endParaRPr b="0" lang="en-US" sz="532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3261960" y="2194560"/>
            <a:ext cx="5657400" cy="1819080"/>
          </a:xfrm>
          <a:prstGeom prst="rect">
            <a:avLst/>
          </a:prstGeom>
          <a:ln>
            <a:noFill/>
          </a:ln>
        </p:spPr>
      </p:pic>
      <p:sp>
        <p:nvSpPr>
          <p:cNvPr id="335" name="TextShape 2"/>
          <p:cNvSpPr txBox="1"/>
          <p:nvPr/>
        </p:nvSpPr>
        <p:spPr>
          <a:xfrm>
            <a:off x="3200400" y="4297680"/>
            <a:ext cx="5120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Performance similar to training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50% testing accuracy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320" spc="-1" strike="noStrike">
                <a:latin typeface="Arial"/>
              </a:rPr>
              <a:t>Model fit</a:t>
            </a:r>
            <a:endParaRPr b="0" lang="en-US" sz="532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384280" y="1833840"/>
            <a:ext cx="8039880" cy="2463840"/>
          </a:xfrm>
          <a:prstGeom prst="rect">
            <a:avLst/>
          </a:prstGeom>
          <a:ln>
            <a:noFill/>
          </a:ln>
        </p:spPr>
      </p:pic>
      <p:sp>
        <p:nvSpPr>
          <p:cNvPr id="338" name="TextShape 2"/>
          <p:cNvSpPr txBox="1"/>
          <p:nvPr/>
        </p:nvSpPr>
        <p:spPr>
          <a:xfrm>
            <a:off x="2468880" y="4754880"/>
            <a:ext cx="7315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Fairly good at classifying wins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Pretty bad at predicting ties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320" spc="-1" strike="noStrike">
                <a:latin typeface="Arial"/>
              </a:rPr>
              <a:t>Feature importance</a:t>
            </a:r>
            <a:endParaRPr b="0" lang="en-US" sz="532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595320" y="2183400"/>
            <a:ext cx="4990680" cy="2476080"/>
          </a:xfrm>
          <a:prstGeom prst="rect">
            <a:avLst/>
          </a:prstGeom>
          <a:ln>
            <a:noFill/>
          </a:ln>
        </p:spPr>
      </p:pic>
      <p:sp>
        <p:nvSpPr>
          <p:cNvPr id="341" name="TextShape 2"/>
          <p:cNvSpPr txBox="1"/>
          <p:nvPr/>
        </p:nvSpPr>
        <p:spPr>
          <a:xfrm>
            <a:off x="3657600" y="5231520"/>
            <a:ext cx="6949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Application>LibreOffice/6.2.6.2$Linux_X86_64 LibreOffice_project/20$Build-2</Application>
  <Words>96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2019-09-05T13:10:27Z</dcterms:created>
  <dc:creator>Andrew Doyle</dc:creator>
  <dc:description/>
  <dc:language>en-US</dc:language>
  <cp:lastModifiedBy/>
  <dcterms:modified xsi:type="dcterms:W3CDTF">2019-09-05T13:55:29Z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