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730" y="160452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350" y="160452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730" y="368208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350" y="368208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110" y="3426961"/>
            <a:ext cx="8229330" cy="3323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110" y="2760961"/>
            <a:ext cx="8229330" cy="3323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110" y="3426961"/>
            <a:ext cx="8229330" cy="3323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730" y="160452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350" y="160452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730" y="368208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350" y="368208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110" y="3426961"/>
            <a:ext cx="8229330" cy="3323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110" y="2760961"/>
            <a:ext cx="8229330" cy="3323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730" y="160452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350" y="160452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730" y="368208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350" y="3682080"/>
            <a:ext cx="26497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110" y="2760961"/>
            <a:ext cx="8229330" cy="3323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110" y="569347"/>
            <a:ext cx="8229330" cy="5525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2910" y="1122480"/>
            <a:ext cx="685773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5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13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C887B19-6779-460C-AD31-A7AF358F9BB7}" type="datetime">
              <a:rPr lang="en-US" sz="900" b="0" strike="noStrike" spc="-1">
                <a:solidFill>
                  <a:srgbClr val="8B8B8B"/>
                </a:solidFill>
                <a:latin typeface="Calibri"/>
              </a:rPr>
              <a:t>9/5/2019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8860" y="6356520"/>
            <a:ext cx="308583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18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7860" y="6356520"/>
            <a:ext cx="205713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9CFA2DD-9BCA-46CD-A65B-82228C0DE368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43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514350" lvl="1" indent="-1711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857250" lvl="2" indent="-1711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200150" lvl="3" indent="-1711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543050" lvl="4" indent="-1711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13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8D2BFA2-8C7C-4ACF-ABFC-BE564C8CDC6F}" type="datetime">
              <a:rPr lang="en-US" sz="900" b="0" strike="noStrike" spc="-1">
                <a:solidFill>
                  <a:srgbClr val="8B8B8B"/>
                </a:solidFill>
                <a:latin typeface="Calibri"/>
              </a:rPr>
              <a:t>9/5/2019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8860" y="6356520"/>
            <a:ext cx="308583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18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7860" y="6356520"/>
            <a:ext cx="205713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8B3078-7B52-455F-89CC-D1A37495D77A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180" algn="l" defTabSz="685800" rtl="0" eaLnBrk="1" latinLnBrk="0" hangingPunct="1">
        <a:lnSpc>
          <a:spcPct val="90000"/>
        </a:lnSpc>
        <a:spcBef>
          <a:spcPts val="751"/>
        </a:spcBef>
        <a:buClr>
          <a:srgbClr val="000000"/>
        </a:buClr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110" y="273240"/>
            <a:ext cx="822933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99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b="0" strike="noStrike" spc="-1"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102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35" b="0" strike="noStrike" spc="-1"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77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75" b="0" strike="noStrike" spc="-1"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15" b="0" strike="noStrike" spc="-1"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15" b="0" strike="noStrike" spc="-1"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15" b="0" strike="noStrike" spc="-1"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15" b="0" strike="noStrike" spc="-1">
                <a:latin typeface="Arial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110" y="6247440"/>
            <a:ext cx="21303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05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7140" y="6247440"/>
            <a:ext cx="289845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05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6140" y="6247440"/>
            <a:ext cx="21303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3C2EC08-E258-45C6-9818-2A63C88D5D69}" type="slidenum">
              <a:rPr lang="en-US" sz="1050" b="0" strike="noStrike" spc="-1">
                <a:latin typeface="Times New Roman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284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124" name="Line 2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5" name="Picture 2"/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6" name="CustomShape 3"/>
          <p:cNvSpPr/>
          <p:nvPr/>
        </p:nvSpPr>
        <p:spPr>
          <a:xfrm>
            <a:off x="757350" y="1420741"/>
            <a:ext cx="5257440" cy="575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300" spc="-1" dirty="0">
                <a:solidFill>
                  <a:srgbClr val="000000"/>
                </a:solidFill>
                <a:latin typeface="Verdana"/>
                <a:ea typeface="Verdana"/>
              </a:rPr>
              <a:t>FIFA Match Prediction </a:t>
            </a:r>
            <a:endParaRPr lang="en-US" sz="3300" spc="-1" dirty="0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767880" y="2098441"/>
            <a:ext cx="5436180" cy="1176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Cristian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Groza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Yifei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Gu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Andrew Doyle</a:t>
            </a:r>
            <a:endParaRPr lang="en-US" sz="2400" spc="-1" dirty="0">
              <a:latin typeface="Arial"/>
            </a:endParaRPr>
          </a:p>
        </p:txBody>
      </p:sp>
      <p:pic>
        <p:nvPicPr>
          <p:cNvPr id="128" name="Picture 4"/>
          <p:cNvPicPr/>
          <p:nvPr/>
        </p:nvPicPr>
        <p:blipFill>
          <a:blip r:embed="rId3"/>
          <a:stretch/>
        </p:blipFill>
        <p:spPr>
          <a:xfrm>
            <a:off x="6793740" y="1311660"/>
            <a:ext cx="2030400" cy="1573020"/>
          </a:xfrm>
          <a:prstGeom prst="rect">
            <a:avLst/>
          </a:prstGeom>
          <a:ln>
            <a:noFill/>
          </a:ln>
        </p:spPr>
      </p:pic>
      <p:pic>
        <p:nvPicPr>
          <p:cNvPr id="129" name="Picture 6"/>
          <p:cNvPicPr/>
          <p:nvPr/>
        </p:nvPicPr>
        <p:blipFill>
          <a:blip r:embed="rId4"/>
          <a:srcRect l="1954" t="30981" r="87590" b="27223"/>
          <a:stretch/>
        </p:blipFill>
        <p:spPr>
          <a:xfrm>
            <a:off x="3485970" y="2477611"/>
            <a:ext cx="2659326" cy="33165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A26B3-9C87-4B1D-A077-8C6034EC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436"/>
            <a:ext cx="9143820" cy="4640488"/>
          </a:xfrm>
          <a:prstGeom prst="rect">
            <a:avLst/>
          </a:prstGeom>
        </p:spPr>
      </p:pic>
      <p:grpSp>
        <p:nvGrpSpPr>
          <p:cNvPr id="7" name="Group 1">
            <a:extLst>
              <a:ext uri="{FF2B5EF4-FFF2-40B4-BE49-F238E27FC236}">
                <a16:creationId xmlns:a16="http://schemas.microsoft.com/office/drawing/2014/main" id="{2B313E8D-5251-46A1-9416-3FD26E432713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A07FBCB6-B323-449F-9044-1DC2BE1F600A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0F3BFFC-270A-481B-B889-4269E798884E}"/>
                </a:ext>
              </a:extLst>
            </p:cNvPr>
            <p:cNvPicPr/>
            <p:nvPr/>
          </p:nvPicPr>
          <p:blipFill>
            <a:blip r:embed="rId3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66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22E625-868D-4397-A7FC-B1712ABC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94"/>
            <a:ext cx="9143820" cy="4114716"/>
          </a:xfrm>
          <a:prstGeom prst="rect">
            <a:avLst/>
          </a:prstGeom>
        </p:spPr>
      </p:pic>
      <p:grpSp>
        <p:nvGrpSpPr>
          <p:cNvPr id="7" name="Group 1">
            <a:extLst>
              <a:ext uri="{FF2B5EF4-FFF2-40B4-BE49-F238E27FC236}">
                <a16:creationId xmlns:a16="http://schemas.microsoft.com/office/drawing/2014/main" id="{E3AE44E3-B67E-45B7-A361-8729A4F06405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FFE1DAC4-9E91-401B-AA59-9B4DCBFC156A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9672894-136A-4E65-B0A8-D3A818E75822}"/>
                </a:ext>
              </a:extLst>
            </p:cNvPr>
            <p:cNvPicPr/>
            <p:nvPr/>
          </p:nvPicPr>
          <p:blipFill>
            <a:blip r:embed="rId3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0055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246AA-B76C-439D-B1B6-60AC7458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1679246"/>
            <a:ext cx="8859520" cy="3499508"/>
          </a:xfrm>
          <a:prstGeom prst="rect">
            <a:avLst/>
          </a:prstGeom>
        </p:spPr>
      </p:pic>
      <p:grpSp>
        <p:nvGrpSpPr>
          <p:cNvPr id="7" name="Group 1">
            <a:extLst>
              <a:ext uri="{FF2B5EF4-FFF2-40B4-BE49-F238E27FC236}">
                <a16:creationId xmlns:a16="http://schemas.microsoft.com/office/drawing/2014/main" id="{69E45D1D-DF33-4AF7-B378-A323EEB03B61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DCA4445B-6772-498C-A7AB-7DFAFBAC5AE5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5539549-5799-4008-BA33-AFDF2F4026DE}"/>
                </a:ext>
              </a:extLst>
            </p:cNvPr>
            <p:cNvPicPr/>
            <p:nvPr/>
          </p:nvPicPr>
          <p:blipFill>
            <a:blip r:embed="rId3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9508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0C524F-18F7-4225-9CBF-9A73868B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" y="1565984"/>
            <a:ext cx="9143640" cy="3726032"/>
          </a:xfrm>
          <a:prstGeom prst="rect">
            <a:avLst/>
          </a:prstGeom>
        </p:spPr>
      </p:pic>
      <p:grpSp>
        <p:nvGrpSpPr>
          <p:cNvPr id="7" name="Group 1">
            <a:extLst>
              <a:ext uri="{FF2B5EF4-FFF2-40B4-BE49-F238E27FC236}">
                <a16:creationId xmlns:a16="http://schemas.microsoft.com/office/drawing/2014/main" id="{61DDA6E1-3A7F-4E2A-8729-6E8F55F8EDA1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F8AA7DC5-C2E3-439B-9CBE-CEF4521463B7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63DBAAB-1B9E-4A87-8382-BE1FDF0BE961}"/>
                </a:ext>
              </a:extLst>
            </p:cNvPr>
            <p:cNvPicPr/>
            <p:nvPr/>
          </p:nvPicPr>
          <p:blipFill>
            <a:blip r:embed="rId3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4569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CF059-779A-4249-A9BF-835C7845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" y="1508837"/>
            <a:ext cx="9143640" cy="3840326"/>
          </a:xfrm>
          <a:prstGeom prst="rect">
            <a:avLst/>
          </a:prstGeom>
        </p:spPr>
      </p:pic>
      <p:grpSp>
        <p:nvGrpSpPr>
          <p:cNvPr id="7" name="Group 1">
            <a:extLst>
              <a:ext uri="{FF2B5EF4-FFF2-40B4-BE49-F238E27FC236}">
                <a16:creationId xmlns:a16="http://schemas.microsoft.com/office/drawing/2014/main" id="{E66E1AC9-1835-4B7C-9470-F9A28AEF4B0B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152865C9-D409-4626-BE5B-8DF309585585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052A361-8110-4F51-BAF3-C55AFD174F6F}"/>
                </a:ext>
              </a:extLst>
            </p:cNvPr>
            <p:cNvPicPr/>
            <p:nvPr/>
          </p:nvPicPr>
          <p:blipFill>
            <a:blip r:embed="rId3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8675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28560" y="113103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spc="-1">
                <a:solidFill>
                  <a:srgbClr val="000000"/>
                </a:solidFill>
                <a:latin typeface="Calibri Light"/>
              </a:rPr>
              <a:t>Introduction</a:t>
            </a:r>
            <a:endParaRPr lang="en-US" sz="33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28560" y="2226420"/>
            <a:ext cx="7886430" cy="32632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71450" indent="-1711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Hypothesis:</a:t>
            </a:r>
          </a:p>
          <a:p>
            <a:pPr marL="514350" lvl="1" indent="-1711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Random variable </a:t>
            </a:r>
            <a:r>
              <a:rPr lang="en-US" sz="2200" b="1" spc="-1" dirty="0">
                <a:solidFill>
                  <a:srgbClr val="000000"/>
                </a:solidFill>
                <a:latin typeface="Calibri"/>
              </a:rPr>
              <a:t>outcome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i="1" spc="-1" dirty="0">
                <a:solidFill>
                  <a:srgbClr val="000000"/>
                </a:solidFill>
                <a:latin typeface="Cambria Math"/>
                <a:ea typeface="Cambria Math"/>
              </a:rPr>
              <a:t>Y </a:t>
            </a:r>
            <a:r>
              <a:rPr lang="en-US" sz="2200" spc="-1" dirty="0">
                <a:solidFill>
                  <a:srgbClr val="000000"/>
                </a:solidFill>
                <a:latin typeface="Calibri"/>
                <a:ea typeface="Cambria Math"/>
              </a:rPr>
              <a:t>can be predicted using input variables </a:t>
            </a:r>
            <a:r>
              <a:rPr lang="en-US" sz="2200" b="1" i="1" spc="-1" dirty="0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71450" indent="-1711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ea typeface="Cambria Math"/>
              </a:rPr>
              <a:t>Input features </a:t>
            </a:r>
            <a:r>
              <a:rPr lang="en-US" sz="2200" b="1" i="1" spc="-1" dirty="0">
                <a:solidFill>
                  <a:srgbClr val="000000"/>
                </a:solidFill>
                <a:latin typeface="Cambria Math"/>
                <a:ea typeface="Cambria Math"/>
              </a:rPr>
              <a:t>X : 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728730" lvl="1" indent="-3855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Calibri"/>
                <a:ea typeface="Cambria Math"/>
              </a:rPr>
              <a:t># home games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728730" lvl="1" indent="-3855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Calibri"/>
                <a:ea typeface="Cambria Math"/>
              </a:rPr>
              <a:t># home goals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728730" lvl="1" indent="-3855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Calibri"/>
                <a:ea typeface="Cambria Math"/>
              </a:rPr>
              <a:t># away games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728730" lvl="1" indent="-3855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Calibri"/>
                <a:ea typeface="Cambria Math"/>
              </a:rPr>
              <a:t># away goals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728730" lvl="1" indent="-3855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Calibri"/>
                <a:ea typeface="Cambria Math"/>
              </a:rPr>
              <a:t>home goals/game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728730" lvl="1" indent="-3855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Calibri"/>
                <a:ea typeface="Cambria Math"/>
              </a:rPr>
              <a:t>away goals/game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387B26FE-A611-4603-9033-8A1D614D93E1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5C025EA5-E76A-41E2-A2F5-7F1D3DB6B4C9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0A89789A-826C-4F71-AAD4-D14FF1B89F38}"/>
                </a:ext>
              </a:extLst>
            </p:cNvPr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28560" y="113103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spc="-1">
                <a:solidFill>
                  <a:srgbClr val="000000"/>
                </a:solidFill>
                <a:latin typeface="Calibri Light"/>
              </a:rPr>
              <a:t>Methods</a:t>
            </a:r>
            <a:endParaRPr lang="en-US" sz="33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628560" y="2226420"/>
            <a:ext cx="2871450" cy="759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71450" indent="-1711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Random forests</a:t>
            </a:r>
          </a:p>
          <a:p>
            <a:pPr marL="171450" indent="-1711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Based on decision trees</a:t>
            </a:r>
          </a:p>
        </p:txBody>
      </p:sp>
      <p:sp>
        <p:nvSpPr>
          <p:cNvPr id="140" name="CustomShape 5"/>
          <p:cNvSpPr/>
          <p:nvPr/>
        </p:nvSpPr>
        <p:spPr>
          <a:xfrm>
            <a:off x="5722110" y="1260900"/>
            <a:ext cx="924750" cy="92475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i="1" spc="-1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endParaRPr lang="en-US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latin typeface="Cambria Math"/>
                <a:ea typeface="Cambria Math"/>
              </a:rPr>
              <a:t>&gt;</a:t>
            </a:r>
            <a:endParaRPr lang="en-US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i="1" spc="-1" baseline="-25000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endParaRPr lang="en-US" spc="-1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4386420" y="2540970"/>
            <a:ext cx="924750" cy="92475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i="1" spc="-1" baseline="-25000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endParaRPr lang="en-US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latin typeface="Cambria Math"/>
                <a:ea typeface="Cambria Math"/>
              </a:rPr>
              <a:t>&gt; 1.3</a:t>
            </a:r>
            <a:endParaRPr lang="en-US" spc="-1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6959790" y="2534760"/>
            <a:ext cx="924750" cy="92475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i="1" spc="-1" baseline="-25000">
                <a:solidFill>
                  <a:srgbClr val="000000"/>
                </a:solidFill>
                <a:latin typeface="Cambria Math"/>
                <a:ea typeface="Cambria Math"/>
              </a:rPr>
              <a:t>5</a:t>
            </a:r>
            <a:endParaRPr lang="en-US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latin typeface="Cambria Math"/>
                <a:ea typeface="Cambria Math"/>
              </a:rPr>
              <a:t>&lt;</a:t>
            </a:r>
            <a:endParaRPr lang="en-US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i="1" spc="-1" baseline="-25000">
                <a:solidFill>
                  <a:srgbClr val="000000"/>
                </a:solidFill>
                <a:latin typeface="Cambria Math"/>
                <a:ea typeface="Cambria Math"/>
              </a:rPr>
              <a:t>6</a:t>
            </a:r>
            <a:endParaRPr lang="en-US" spc="-1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6511860" y="2050380"/>
            <a:ext cx="910440" cy="48411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9"/>
          <p:cNvSpPr/>
          <p:nvPr/>
        </p:nvSpPr>
        <p:spPr>
          <a:xfrm flipH="1">
            <a:off x="4849200" y="2050380"/>
            <a:ext cx="1008180" cy="4900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0"/>
          <p:cNvSpPr/>
          <p:nvPr/>
        </p:nvSpPr>
        <p:spPr>
          <a:xfrm flipH="1">
            <a:off x="6669270" y="3324510"/>
            <a:ext cx="425250" cy="3936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1"/>
          <p:cNvSpPr/>
          <p:nvPr/>
        </p:nvSpPr>
        <p:spPr>
          <a:xfrm>
            <a:off x="7749540" y="3324510"/>
            <a:ext cx="438210" cy="39069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3"/>
          <p:cNvSpPr/>
          <p:nvPr/>
        </p:nvSpPr>
        <p:spPr>
          <a:xfrm>
            <a:off x="7725375" y="3756220"/>
            <a:ext cx="924750" cy="924750"/>
          </a:xfrm>
          <a:prstGeom prst="ellipse">
            <a:avLst/>
          </a:prstGeom>
          <a:blipFill rotWithShape="0">
            <a:blip r:embed="rId2"/>
            <a:stretch>
              <a:fillRect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50" spc="-1" dirty="0">
                <a:latin typeface="Calibri"/>
              </a:rPr>
              <a:t> </a:t>
            </a:r>
            <a:endParaRPr lang="en-US" sz="1350" spc="-1" dirty="0">
              <a:latin typeface="Arial"/>
            </a:endParaRPr>
          </a:p>
        </p:txBody>
      </p:sp>
      <p:sp>
        <p:nvSpPr>
          <p:cNvPr id="150" name="CustomShape 15"/>
          <p:cNvSpPr/>
          <p:nvPr/>
        </p:nvSpPr>
        <p:spPr>
          <a:xfrm>
            <a:off x="6228700" y="3764320"/>
            <a:ext cx="924750" cy="924750"/>
          </a:xfrm>
          <a:prstGeom prst="ellipse">
            <a:avLst/>
          </a:prstGeom>
          <a:blipFill rotWithShape="0">
            <a:blip r:embed="rId3"/>
            <a:stretch>
              <a:fillRect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50" spc="-1">
                <a:latin typeface="Calibri"/>
              </a:rPr>
              <a:t> </a:t>
            </a:r>
            <a:endParaRPr lang="en-US" sz="1350" spc="-1">
              <a:latin typeface="Arial"/>
            </a:endParaRPr>
          </a:p>
        </p:txBody>
      </p:sp>
      <p:sp>
        <p:nvSpPr>
          <p:cNvPr id="152" name="CustomShape 17"/>
          <p:cNvSpPr/>
          <p:nvPr/>
        </p:nvSpPr>
        <p:spPr>
          <a:xfrm>
            <a:off x="5133825" y="3775783"/>
            <a:ext cx="924750" cy="924750"/>
          </a:xfrm>
          <a:prstGeom prst="ellipse">
            <a:avLst/>
          </a:prstGeom>
          <a:blipFill rotWithShape="0">
            <a:blip r:embed="rId4"/>
            <a:stretch>
              <a:fillRect b="-5542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50" spc="-1">
                <a:latin typeface="Calibri"/>
              </a:rPr>
              <a:t> </a:t>
            </a:r>
            <a:endParaRPr lang="en-US" sz="1350" spc="-1"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3647025" y="3756220"/>
            <a:ext cx="924750" cy="924750"/>
          </a:xfrm>
          <a:prstGeom prst="ellipse">
            <a:avLst/>
          </a:prstGeom>
          <a:blipFill rotWithShape="0">
            <a:blip r:embed="rId5"/>
            <a:stretch>
              <a:fillRect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50" spc="-1">
                <a:latin typeface="Calibri"/>
              </a:rPr>
              <a:t> </a:t>
            </a:r>
            <a:endParaRPr lang="en-US" sz="1350" spc="-1"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5176170" y="3330450"/>
            <a:ext cx="420930" cy="3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1"/>
          <p:cNvSpPr/>
          <p:nvPr/>
        </p:nvSpPr>
        <p:spPr>
          <a:xfrm flipH="1">
            <a:off x="4059450" y="3330450"/>
            <a:ext cx="462240" cy="38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2"/>
          <p:cNvSpPr/>
          <p:nvPr/>
        </p:nvSpPr>
        <p:spPr>
          <a:xfrm>
            <a:off x="6882300" y="2026350"/>
            <a:ext cx="432361" cy="275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50" spc="-1">
                <a:solidFill>
                  <a:srgbClr val="000000"/>
                </a:solidFill>
                <a:latin typeface="Calibri"/>
              </a:rPr>
              <a:t>true</a:t>
            </a:r>
            <a:endParaRPr lang="en-US" sz="1350" spc="-1">
              <a:latin typeface="Arial"/>
            </a:endParaRPr>
          </a:p>
        </p:txBody>
      </p:sp>
      <p:sp>
        <p:nvSpPr>
          <p:cNvPr id="158" name="CustomShape 23"/>
          <p:cNvSpPr/>
          <p:nvPr/>
        </p:nvSpPr>
        <p:spPr>
          <a:xfrm>
            <a:off x="8039520" y="3310740"/>
            <a:ext cx="432361" cy="275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50" spc="-1">
                <a:solidFill>
                  <a:srgbClr val="000000"/>
                </a:solidFill>
                <a:latin typeface="Calibri"/>
              </a:rPr>
              <a:t>true</a:t>
            </a:r>
            <a:endParaRPr lang="en-US" sz="1350" spc="-1">
              <a:latin typeface="Arial"/>
            </a:endParaRPr>
          </a:p>
        </p:txBody>
      </p:sp>
      <p:sp>
        <p:nvSpPr>
          <p:cNvPr id="159" name="CustomShape 24"/>
          <p:cNvSpPr/>
          <p:nvPr/>
        </p:nvSpPr>
        <p:spPr>
          <a:xfrm>
            <a:off x="5380020" y="3251340"/>
            <a:ext cx="432361" cy="275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50" spc="-1">
                <a:solidFill>
                  <a:srgbClr val="000000"/>
                </a:solidFill>
                <a:latin typeface="Calibri"/>
              </a:rPr>
              <a:t>true</a:t>
            </a:r>
            <a:endParaRPr lang="en-US" sz="1350" spc="-1">
              <a:latin typeface="Arial"/>
            </a:endParaRPr>
          </a:p>
        </p:txBody>
      </p:sp>
      <p:sp>
        <p:nvSpPr>
          <p:cNvPr id="160" name="CustomShape 25"/>
          <p:cNvSpPr/>
          <p:nvPr/>
        </p:nvSpPr>
        <p:spPr>
          <a:xfrm>
            <a:off x="5028750" y="2026350"/>
            <a:ext cx="462498" cy="275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50" spc="-1">
                <a:solidFill>
                  <a:srgbClr val="000000"/>
                </a:solidFill>
                <a:latin typeface="Calibri"/>
              </a:rPr>
              <a:t>false</a:t>
            </a:r>
            <a:endParaRPr lang="en-US" sz="1350" spc="-1">
              <a:latin typeface="Arial"/>
            </a:endParaRPr>
          </a:p>
        </p:txBody>
      </p:sp>
      <p:sp>
        <p:nvSpPr>
          <p:cNvPr id="161" name="CustomShape 26"/>
          <p:cNvSpPr/>
          <p:nvPr/>
        </p:nvSpPr>
        <p:spPr>
          <a:xfrm>
            <a:off x="3817530" y="3283200"/>
            <a:ext cx="462498" cy="275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50" spc="-1">
                <a:solidFill>
                  <a:srgbClr val="000000"/>
                </a:solidFill>
                <a:latin typeface="Calibri"/>
              </a:rPr>
              <a:t>false</a:t>
            </a:r>
            <a:endParaRPr lang="en-US" sz="1350" spc="-1">
              <a:latin typeface="Arial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6458130" y="3291300"/>
            <a:ext cx="462498" cy="275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50" spc="-1">
                <a:solidFill>
                  <a:srgbClr val="000000"/>
                </a:solidFill>
                <a:latin typeface="Calibri"/>
              </a:rPr>
              <a:t>false</a:t>
            </a:r>
            <a:endParaRPr lang="en-US" sz="1350" spc="-1">
              <a:latin typeface="Arial"/>
            </a:endParaRPr>
          </a:p>
        </p:txBody>
      </p:sp>
      <p:grpSp>
        <p:nvGrpSpPr>
          <p:cNvPr id="30" name="Group 1">
            <a:extLst>
              <a:ext uri="{FF2B5EF4-FFF2-40B4-BE49-F238E27FC236}">
                <a16:creationId xmlns:a16="http://schemas.microsoft.com/office/drawing/2014/main" id="{01AC925A-8D08-4FE2-AA89-92E259C85012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6A661FC5-3FD7-476E-BAE9-D2BF21CD7036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9102EC4-4C39-432B-AD4C-3D0B8FCDD534}"/>
                </a:ext>
              </a:extLst>
            </p:cNvPr>
            <p:cNvPicPr/>
            <p:nvPr/>
          </p:nvPicPr>
          <p:blipFill>
            <a:blip r:embed="rId6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28560" y="113103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spc="-1">
                <a:solidFill>
                  <a:srgbClr val="000000"/>
                </a:solidFill>
                <a:latin typeface="Calibri Light"/>
              </a:rPr>
              <a:t>Methods</a:t>
            </a:r>
            <a:endParaRPr lang="en-US" sz="33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628560" y="2226420"/>
            <a:ext cx="4116960" cy="18940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71450" indent="-1711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Each tree trained with random subset of training data</a:t>
            </a:r>
          </a:p>
          <a:p>
            <a:pPr marL="171450" indent="-1711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Each node tests random features</a:t>
            </a:r>
          </a:p>
        </p:txBody>
      </p:sp>
      <p:grpSp>
        <p:nvGrpSpPr>
          <p:cNvPr id="168" name="Group 5"/>
          <p:cNvGrpSpPr/>
          <p:nvPr/>
        </p:nvGrpSpPr>
        <p:grpSpPr>
          <a:xfrm>
            <a:off x="4933710" y="1732860"/>
            <a:ext cx="638010" cy="419580"/>
            <a:chOff x="6578280" y="1167480"/>
            <a:chExt cx="850680" cy="559440"/>
          </a:xfrm>
        </p:grpSpPr>
        <p:sp>
          <p:nvSpPr>
            <p:cNvPr id="169" name="CustomShape 6"/>
            <p:cNvSpPr/>
            <p:nvPr/>
          </p:nvSpPr>
          <p:spPr>
            <a:xfrm>
              <a:off x="683208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7"/>
            <p:cNvSpPr/>
            <p:nvPr/>
          </p:nvSpPr>
          <p:spPr>
            <a:xfrm>
              <a:off x="698472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8"/>
            <p:cNvSpPr/>
            <p:nvPr/>
          </p:nvSpPr>
          <p:spPr>
            <a:xfrm>
              <a:off x="671112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9"/>
            <p:cNvSpPr/>
            <p:nvPr/>
          </p:nvSpPr>
          <p:spPr>
            <a:xfrm>
              <a:off x="720216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10"/>
            <p:cNvSpPr/>
            <p:nvPr/>
          </p:nvSpPr>
          <p:spPr>
            <a:xfrm>
              <a:off x="699444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11"/>
            <p:cNvSpPr/>
            <p:nvPr/>
          </p:nvSpPr>
          <p:spPr>
            <a:xfrm>
              <a:off x="678636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12"/>
            <p:cNvSpPr/>
            <p:nvPr/>
          </p:nvSpPr>
          <p:spPr>
            <a:xfrm>
              <a:off x="65782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6" name="Group 13"/>
          <p:cNvGrpSpPr/>
          <p:nvPr/>
        </p:nvGrpSpPr>
        <p:grpSpPr>
          <a:xfrm>
            <a:off x="5655690" y="1732860"/>
            <a:ext cx="638010" cy="419580"/>
            <a:chOff x="7540920" y="1167480"/>
            <a:chExt cx="850680" cy="559440"/>
          </a:xfrm>
        </p:grpSpPr>
        <p:sp>
          <p:nvSpPr>
            <p:cNvPr id="177" name="CustomShape 14"/>
            <p:cNvSpPr/>
            <p:nvPr/>
          </p:nvSpPr>
          <p:spPr>
            <a:xfrm>
              <a:off x="779472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15"/>
            <p:cNvSpPr/>
            <p:nvPr/>
          </p:nvSpPr>
          <p:spPr>
            <a:xfrm>
              <a:off x="794736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16"/>
            <p:cNvSpPr/>
            <p:nvPr/>
          </p:nvSpPr>
          <p:spPr>
            <a:xfrm>
              <a:off x="767376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17"/>
            <p:cNvSpPr/>
            <p:nvPr/>
          </p:nvSpPr>
          <p:spPr>
            <a:xfrm>
              <a:off x="81648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18"/>
            <p:cNvSpPr/>
            <p:nvPr/>
          </p:nvSpPr>
          <p:spPr>
            <a:xfrm>
              <a:off x="79570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stomShape 19"/>
            <p:cNvSpPr/>
            <p:nvPr/>
          </p:nvSpPr>
          <p:spPr>
            <a:xfrm>
              <a:off x="77490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20"/>
            <p:cNvSpPr/>
            <p:nvPr/>
          </p:nvSpPr>
          <p:spPr>
            <a:xfrm>
              <a:off x="754092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4" name="Group 21"/>
          <p:cNvGrpSpPr/>
          <p:nvPr/>
        </p:nvGrpSpPr>
        <p:grpSpPr>
          <a:xfrm>
            <a:off x="6367950" y="1732860"/>
            <a:ext cx="638010" cy="419580"/>
            <a:chOff x="8490600" y="1167480"/>
            <a:chExt cx="850680" cy="559440"/>
          </a:xfrm>
        </p:grpSpPr>
        <p:sp>
          <p:nvSpPr>
            <p:cNvPr id="185" name="CustomShape 22"/>
            <p:cNvSpPr/>
            <p:nvPr/>
          </p:nvSpPr>
          <p:spPr>
            <a:xfrm>
              <a:off x="874440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23"/>
            <p:cNvSpPr/>
            <p:nvPr/>
          </p:nvSpPr>
          <p:spPr>
            <a:xfrm>
              <a:off x="889668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24"/>
            <p:cNvSpPr/>
            <p:nvPr/>
          </p:nvSpPr>
          <p:spPr>
            <a:xfrm>
              <a:off x="862308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25"/>
            <p:cNvSpPr/>
            <p:nvPr/>
          </p:nvSpPr>
          <p:spPr>
            <a:xfrm>
              <a:off x="91144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26"/>
            <p:cNvSpPr/>
            <p:nvPr/>
          </p:nvSpPr>
          <p:spPr>
            <a:xfrm>
              <a:off x="89064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27"/>
            <p:cNvSpPr/>
            <p:nvPr/>
          </p:nvSpPr>
          <p:spPr>
            <a:xfrm>
              <a:off x="869832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28"/>
            <p:cNvSpPr/>
            <p:nvPr/>
          </p:nvSpPr>
          <p:spPr>
            <a:xfrm>
              <a:off x="84906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2" name="Group 29"/>
          <p:cNvGrpSpPr/>
          <p:nvPr/>
        </p:nvGrpSpPr>
        <p:grpSpPr>
          <a:xfrm>
            <a:off x="7116390" y="1730430"/>
            <a:ext cx="638010" cy="419580"/>
            <a:chOff x="9488520" y="1164240"/>
            <a:chExt cx="850680" cy="559440"/>
          </a:xfrm>
        </p:grpSpPr>
        <p:sp>
          <p:nvSpPr>
            <p:cNvPr id="193" name="CustomShape 30"/>
            <p:cNvSpPr/>
            <p:nvPr/>
          </p:nvSpPr>
          <p:spPr>
            <a:xfrm>
              <a:off x="9742320" y="11642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31"/>
            <p:cNvSpPr/>
            <p:nvPr/>
          </p:nvSpPr>
          <p:spPr>
            <a:xfrm>
              <a:off x="9894960" y="13165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32"/>
            <p:cNvSpPr/>
            <p:nvPr/>
          </p:nvSpPr>
          <p:spPr>
            <a:xfrm>
              <a:off x="9621360" y="13165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3"/>
            <p:cNvSpPr/>
            <p:nvPr/>
          </p:nvSpPr>
          <p:spPr>
            <a:xfrm>
              <a:off x="1011240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34"/>
            <p:cNvSpPr/>
            <p:nvPr/>
          </p:nvSpPr>
          <p:spPr>
            <a:xfrm>
              <a:off x="990468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35"/>
            <p:cNvSpPr/>
            <p:nvPr/>
          </p:nvSpPr>
          <p:spPr>
            <a:xfrm>
              <a:off x="969660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6"/>
            <p:cNvSpPr/>
            <p:nvPr/>
          </p:nvSpPr>
          <p:spPr>
            <a:xfrm>
              <a:off x="948852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37"/>
          <p:cNvGrpSpPr/>
          <p:nvPr/>
        </p:nvGrpSpPr>
        <p:grpSpPr>
          <a:xfrm>
            <a:off x="4933710" y="2429190"/>
            <a:ext cx="638010" cy="419580"/>
            <a:chOff x="6578280" y="2095920"/>
            <a:chExt cx="850680" cy="559440"/>
          </a:xfrm>
        </p:grpSpPr>
        <p:sp>
          <p:nvSpPr>
            <p:cNvPr id="201" name="CustomShape 38"/>
            <p:cNvSpPr/>
            <p:nvPr/>
          </p:nvSpPr>
          <p:spPr>
            <a:xfrm>
              <a:off x="683208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39"/>
            <p:cNvSpPr/>
            <p:nvPr/>
          </p:nvSpPr>
          <p:spPr>
            <a:xfrm>
              <a:off x="698472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40"/>
            <p:cNvSpPr/>
            <p:nvPr/>
          </p:nvSpPr>
          <p:spPr>
            <a:xfrm>
              <a:off x="671112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41"/>
            <p:cNvSpPr/>
            <p:nvPr/>
          </p:nvSpPr>
          <p:spPr>
            <a:xfrm>
              <a:off x="720216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2"/>
            <p:cNvSpPr/>
            <p:nvPr/>
          </p:nvSpPr>
          <p:spPr>
            <a:xfrm>
              <a:off x="699444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43"/>
            <p:cNvSpPr/>
            <p:nvPr/>
          </p:nvSpPr>
          <p:spPr>
            <a:xfrm>
              <a:off x="678636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44"/>
            <p:cNvSpPr/>
            <p:nvPr/>
          </p:nvSpPr>
          <p:spPr>
            <a:xfrm>
              <a:off x="65782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8" name="Group 45"/>
          <p:cNvGrpSpPr/>
          <p:nvPr/>
        </p:nvGrpSpPr>
        <p:grpSpPr>
          <a:xfrm>
            <a:off x="5655690" y="2429190"/>
            <a:ext cx="638010" cy="419580"/>
            <a:chOff x="7540920" y="2095920"/>
            <a:chExt cx="850680" cy="559440"/>
          </a:xfrm>
        </p:grpSpPr>
        <p:sp>
          <p:nvSpPr>
            <p:cNvPr id="209" name="CustomShape 46"/>
            <p:cNvSpPr/>
            <p:nvPr/>
          </p:nvSpPr>
          <p:spPr>
            <a:xfrm>
              <a:off x="779472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47"/>
            <p:cNvSpPr/>
            <p:nvPr/>
          </p:nvSpPr>
          <p:spPr>
            <a:xfrm>
              <a:off x="794736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48"/>
            <p:cNvSpPr/>
            <p:nvPr/>
          </p:nvSpPr>
          <p:spPr>
            <a:xfrm>
              <a:off x="767376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CustomShape 49"/>
            <p:cNvSpPr/>
            <p:nvPr/>
          </p:nvSpPr>
          <p:spPr>
            <a:xfrm>
              <a:off x="81648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50"/>
            <p:cNvSpPr/>
            <p:nvPr/>
          </p:nvSpPr>
          <p:spPr>
            <a:xfrm>
              <a:off x="79570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51"/>
            <p:cNvSpPr/>
            <p:nvPr/>
          </p:nvSpPr>
          <p:spPr>
            <a:xfrm>
              <a:off x="77490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52"/>
            <p:cNvSpPr/>
            <p:nvPr/>
          </p:nvSpPr>
          <p:spPr>
            <a:xfrm>
              <a:off x="754092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6" name="Group 53"/>
          <p:cNvGrpSpPr/>
          <p:nvPr/>
        </p:nvGrpSpPr>
        <p:grpSpPr>
          <a:xfrm>
            <a:off x="6367950" y="2429190"/>
            <a:ext cx="638010" cy="419580"/>
            <a:chOff x="8490600" y="2095920"/>
            <a:chExt cx="850680" cy="559440"/>
          </a:xfrm>
        </p:grpSpPr>
        <p:sp>
          <p:nvSpPr>
            <p:cNvPr id="217" name="CustomShape 54"/>
            <p:cNvSpPr/>
            <p:nvPr/>
          </p:nvSpPr>
          <p:spPr>
            <a:xfrm>
              <a:off x="874440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55"/>
            <p:cNvSpPr/>
            <p:nvPr/>
          </p:nvSpPr>
          <p:spPr>
            <a:xfrm>
              <a:off x="889668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56"/>
            <p:cNvSpPr/>
            <p:nvPr/>
          </p:nvSpPr>
          <p:spPr>
            <a:xfrm>
              <a:off x="862308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57"/>
            <p:cNvSpPr/>
            <p:nvPr/>
          </p:nvSpPr>
          <p:spPr>
            <a:xfrm>
              <a:off x="91144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58"/>
            <p:cNvSpPr/>
            <p:nvPr/>
          </p:nvSpPr>
          <p:spPr>
            <a:xfrm>
              <a:off x="89064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59"/>
            <p:cNvSpPr/>
            <p:nvPr/>
          </p:nvSpPr>
          <p:spPr>
            <a:xfrm>
              <a:off x="869832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60"/>
            <p:cNvSpPr/>
            <p:nvPr/>
          </p:nvSpPr>
          <p:spPr>
            <a:xfrm>
              <a:off x="84906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4" name="Group 61"/>
          <p:cNvGrpSpPr/>
          <p:nvPr/>
        </p:nvGrpSpPr>
        <p:grpSpPr>
          <a:xfrm>
            <a:off x="7116390" y="2426760"/>
            <a:ext cx="638010" cy="419580"/>
            <a:chOff x="9488520" y="2092680"/>
            <a:chExt cx="850680" cy="559440"/>
          </a:xfrm>
        </p:grpSpPr>
        <p:sp>
          <p:nvSpPr>
            <p:cNvPr id="225" name="CustomShape 62"/>
            <p:cNvSpPr/>
            <p:nvPr/>
          </p:nvSpPr>
          <p:spPr>
            <a:xfrm>
              <a:off x="9742320" y="20926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63"/>
            <p:cNvSpPr/>
            <p:nvPr/>
          </p:nvSpPr>
          <p:spPr>
            <a:xfrm>
              <a:off x="9894960" y="2244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64"/>
            <p:cNvSpPr/>
            <p:nvPr/>
          </p:nvSpPr>
          <p:spPr>
            <a:xfrm>
              <a:off x="9621360" y="2244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65"/>
            <p:cNvSpPr/>
            <p:nvPr/>
          </p:nvSpPr>
          <p:spPr>
            <a:xfrm>
              <a:off x="1011240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66"/>
            <p:cNvSpPr/>
            <p:nvPr/>
          </p:nvSpPr>
          <p:spPr>
            <a:xfrm>
              <a:off x="990468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67"/>
            <p:cNvSpPr/>
            <p:nvPr/>
          </p:nvSpPr>
          <p:spPr>
            <a:xfrm>
              <a:off x="969660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CustomShape 68"/>
            <p:cNvSpPr/>
            <p:nvPr/>
          </p:nvSpPr>
          <p:spPr>
            <a:xfrm>
              <a:off x="948852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2" name="Group 69"/>
          <p:cNvGrpSpPr/>
          <p:nvPr/>
        </p:nvGrpSpPr>
        <p:grpSpPr>
          <a:xfrm>
            <a:off x="4933710" y="3118770"/>
            <a:ext cx="638010" cy="419580"/>
            <a:chOff x="6578280" y="3015360"/>
            <a:chExt cx="850680" cy="559440"/>
          </a:xfrm>
        </p:grpSpPr>
        <p:sp>
          <p:nvSpPr>
            <p:cNvPr id="233" name="CustomShape 70"/>
            <p:cNvSpPr/>
            <p:nvPr/>
          </p:nvSpPr>
          <p:spPr>
            <a:xfrm>
              <a:off x="683208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71"/>
            <p:cNvSpPr/>
            <p:nvPr/>
          </p:nvSpPr>
          <p:spPr>
            <a:xfrm>
              <a:off x="698472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72"/>
            <p:cNvSpPr/>
            <p:nvPr/>
          </p:nvSpPr>
          <p:spPr>
            <a:xfrm>
              <a:off x="671112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73"/>
            <p:cNvSpPr/>
            <p:nvPr/>
          </p:nvSpPr>
          <p:spPr>
            <a:xfrm>
              <a:off x="720216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74"/>
            <p:cNvSpPr/>
            <p:nvPr/>
          </p:nvSpPr>
          <p:spPr>
            <a:xfrm>
              <a:off x="699444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75"/>
            <p:cNvSpPr/>
            <p:nvPr/>
          </p:nvSpPr>
          <p:spPr>
            <a:xfrm>
              <a:off x="678636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76"/>
            <p:cNvSpPr/>
            <p:nvPr/>
          </p:nvSpPr>
          <p:spPr>
            <a:xfrm>
              <a:off x="65782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0" name="Group 77"/>
          <p:cNvGrpSpPr/>
          <p:nvPr/>
        </p:nvGrpSpPr>
        <p:grpSpPr>
          <a:xfrm>
            <a:off x="5655690" y="3118770"/>
            <a:ext cx="638010" cy="419580"/>
            <a:chOff x="7540920" y="3015360"/>
            <a:chExt cx="850680" cy="559440"/>
          </a:xfrm>
        </p:grpSpPr>
        <p:sp>
          <p:nvSpPr>
            <p:cNvPr id="241" name="CustomShape 78"/>
            <p:cNvSpPr/>
            <p:nvPr/>
          </p:nvSpPr>
          <p:spPr>
            <a:xfrm>
              <a:off x="779472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CustomShape 79"/>
            <p:cNvSpPr/>
            <p:nvPr/>
          </p:nvSpPr>
          <p:spPr>
            <a:xfrm>
              <a:off x="794736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80"/>
            <p:cNvSpPr/>
            <p:nvPr/>
          </p:nvSpPr>
          <p:spPr>
            <a:xfrm>
              <a:off x="767376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81"/>
            <p:cNvSpPr/>
            <p:nvPr/>
          </p:nvSpPr>
          <p:spPr>
            <a:xfrm>
              <a:off x="81648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82"/>
            <p:cNvSpPr/>
            <p:nvPr/>
          </p:nvSpPr>
          <p:spPr>
            <a:xfrm>
              <a:off x="79570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83"/>
            <p:cNvSpPr/>
            <p:nvPr/>
          </p:nvSpPr>
          <p:spPr>
            <a:xfrm>
              <a:off x="77490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84"/>
            <p:cNvSpPr/>
            <p:nvPr/>
          </p:nvSpPr>
          <p:spPr>
            <a:xfrm>
              <a:off x="754092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8" name="Group 85"/>
          <p:cNvGrpSpPr/>
          <p:nvPr/>
        </p:nvGrpSpPr>
        <p:grpSpPr>
          <a:xfrm>
            <a:off x="6367950" y="3118770"/>
            <a:ext cx="638010" cy="419580"/>
            <a:chOff x="8490600" y="3015360"/>
            <a:chExt cx="850680" cy="559440"/>
          </a:xfrm>
        </p:grpSpPr>
        <p:sp>
          <p:nvSpPr>
            <p:cNvPr id="249" name="CustomShape 86"/>
            <p:cNvSpPr/>
            <p:nvPr/>
          </p:nvSpPr>
          <p:spPr>
            <a:xfrm>
              <a:off x="874440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87"/>
            <p:cNvSpPr/>
            <p:nvPr/>
          </p:nvSpPr>
          <p:spPr>
            <a:xfrm>
              <a:off x="889668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88"/>
            <p:cNvSpPr/>
            <p:nvPr/>
          </p:nvSpPr>
          <p:spPr>
            <a:xfrm>
              <a:off x="862308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89"/>
            <p:cNvSpPr/>
            <p:nvPr/>
          </p:nvSpPr>
          <p:spPr>
            <a:xfrm>
              <a:off x="91144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90"/>
            <p:cNvSpPr/>
            <p:nvPr/>
          </p:nvSpPr>
          <p:spPr>
            <a:xfrm>
              <a:off x="89064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91"/>
            <p:cNvSpPr/>
            <p:nvPr/>
          </p:nvSpPr>
          <p:spPr>
            <a:xfrm>
              <a:off x="869832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92"/>
            <p:cNvSpPr/>
            <p:nvPr/>
          </p:nvSpPr>
          <p:spPr>
            <a:xfrm>
              <a:off x="84906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6" name="Group 93"/>
          <p:cNvGrpSpPr/>
          <p:nvPr/>
        </p:nvGrpSpPr>
        <p:grpSpPr>
          <a:xfrm>
            <a:off x="7116390" y="3116340"/>
            <a:ext cx="638010" cy="419580"/>
            <a:chOff x="9488520" y="3012120"/>
            <a:chExt cx="850680" cy="559440"/>
          </a:xfrm>
        </p:grpSpPr>
        <p:sp>
          <p:nvSpPr>
            <p:cNvPr id="257" name="CustomShape 94"/>
            <p:cNvSpPr/>
            <p:nvPr/>
          </p:nvSpPr>
          <p:spPr>
            <a:xfrm>
              <a:off x="9742320" y="30121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95"/>
            <p:cNvSpPr/>
            <p:nvPr/>
          </p:nvSpPr>
          <p:spPr>
            <a:xfrm>
              <a:off x="9894960" y="31644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96"/>
            <p:cNvSpPr/>
            <p:nvPr/>
          </p:nvSpPr>
          <p:spPr>
            <a:xfrm>
              <a:off x="9621360" y="31644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97"/>
            <p:cNvSpPr/>
            <p:nvPr/>
          </p:nvSpPr>
          <p:spPr>
            <a:xfrm>
              <a:off x="1011240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98"/>
            <p:cNvSpPr/>
            <p:nvPr/>
          </p:nvSpPr>
          <p:spPr>
            <a:xfrm>
              <a:off x="990468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99"/>
            <p:cNvSpPr/>
            <p:nvPr/>
          </p:nvSpPr>
          <p:spPr>
            <a:xfrm>
              <a:off x="969660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100"/>
            <p:cNvSpPr/>
            <p:nvPr/>
          </p:nvSpPr>
          <p:spPr>
            <a:xfrm>
              <a:off x="948852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101"/>
          <p:cNvGrpSpPr/>
          <p:nvPr/>
        </p:nvGrpSpPr>
        <p:grpSpPr>
          <a:xfrm>
            <a:off x="4919130" y="3796740"/>
            <a:ext cx="638010" cy="419580"/>
            <a:chOff x="6558840" y="3919320"/>
            <a:chExt cx="850680" cy="559440"/>
          </a:xfrm>
        </p:grpSpPr>
        <p:sp>
          <p:nvSpPr>
            <p:cNvPr id="265" name="CustomShape 102"/>
            <p:cNvSpPr/>
            <p:nvPr/>
          </p:nvSpPr>
          <p:spPr>
            <a:xfrm>
              <a:off x="681264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103"/>
            <p:cNvSpPr/>
            <p:nvPr/>
          </p:nvSpPr>
          <p:spPr>
            <a:xfrm>
              <a:off x="696528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104"/>
            <p:cNvSpPr/>
            <p:nvPr/>
          </p:nvSpPr>
          <p:spPr>
            <a:xfrm>
              <a:off x="669168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CustomShape 105"/>
            <p:cNvSpPr/>
            <p:nvPr/>
          </p:nvSpPr>
          <p:spPr>
            <a:xfrm>
              <a:off x="71827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106"/>
            <p:cNvSpPr/>
            <p:nvPr/>
          </p:nvSpPr>
          <p:spPr>
            <a:xfrm>
              <a:off x="697500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107"/>
            <p:cNvSpPr/>
            <p:nvPr/>
          </p:nvSpPr>
          <p:spPr>
            <a:xfrm>
              <a:off x="67669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108"/>
            <p:cNvSpPr/>
            <p:nvPr/>
          </p:nvSpPr>
          <p:spPr>
            <a:xfrm>
              <a:off x="65588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2" name="Group 109"/>
          <p:cNvGrpSpPr/>
          <p:nvPr/>
        </p:nvGrpSpPr>
        <p:grpSpPr>
          <a:xfrm>
            <a:off x="5641380" y="3796740"/>
            <a:ext cx="638010" cy="419580"/>
            <a:chOff x="7521840" y="3919320"/>
            <a:chExt cx="850680" cy="559440"/>
          </a:xfrm>
        </p:grpSpPr>
        <p:sp>
          <p:nvSpPr>
            <p:cNvPr id="273" name="CustomShape 110"/>
            <p:cNvSpPr/>
            <p:nvPr/>
          </p:nvSpPr>
          <p:spPr>
            <a:xfrm>
              <a:off x="777564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111"/>
            <p:cNvSpPr/>
            <p:nvPr/>
          </p:nvSpPr>
          <p:spPr>
            <a:xfrm>
              <a:off x="792792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112"/>
            <p:cNvSpPr/>
            <p:nvPr/>
          </p:nvSpPr>
          <p:spPr>
            <a:xfrm>
              <a:off x="765432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CustomShape 113"/>
            <p:cNvSpPr/>
            <p:nvPr/>
          </p:nvSpPr>
          <p:spPr>
            <a:xfrm>
              <a:off x="81457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CustomShape 114"/>
            <p:cNvSpPr/>
            <p:nvPr/>
          </p:nvSpPr>
          <p:spPr>
            <a:xfrm>
              <a:off x="79376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115"/>
            <p:cNvSpPr/>
            <p:nvPr/>
          </p:nvSpPr>
          <p:spPr>
            <a:xfrm>
              <a:off x="77295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116"/>
            <p:cNvSpPr/>
            <p:nvPr/>
          </p:nvSpPr>
          <p:spPr>
            <a:xfrm>
              <a:off x="75218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0" name="Group 117"/>
          <p:cNvGrpSpPr/>
          <p:nvPr/>
        </p:nvGrpSpPr>
        <p:grpSpPr>
          <a:xfrm>
            <a:off x="6353370" y="3796740"/>
            <a:ext cx="638010" cy="419580"/>
            <a:chOff x="8471160" y="3919320"/>
            <a:chExt cx="850680" cy="559440"/>
          </a:xfrm>
        </p:grpSpPr>
        <p:sp>
          <p:nvSpPr>
            <p:cNvPr id="281" name="CustomShape 118"/>
            <p:cNvSpPr/>
            <p:nvPr/>
          </p:nvSpPr>
          <p:spPr>
            <a:xfrm>
              <a:off x="872496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CustomShape 119"/>
            <p:cNvSpPr/>
            <p:nvPr/>
          </p:nvSpPr>
          <p:spPr>
            <a:xfrm>
              <a:off x="887724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120"/>
            <p:cNvSpPr/>
            <p:nvPr/>
          </p:nvSpPr>
          <p:spPr>
            <a:xfrm>
              <a:off x="860364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121"/>
            <p:cNvSpPr/>
            <p:nvPr/>
          </p:nvSpPr>
          <p:spPr>
            <a:xfrm>
              <a:off x="90950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122"/>
            <p:cNvSpPr/>
            <p:nvPr/>
          </p:nvSpPr>
          <p:spPr>
            <a:xfrm>
              <a:off x="88869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CustomShape 123"/>
            <p:cNvSpPr/>
            <p:nvPr/>
          </p:nvSpPr>
          <p:spPr>
            <a:xfrm>
              <a:off x="86792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124"/>
            <p:cNvSpPr/>
            <p:nvPr/>
          </p:nvSpPr>
          <p:spPr>
            <a:xfrm>
              <a:off x="84711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8" name="Group 125"/>
          <p:cNvGrpSpPr/>
          <p:nvPr/>
        </p:nvGrpSpPr>
        <p:grpSpPr>
          <a:xfrm>
            <a:off x="7102080" y="3794310"/>
            <a:ext cx="638010" cy="419580"/>
            <a:chOff x="9469440" y="3916080"/>
            <a:chExt cx="850680" cy="559440"/>
          </a:xfrm>
        </p:grpSpPr>
        <p:sp>
          <p:nvSpPr>
            <p:cNvPr id="289" name="CustomShape 126"/>
            <p:cNvSpPr/>
            <p:nvPr/>
          </p:nvSpPr>
          <p:spPr>
            <a:xfrm>
              <a:off x="9722880" y="39160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127"/>
            <p:cNvSpPr/>
            <p:nvPr/>
          </p:nvSpPr>
          <p:spPr>
            <a:xfrm>
              <a:off x="9875520" y="4068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28"/>
            <p:cNvSpPr/>
            <p:nvPr/>
          </p:nvSpPr>
          <p:spPr>
            <a:xfrm>
              <a:off x="9601920" y="4068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129"/>
            <p:cNvSpPr/>
            <p:nvPr/>
          </p:nvSpPr>
          <p:spPr>
            <a:xfrm>
              <a:off x="1009332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130"/>
            <p:cNvSpPr/>
            <p:nvPr/>
          </p:nvSpPr>
          <p:spPr>
            <a:xfrm>
              <a:off x="988524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131"/>
            <p:cNvSpPr/>
            <p:nvPr/>
          </p:nvSpPr>
          <p:spPr>
            <a:xfrm>
              <a:off x="967716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CustomShape 132"/>
            <p:cNvSpPr/>
            <p:nvPr/>
          </p:nvSpPr>
          <p:spPr>
            <a:xfrm>
              <a:off x="946944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6" name="Group 133"/>
          <p:cNvGrpSpPr/>
          <p:nvPr/>
        </p:nvGrpSpPr>
        <p:grpSpPr>
          <a:xfrm>
            <a:off x="4919130" y="4404240"/>
            <a:ext cx="638010" cy="419850"/>
            <a:chOff x="6558840" y="4729320"/>
            <a:chExt cx="850680" cy="559800"/>
          </a:xfrm>
        </p:grpSpPr>
        <p:sp>
          <p:nvSpPr>
            <p:cNvPr id="297" name="CustomShape 134"/>
            <p:cNvSpPr/>
            <p:nvPr/>
          </p:nvSpPr>
          <p:spPr>
            <a:xfrm>
              <a:off x="681264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CustomShape 135"/>
            <p:cNvSpPr/>
            <p:nvPr/>
          </p:nvSpPr>
          <p:spPr>
            <a:xfrm>
              <a:off x="696528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CustomShape 136"/>
            <p:cNvSpPr/>
            <p:nvPr/>
          </p:nvSpPr>
          <p:spPr>
            <a:xfrm>
              <a:off x="669168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137"/>
            <p:cNvSpPr/>
            <p:nvPr/>
          </p:nvSpPr>
          <p:spPr>
            <a:xfrm>
              <a:off x="71827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CustomShape 138"/>
            <p:cNvSpPr/>
            <p:nvPr/>
          </p:nvSpPr>
          <p:spPr>
            <a:xfrm>
              <a:off x="697500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139"/>
            <p:cNvSpPr/>
            <p:nvPr/>
          </p:nvSpPr>
          <p:spPr>
            <a:xfrm>
              <a:off x="67669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CustomShape 140"/>
            <p:cNvSpPr/>
            <p:nvPr/>
          </p:nvSpPr>
          <p:spPr>
            <a:xfrm>
              <a:off x="65588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4" name="Group 141"/>
          <p:cNvGrpSpPr/>
          <p:nvPr/>
        </p:nvGrpSpPr>
        <p:grpSpPr>
          <a:xfrm>
            <a:off x="5641380" y="4404240"/>
            <a:ext cx="638010" cy="419850"/>
            <a:chOff x="7521840" y="4729320"/>
            <a:chExt cx="850680" cy="559800"/>
          </a:xfrm>
        </p:grpSpPr>
        <p:sp>
          <p:nvSpPr>
            <p:cNvPr id="305" name="CustomShape 142"/>
            <p:cNvSpPr/>
            <p:nvPr/>
          </p:nvSpPr>
          <p:spPr>
            <a:xfrm>
              <a:off x="777564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stomShape 143"/>
            <p:cNvSpPr/>
            <p:nvPr/>
          </p:nvSpPr>
          <p:spPr>
            <a:xfrm>
              <a:off x="792792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CustomShape 144"/>
            <p:cNvSpPr/>
            <p:nvPr/>
          </p:nvSpPr>
          <p:spPr>
            <a:xfrm>
              <a:off x="765432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CustomShape 145"/>
            <p:cNvSpPr/>
            <p:nvPr/>
          </p:nvSpPr>
          <p:spPr>
            <a:xfrm>
              <a:off x="81457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146"/>
            <p:cNvSpPr/>
            <p:nvPr/>
          </p:nvSpPr>
          <p:spPr>
            <a:xfrm>
              <a:off x="79376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147"/>
            <p:cNvSpPr/>
            <p:nvPr/>
          </p:nvSpPr>
          <p:spPr>
            <a:xfrm>
              <a:off x="77295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148"/>
            <p:cNvSpPr/>
            <p:nvPr/>
          </p:nvSpPr>
          <p:spPr>
            <a:xfrm>
              <a:off x="75218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2" name="Group 149"/>
          <p:cNvGrpSpPr/>
          <p:nvPr/>
        </p:nvGrpSpPr>
        <p:grpSpPr>
          <a:xfrm>
            <a:off x="6353370" y="4404240"/>
            <a:ext cx="638010" cy="419850"/>
            <a:chOff x="8471160" y="4729320"/>
            <a:chExt cx="850680" cy="559800"/>
          </a:xfrm>
        </p:grpSpPr>
        <p:sp>
          <p:nvSpPr>
            <p:cNvPr id="313" name="CustomShape 150"/>
            <p:cNvSpPr/>
            <p:nvPr/>
          </p:nvSpPr>
          <p:spPr>
            <a:xfrm>
              <a:off x="872496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51"/>
            <p:cNvSpPr/>
            <p:nvPr/>
          </p:nvSpPr>
          <p:spPr>
            <a:xfrm>
              <a:off x="887724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52"/>
            <p:cNvSpPr/>
            <p:nvPr/>
          </p:nvSpPr>
          <p:spPr>
            <a:xfrm>
              <a:off x="860364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53"/>
            <p:cNvSpPr/>
            <p:nvPr/>
          </p:nvSpPr>
          <p:spPr>
            <a:xfrm>
              <a:off x="90950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154"/>
            <p:cNvSpPr/>
            <p:nvPr/>
          </p:nvSpPr>
          <p:spPr>
            <a:xfrm>
              <a:off x="88869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155"/>
            <p:cNvSpPr/>
            <p:nvPr/>
          </p:nvSpPr>
          <p:spPr>
            <a:xfrm>
              <a:off x="86792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156"/>
            <p:cNvSpPr/>
            <p:nvPr/>
          </p:nvSpPr>
          <p:spPr>
            <a:xfrm>
              <a:off x="84711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0" name="Group 157"/>
          <p:cNvGrpSpPr/>
          <p:nvPr/>
        </p:nvGrpSpPr>
        <p:grpSpPr>
          <a:xfrm>
            <a:off x="7102080" y="4402080"/>
            <a:ext cx="638010" cy="419580"/>
            <a:chOff x="9469440" y="4726440"/>
            <a:chExt cx="850680" cy="559440"/>
          </a:xfrm>
        </p:grpSpPr>
        <p:sp>
          <p:nvSpPr>
            <p:cNvPr id="321" name="CustomShape 158"/>
            <p:cNvSpPr/>
            <p:nvPr/>
          </p:nvSpPr>
          <p:spPr>
            <a:xfrm>
              <a:off x="9722880" y="47264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159"/>
            <p:cNvSpPr/>
            <p:nvPr/>
          </p:nvSpPr>
          <p:spPr>
            <a:xfrm>
              <a:off x="9875520" y="48787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CustomShape 160"/>
            <p:cNvSpPr/>
            <p:nvPr/>
          </p:nvSpPr>
          <p:spPr>
            <a:xfrm>
              <a:off x="9601920" y="48787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161"/>
            <p:cNvSpPr/>
            <p:nvPr/>
          </p:nvSpPr>
          <p:spPr>
            <a:xfrm>
              <a:off x="1009332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162"/>
            <p:cNvSpPr/>
            <p:nvPr/>
          </p:nvSpPr>
          <p:spPr>
            <a:xfrm>
              <a:off x="988524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CustomShape 163"/>
            <p:cNvSpPr/>
            <p:nvPr/>
          </p:nvSpPr>
          <p:spPr>
            <a:xfrm>
              <a:off x="967716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CustomShape 164"/>
            <p:cNvSpPr/>
            <p:nvPr/>
          </p:nvSpPr>
          <p:spPr>
            <a:xfrm>
              <a:off x="946944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8" name="Group 1">
            <a:extLst>
              <a:ext uri="{FF2B5EF4-FFF2-40B4-BE49-F238E27FC236}">
                <a16:creationId xmlns:a16="http://schemas.microsoft.com/office/drawing/2014/main" id="{1AEB82F1-BE8D-4354-83C9-2EB28C30ECFD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329" name="Line 2">
              <a:extLst>
                <a:ext uri="{FF2B5EF4-FFF2-40B4-BE49-F238E27FC236}">
                  <a16:creationId xmlns:a16="http://schemas.microsoft.com/office/drawing/2014/main" id="{38EB6F57-B350-4A6D-BF50-34B5735FED14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30" name="Picture 2">
              <a:extLst>
                <a:ext uri="{FF2B5EF4-FFF2-40B4-BE49-F238E27FC236}">
                  <a16:creationId xmlns:a16="http://schemas.microsoft.com/office/drawing/2014/main" id="{1AFE1222-6FB0-40C7-8776-06C6FF7FEE6B}"/>
                </a:ext>
              </a:extLst>
            </p:cNvPr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57110" y="1184474"/>
            <a:ext cx="8229330" cy="6140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990" spc="-1">
                <a:latin typeface="Arial"/>
              </a:rPr>
              <a:t>Data</a:t>
            </a:r>
          </a:p>
        </p:txBody>
      </p:sp>
      <p:sp>
        <p:nvSpPr>
          <p:cNvPr id="329" name="TextShape 2"/>
          <p:cNvSpPr txBox="1"/>
          <p:nvPr/>
        </p:nvSpPr>
        <p:spPr>
          <a:xfrm>
            <a:off x="457110" y="206064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324000" indent="-243000"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latin typeface="Arial"/>
              </a:rPr>
              <a:t>83 teams</a:t>
            </a:r>
          </a:p>
          <a:p>
            <a:pPr marL="324000" indent="-243000"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latin typeface="Arial"/>
              </a:rPr>
              <a:t>852 games</a:t>
            </a:r>
          </a:p>
          <a:p>
            <a:pPr marL="324000" indent="-243000"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latin typeface="Arial"/>
              </a:rPr>
              <a:t>Features goals and outcome of games</a:t>
            </a:r>
          </a:p>
          <a:p>
            <a:pPr marL="324000" indent="-243000"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latin typeface="Arial"/>
              </a:rPr>
              <a:t>Most features are difficult to leverage without outside data (team names have predictive power with outside data)</a:t>
            </a: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5AB87B36-7112-4F1F-AFED-F432C2FA04DE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445DF56A-0165-45EA-AF1F-07FED6823C91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4321981-3852-4579-8DD7-10485A781FED}"/>
                </a:ext>
              </a:extLst>
            </p:cNvPr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57110" y="1184474"/>
            <a:ext cx="8229330" cy="6140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990" spc="-1">
                <a:latin typeface="Arial"/>
              </a:rPr>
              <a:t>Feature extraction</a:t>
            </a:r>
          </a:p>
        </p:txBody>
      </p:sp>
      <p:pic>
        <p:nvPicPr>
          <p:cNvPr id="331" name="Picture 330"/>
          <p:cNvPicPr/>
          <p:nvPr/>
        </p:nvPicPr>
        <p:blipFill>
          <a:blip r:embed="rId2"/>
          <a:stretch/>
        </p:blipFill>
        <p:spPr>
          <a:xfrm>
            <a:off x="564840" y="2640330"/>
            <a:ext cx="4098600" cy="2516400"/>
          </a:xfrm>
          <a:prstGeom prst="rect">
            <a:avLst/>
          </a:prstGeom>
          <a:ln>
            <a:noFill/>
          </a:ln>
        </p:spPr>
      </p:pic>
      <p:sp>
        <p:nvSpPr>
          <p:cNvPr id="332" name="TextShape 2"/>
          <p:cNvSpPr txBox="1"/>
          <p:nvPr/>
        </p:nvSpPr>
        <p:spPr>
          <a:xfrm>
            <a:off x="5417820" y="2640331"/>
            <a:ext cx="3429000" cy="3115147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>
            <a:spAutoFit/>
          </a:bodyPr>
          <a:lstStyle/>
          <a:p>
            <a:pPr marL="162000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latin typeface="Arial"/>
              </a:rPr>
              <a:t>The total goals in history</a:t>
            </a:r>
          </a:p>
          <a:p>
            <a:pPr marL="162000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latin typeface="Arial"/>
              </a:rPr>
              <a:t>The total games in history</a:t>
            </a:r>
          </a:p>
          <a:p>
            <a:pPr marL="162000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latin typeface="Arial"/>
              </a:rPr>
              <a:t>Average goals per game</a:t>
            </a:r>
          </a:p>
          <a:p>
            <a:pPr marL="162000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latin typeface="Arial"/>
              </a:rPr>
              <a:t>Rank</a:t>
            </a:r>
          </a:p>
          <a:p>
            <a:pPr marL="162000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latin typeface="Arial"/>
            </a:endParaRPr>
          </a:p>
          <a:p>
            <a:pPr marL="162000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latin typeface="Arial"/>
            </a:endParaRPr>
          </a:p>
          <a:p>
            <a:pPr marL="162000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latin typeface="Arial"/>
              </a:rPr>
              <a:t>Data reshaped with </a:t>
            </a:r>
            <a:r>
              <a:rPr lang="en-US" sz="2200" spc="-1" dirty="0" err="1">
                <a:latin typeface="Arial"/>
              </a:rPr>
              <a:t>dplyr</a:t>
            </a:r>
            <a:r>
              <a:rPr lang="en-US" sz="2200" spc="-1" dirty="0">
                <a:latin typeface="Arial"/>
              </a:rPr>
              <a:t> from </a:t>
            </a:r>
            <a:r>
              <a:rPr lang="en-US" sz="2200" spc="-1" dirty="0" err="1">
                <a:latin typeface="Arial"/>
              </a:rPr>
              <a:t>tidyverse</a:t>
            </a:r>
            <a:endParaRPr lang="en-US" sz="2200" spc="-1" dirty="0">
              <a:latin typeface="Arial"/>
            </a:endParaRP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C68D1A3E-2F9B-49E2-AC1D-FE95E4EA4E93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9" name="Line 2">
              <a:extLst>
                <a:ext uri="{FF2B5EF4-FFF2-40B4-BE49-F238E27FC236}">
                  <a16:creationId xmlns:a16="http://schemas.microsoft.com/office/drawing/2014/main" id="{458AB201-518D-41F4-9F61-0BCDE8ADB3C1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A809E8D-E5A9-4FD1-AF74-92F6634B07A9}"/>
                </a:ext>
              </a:extLst>
            </p:cNvPr>
            <p:cNvPicPr/>
            <p:nvPr/>
          </p:nvPicPr>
          <p:blipFill>
            <a:blip r:embed="rId3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57110" y="1184474"/>
            <a:ext cx="8229330" cy="6140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990" spc="-1">
                <a:latin typeface="Arial"/>
              </a:rPr>
              <a:t>Predictions</a:t>
            </a:r>
          </a:p>
        </p:txBody>
      </p:sp>
      <p:pic>
        <p:nvPicPr>
          <p:cNvPr id="334" name="Picture 333"/>
          <p:cNvPicPr/>
          <p:nvPr/>
        </p:nvPicPr>
        <p:blipFill>
          <a:blip r:embed="rId2"/>
          <a:stretch/>
        </p:blipFill>
        <p:spPr>
          <a:xfrm>
            <a:off x="2446470" y="2503170"/>
            <a:ext cx="4243050" cy="1364310"/>
          </a:xfrm>
          <a:prstGeom prst="rect">
            <a:avLst/>
          </a:prstGeom>
          <a:ln>
            <a:noFill/>
          </a:ln>
        </p:spPr>
      </p:pic>
      <p:sp>
        <p:nvSpPr>
          <p:cNvPr id="335" name="TextShape 2"/>
          <p:cNvSpPr txBox="1"/>
          <p:nvPr/>
        </p:nvSpPr>
        <p:spPr>
          <a:xfrm>
            <a:off x="2400300" y="4080510"/>
            <a:ext cx="3840480" cy="1083822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>
            <a:spAutoFit/>
          </a:bodyPr>
          <a:lstStyle/>
          <a:p>
            <a:pPr marL="162000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latin typeface="Arial"/>
              </a:rPr>
              <a:t>Performance similar to training</a:t>
            </a:r>
          </a:p>
          <a:p>
            <a:pPr marL="162000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latin typeface="Arial"/>
              </a:rPr>
              <a:t>50% testing accuracy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4E1CA674-F2F6-4473-96C2-61FF2C9760DA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9" name="Line 2">
              <a:extLst>
                <a:ext uri="{FF2B5EF4-FFF2-40B4-BE49-F238E27FC236}">
                  <a16:creationId xmlns:a16="http://schemas.microsoft.com/office/drawing/2014/main" id="{E3D90896-4A63-40F3-A9D0-9D84A9978CB1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AF7B3C4-828D-45E1-8D3E-ED0EEBBEA117}"/>
                </a:ext>
              </a:extLst>
            </p:cNvPr>
            <p:cNvPicPr/>
            <p:nvPr/>
          </p:nvPicPr>
          <p:blipFill>
            <a:blip r:embed="rId3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110" y="1184474"/>
            <a:ext cx="8229330" cy="6140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990" spc="-1">
                <a:latin typeface="Arial"/>
              </a:rPr>
              <a:t>Model fit</a:t>
            </a:r>
          </a:p>
        </p:txBody>
      </p:sp>
      <p:pic>
        <p:nvPicPr>
          <p:cNvPr id="337" name="Picture 336"/>
          <p:cNvPicPr/>
          <p:nvPr/>
        </p:nvPicPr>
        <p:blipFill>
          <a:blip r:embed="rId2"/>
          <a:stretch/>
        </p:blipFill>
        <p:spPr>
          <a:xfrm>
            <a:off x="1788210" y="2232630"/>
            <a:ext cx="6029910" cy="1847880"/>
          </a:xfrm>
          <a:prstGeom prst="rect">
            <a:avLst/>
          </a:prstGeom>
          <a:ln>
            <a:noFill/>
          </a:ln>
        </p:spPr>
      </p:pic>
      <p:sp>
        <p:nvSpPr>
          <p:cNvPr id="338" name="TextShape 2"/>
          <p:cNvSpPr txBox="1"/>
          <p:nvPr/>
        </p:nvSpPr>
        <p:spPr>
          <a:xfrm>
            <a:off x="1851660" y="4423410"/>
            <a:ext cx="5486400" cy="745268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>
            <a:spAutoFit/>
          </a:bodyPr>
          <a:lstStyle/>
          <a:p>
            <a:pPr marL="162000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latin typeface="Arial"/>
              </a:rPr>
              <a:t>Fairly good at classifying wins</a:t>
            </a:r>
          </a:p>
          <a:p>
            <a:pPr marL="162000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latin typeface="Arial"/>
              </a:rPr>
              <a:t>Pretty bad at predicting ties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41056CCF-76BA-452D-9936-7DA625E225C4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9" name="Line 2">
              <a:extLst>
                <a:ext uri="{FF2B5EF4-FFF2-40B4-BE49-F238E27FC236}">
                  <a16:creationId xmlns:a16="http://schemas.microsoft.com/office/drawing/2014/main" id="{761442EB-790E-4184-B21E-D1D55F0453F5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E21D2DE-D558-4EAD-A760-31EFD38F61C1}"/>
                </a:ext>
              </a:extLst>
            </p:cNvPr>
            <p:cNvPicPr/>
            <p:nvPr/>
          </p:nvPicPr>
          <p:blipFill>
            <a:blip r:embed="rId3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57110" y="1184474"/>
            <a:ext cx="8229330" cy="6140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990" spc="-1">
                <a:latin typeface="Arial"/>
              </a:rPr>
              <a:t>Feature importance</a:t>
            </a:r>
          </a:p>
        </p:txBody>
      </p:sp>
      <p:pic>
        <p:nvPicPr>
          <p:cNvPr id="340" name="Picture 339"/>
          <p:cNvPicPr/>
          <p:nvPr/>
        </p:nvPicPr>
        <p:blipFill>
          <a:blip r:embed="rId2"/>
          <a:stretch/>
        </p:blipFill>
        <p:spPr>
          <a:xfrm>
            <a:off x="2696490" y="2494800"/>
            <a:ext cx="3743010" cy="1857060"/>
          </a:xfrm>
          <a:prstGeom prst="rect">
            <a:avLst/>
          </a:prstGeom>
          <a:ln>
            <a:noFill/>
          </a:ln>
        </p:spPr>
      </p:pic>
      <p:sp>
        <p:nvSpPr>
          <p:cNvPr id="341" name="TextShape 2"/>
          <p:cNvSpPr txBox="1"/>
          <p:nvPr/>
        </p:nvSpPr>
        <p:spPr>
          <a:xfrm>
            <a:off x="2743200" y="4780890"/>
            <a:ext cx="5212080" cy="406713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en-US" sz="2200" spc="-1" dirty="0">
                <a:latin typeface="Arial"/>
              </a:rPr>
              <a:t>Larger Gini decrease is better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2A566A0-0316-4781-AE31-9BEBCDDB0842}"/>
              </a:ext>
            </a:extLst>
          </p:cNvPr>
          <p:cNvGrpSpPr/>
          <p:nvPr/>
        </p:nvGrpSpPr>
        <p:grpSpPr>
          <a:xfrm>
            <a:off x="0" y="6298830"/>
            <a:ext cx="9143820" cy="559170"/>
            <a:chOff x="0" y="6112080"/>
            <a:chExt cx="12191760" cy="745560"/>
          </a:xfrm>
        </p:grpSpPr>
        <p:sp>
          <p:nvSpPr>
            <p:cNvPr id="9" name="Line 2">
              <a:extLst>
                <a:ext uri="{FF2B5EF4-FFF2-40B4-BE49-F238E27FC236}">
                  <a16:creationId xmlns:a16="http://schemas.microsoft.com/office/drawing/2014/main" id="{8AA6F6BF-D0AC-488A-A706-D4F4F08E40D9}"/>
                </a:ext>
              </a:extLst>
            </p:cNvPr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219F06C-480F-4AEF-BFD2-43E0A9DB944F}"/>
                </a:ext>
              </a:extLst>
            </p:cNvPr>
            <p:cNvPicPr/>
            <p:nvPr/>
          </p:nvPicPr>
          <p:blipFill>
            <a:blip r:embed="rId3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165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Yifei Gu</dc:creator>
  <cp:lastModifiedBy>Andrew Doyle</cp:lastModifiedBy>
  <cp:revision>5</cp:revision>
  <dcterms:created xsi:type="dcterms:W3CDTF">2019-09-05T18:24:11Z</dcterms:created>
  <dcterms:modified xsi:type="dcterms:W3CDTF">2019-09-05T19:30:00Z</dcterms:modified>
</cp:coreProperties>
</file>