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7" r:id="rId1"/>
  </p:sldMasterIdLst>
  <p:sldIdLst>
    <p:sldId id="263" r:id="rId2"/>
    <p:sldId id="654" r:id="rId3"/>
    <p:sldId id="618" r:id="rId4"/>
    <p:sldId id="630" r:id="rId5"/>
    <p:sldId id="623" r:id="rId6"/>
    <p:sldId id="624" r:id="rId7"/>
    <p:sldId id="631" r:id="rId8"/>
    <p:sldId id="625" r:id="rId9"/>
    <p:sldId id="626" r:id="rId10"/>
    <p:sldId id="632" r:id="rId11"/>
    <p:sldId id="633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</p:sldIdLst>
  <p:sldSz cx="12192000" cy="6858000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  <p:embeddedFont>
      <p:font typeface="Ubuntu" panose="020B0604020202020204" charset="0"/>
      <p:regular r:id="rId41"/>
      <p:bold r:id="rId42"/>
      <p:italic r:id="rId43"/>
      <p:boldItalic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62"/>
    <a:srgbClr val="403B56"/>
    <a:srgbClr val="FFA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8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7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8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58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30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7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2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8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4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8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14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4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58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FB44-A862-479B-BE2C-2441143E5171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hyperlink" Target="https://www.browserlin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355993" y="1336110"/>
            <a:ext cx="863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P</a:t>
            </a:r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ROGRAMACION WEB</a:t>
            </a:r>
          </a:p>
        </p:txBody>
      </p:sp>
      <p:pic>
        <p:nvPicPr>
          <p:cNvPr id="1026" name="Picture 2" descr="Css - Iconos gratis de marcas y logotipos">
            <a:extLst>
              <a:ext uri="{FF2B5EF4-FFF2-40B4-BE49-F238E27FC236}">
                <a16:creationId xmlns:a16="http://schemas.microsoft.com/office/drawing/2014/main" id="{3D56F8FF-F00B-4443-B4C3-846B7A52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70" y="2251553"/>
            <a:ext cx="1628384" cy="16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Wide Web Consortium - Wikipedia, la enciclopedia libre">
            <a:extLst>
              <a:ext uri="{FF2B5EF4-FFF2-40B4-BE49-F238E27FC236}">
                <a16:creationId xmlns:a16="http://schemas.microsoft.com/office/drawing/2014/main" id="{2F6123D9-02BB-4DB4-8545-9335174B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70" y="4236712"/>
            <a:ext cx="2124923" cy="1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1135693" y="1437361"/>
            <a:ext cx="1105630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Ubuntu" panose="020B0504030602030204" pitchFamily="34" charset="0"/>
              </a:rPr>
              <a:t>Ejemplo3: </a:t>
            </a:r>
          </a:p>
          <a:p>
            <a:pPr algn="just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h1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</a:p>
          <a:p>
            <a:pPr algn="just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padding-left: 11em;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font-family: Georgia, "Times New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Roman",Times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serif; </a:t>
            </a:r>
          </a:p>
          <a:p>
            <a:pPr algn="just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color: red; </a:t>
            </a:r>
          </a:p>
          <a:p>
            <a:pPr algn="just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background-color: #d8da3d; </a:t>
            </a:r>
          </a:p>
          <a:p>
            <a:pPr algn="just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} </a:t>
            </a:r>
          </a:p>
        </p:txBody>
      </p:sp>
    </p:spTree>
    <p:extLst>
      <p:ext uri="{BB962C8B-B14F-4D97-AF65-F5344CB8AC3E}">
        <p14:creationId xmlns:p14="http://schemas.microsoft.com/office/powerpoint/2010/main" val="429254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1135693" y="1437361"/>
            <a:ext cx="1105630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Ubuntu" panose="020B0504030602030204" pitchFamily="34" charset="0"/>
              </a:rPr>
              <a:t>Ejemplo4: </a:t>
            </a:r>
          </a:p>
          <a:p>
            <a:pPr algn="just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{font-family: "sans serif";} </a:t>
            </a:r>
          </a:p>
        </p:txBody>
      </p:sp>
    </p:spTree>
    <p:extLst>
      <p:ext uri="{BB962C8B-B14F-4D97-AF65-F5344CB8AC3E}">
        <p14:creationId xmlns:p14="http://schemas.microsoft.com/office/powerpoint/2010/main" val="361740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Selector universal</a:t>
            </a:r>
          </a:p>
          <a:p>
            <a:pPr algn="just"/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*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3200" b="1" dirty="0">
                <a:solidFill>
                  <a:srgbClr val="800000"/>
                </a:solidFill>
                <a:latin typeface="Ubuntu" panose="020B0504030602030204" pitchFamily="34" charset="0"/>
              </a:rPr>
              <a:t>*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grey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}/* El estilo se aplicará a todos los elementos de la página*/</a:t>
            </a:r>
          </a:p>
        </p:txBody>
      </p:sp>
    </p:spTree>
    <p:extLst>
      <p:ext uri="{BB962C8B-B14F-4D97-AF65-F5344CB8AC3E}">
        <p14:creationId xmlns:p14="http://schemas.microsoft.com/office/powerpoint/2010/main" val="406757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Selector etiqueta</a:t>
            </a:r>
          </a:p>
          <a:p>
            <a:pPr algn="just"/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etiqueta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}</a:t>
            </a:r>
          </a:p>
          <a:p>
            <a:pPr algn="just"/>
            <a:endParaRPr lang="es-CO" sz="24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p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 /* El estilo se aplicará a todos los elementos &lt;p&gt;.*/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Selector clase</a:t>
            </a:r>
          </a:p>
          <a:p>
            <a:pPr algn="just"/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clase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}</a:t>
            </a:r>
          </a:p>
          <a:p>
            <a:pPr algn="just"/>
            <a:endParaRPr lang="es-CO" sz="24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.</a:t>
            </a:r>
            <a:r>
              <a:rPr lang="es-CO" sz="24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blend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red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/* El estilo se aplicará a cualquier elemento que tenga la clase .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blend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*/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7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Selector identificador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selector identificador utiliza el atributo id para seleccionar un elemento. Solo puede haber un elemento con un id dado en un documento.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#id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}</a:t>
            </a:r>
          </a:p>
          <a:p>
            <a:pPr algn="just"/>
            <a:endParaRPr lang="es-CO" sz="24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#cent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blue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/* El estilo se aplicará al elemento que tenga el id #cent */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7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Selector descendiente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Un elemento es descendiente de otro cuando se encuentra entre las etiquetas de apertura y de cierre del elemento padre.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selector1 selector2 </a:t>
            </a:r>
            <a:r>
              <a:rPr lang="es-CO" sz="24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selectorN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}</a:t>
            </a:r>
          </a:p>
          <a:p>
            <a:pPr algn="just"/>
            <a:endParaRPr lang="es-CO" sz="24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24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 p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black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/* El estilo se aplica a todos los párrafos que se encuentren dentro de una etiqueta 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*/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5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Tipos de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Combinación de selectores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 combinación de selectores nos permite dar un estilo a todos los selectores indicados.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Sintaxis: 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selector1, selector2, selector3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}</a:t>
            </a:r>
          </a:p>
          <a:p>
            <a:pPr algn="just"/>
            <a:endParaRPr lang="es-CO" sz="24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24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400" b="1" dirty="0">
                <a:solidFill>
                  <a:srgbClr val="800000"/>
                </a:solidFill>
                <a:latin typeface="Ubuntu" panose="020B0504030602030204" pitchFamily="34" charset="0"/>
              </a:rPr>
              <a:t>, p 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{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color:</a:t>
            </a:r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orange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/* El estilo se aplica a todos los </a:t>
            </a:r>
            <a:r>
              <a:rPr lang="es-CO" sz="24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divs</a:t>
            </a:r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y párrafos */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9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0B1420-B35A-4AB8-9F2A-B93F9892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25171"/>
              </p:ext>
            </p:extLst>
          </p:nvPr>
        </p:nvGraphicFramePr>
        <p:xfrm>
          <a:off x="1315234" y="2285965"/>
          <a:ext cx="92567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250">
                  <a:extLst>
                    <a:ext uri="{9D8B030D-6E8A-4147-A177-3AD203B41FA5}">
                      <a16:colId xmlns:a16="http://schemas.microsoft.com/office/drawing/2014/main" val="2487592043"/>
                    </a:ext>
                  </a:extLst>
                </a:gridCol>
                <a:gridCol w="4296484">
                  <a:extLst>
                    <a:ext uri="{9D8B030D-6E8A-4147-A177-3AD203B41FA5}">
                      <a16:colId xmlns:a16="http://schemas.microsoft.com/office/drawing/2014/main" val="402548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Ejemplos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Tipo de Selector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b="1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</a:rPr>
                        <a:t>p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 { </a:t>
                      </a:r>
                      <a:r>
                        <a:rPr lang="es-CO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background</a:t>
                      </a:r>
                      <a:r>
                        <a:rPr lang="es-CO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-color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: </a:t>
                      </a:r>
                      <a:r>
                        <a:rPr lang="es-CO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grey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; } 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Selector etiqueta </a:t>
                      </a:r>
                      <a:endParaRPr lang="es-C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s-CO" sz="2400" b="1" kern="1200" dirty="0" err="1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ident</a:t>
                      </a:r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{ </a:t>
                      </a:r>
                      <a:r>
                        <a:rPr lang="es-CO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: </a:t>
                      </a:r>
                      <a:r>
                        <a:rPr lang="es-CO" sz="2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green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; } 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Selector Identificador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 { </a:t>
                      </a:r>
                      <a:r>
                        <a:rPr lang="es-CO" sz="24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: </a:t>
                      </a:r>
                      <a:r>
                        <a:rPr lang="es-CO" sz="2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italic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; } 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Selector universal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p a 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{ </a:t>
                      </a:r>
                      <a:r>
                        <a:rPr lang="es-CO" sz="24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CO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-color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: </a:t>
                      </a:r>
                      <a:r>
                        <a:rPr lang="es-CO" sz="2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orange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; }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Selector descendiente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98539"/>
                  </a:ext>
                </a:extLst>
              </a:tr>
              <a:tr h="212734"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h3, </a:t>
                      </a:r>
                      <a:r>
                        <a:rPr lang="es-CO" sz="2400" b="1" kern="1200" dirty="0" err="1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small</a:t>
                      </a:r>
                      <a:r>
                        <a:rPr lang="es-CO" sz="2400" b="1" kern="1200" dirty="0">
                          <a:solidFill>
                            <a:srgbClr val="800000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{ </a:t>
                      </a:r>
                      <a:r>
                        <a:rPr lang="es-CO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: </a:t>
                      </a:r>
                      <a:r>
                        <a:rPr lang="es-CO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blue</a:t>
                      </a:r>
                      <a:r>
                        <a:rPr lang="es-CO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Ubuntu" panose="020B0504030602030204" pitchFamily="34" charset="0"/>
                        </a:rPr>
                        <a:t>;} 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Combinación de selectores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2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Nombrar correctamente los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Para conseguir más claridad en el código y soporte en todos los navegadores conviene no comenzar el nombre de los selectores con mayúsculas, números ni caracteres especiales.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32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Evitar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#1div, .=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DivContent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32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Mejor utilizar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#div1, .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divContent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355993" y="1336110"/>
            <a:ext cx="863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76406" y="2251553"/>
            <a:ext cx="9093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Hojas de Estilo en Cascada (</a:t>
            </a:r>
            <a:r>
              <a:rPr lang="es-CO" sz="2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Cascading</a:t>
            </a:r>
            <a:r>
              <a:rPr lang="es-CO" sz="2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Style </a:t>
            </a:r>
            <a:r>
              <a:rPr lang="es-CO" sz="2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Sheets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), es un lenguaje que nos permite controlar el aspecto de las páginas web escritas en HTML o en cualquier lenguaje de marcado basado en XML.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lenguaje CSS está creado por el </a:t>
            </a:r>
            <a:r>
              <a:rPr lang="es-CO" sz="2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World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Wide Web </a:t>
            </a:r>
            <a:r>
              <a:rPr lang="es-CO" sz="2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Consortium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(W3C), la comunidad internacional que desarrolla estándares que aseguran el crecimiento futuro de la web y vela por conseguir webs disponibles para todo el mundo. </a:t>
            </a:r>
          </a:p>
        </p:txBody>
      </p:sp>
      <p:pic>
        <p:nvPicPr>
          <p:cNvPr id="1026" name="Picture 2" descr="Css - Iconos gratis de marcas y logotipos">
            <a:extLst>
              <a:ext uri="{FF2B5EF4-FFF2-40B4-BE49-F238E27FC236}">
                <a16:creationId xmlns:a16="http://schemas.microsoft.com/office/drawing/2014/main" id="{3D56F8FF-F00B-4443-B4C3-846B7A52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70" y="2251553"/>
            <a:ext cx="1628384" cy="16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Wide Web Consortium - Wikipedia, la enciclopedia libre">
            <a:extLst>
              <a:ext uri="{FF2B5EF4-FFF2-40B4-BE49-F238E27FC236}">
                <a16:creationId xmlns:a16="http://schemas.microsoft.com/office/drawing/2014/main" id="{2F6123D9-02BB-4DB4-8545-9335174B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70" y="4236712"/>
            <a:ext cx="2124923" cy="1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9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Separar las palabras mediante guiones o mediante mayúsculas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3627" y="2865328"/>
            <a:ext cx="107974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Opción 1: Palabras separadas por mayúsculas */</a:t>
            </a:r>
          </a:p>
          <a:p>
            <a:pPr algn="just"/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navMenu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padding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2em;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border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2px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solid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</a:t>
            </a:r>
          </a:p>
          <a:p>
            <a:pPr algn="just"/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Opción 2: Palabras separadas por guiones */</a:t>
            </a:r>
          </a:p>
          <a:p>
            <a:pPr algn="just"/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padding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2em;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border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2px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solid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3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6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2" y="1160745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Legibilidad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1859340"/>
            <a:ext cx="10797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Adopta una única forma de escribir tu código para que sea más fácil de mantener y de encontrar cualquier elemento.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945713" y="2742601"/>
            <a:ext cx="107974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Opción 1: Estilos en una línea */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padding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2em;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border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2px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solid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Opción 2: Cada estilo en una línea */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padding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2em; 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border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2px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solid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945714" y="1160745"/>
            <a:ext cx="9513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Combinar elementos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1859340"/>
            <a:ext cx="9513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Cuando varios elementos disponen de las mismas propiedades es recomendable compartirlas en vez de volver a repetir el código. Para ello podemos utilizar selectores combinados, tal y como hemos visto anteriormente.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945714" y="4082886"/>
            <a:ext cx="1079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h1, h2, h3 {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font-family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Arial;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font-weight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700;  }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945714" y="1160745"/>
            <a:ext cx="9513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Utilizar selectores descendientes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1859340"/>
            <a:ext cx="9513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Es conveniente utilizar selectores descendientes siempre que sea posible antes de crear un selector clase o un selector identificador. De esta forma, el código estará más limpio, dispondrá de menos selectores clase e identificador y se comprenderá mucho mejor.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945714" y="4082886"/>
            <a:ext cx="1079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p {  color: red; }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9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945714" y="1160745"/>
            <a:ext cx="9513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Utilizar propiedades abreviadas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1859340"/>
            <a:ext cx="9513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Siempre que sea posible es recomendable utilizar clases abreviadas para conseguir una reducción de código.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1045923" y="3293746"/>
            <a:ext cx="9839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Propiedades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margin-left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margin-right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y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-top */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margin-left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5px;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margin-right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5px;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-top: 5px;}</a:t>
            </a:r>
          </a:p>
          <a:p>
            <a:pPr algn="just"/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Propiedad abreviada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*/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margin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5px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5px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0px 5px;}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945714" y="1160745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Utilizar nombres descriptivos en los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1859340"/>
            <a:ext cx="9513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Mediante la utilización de nombres que permitan averiguar fácilmente a qué elemento le estamos dando estilo comprenderemos el código fácilmente.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1045923" y="3669527"/>
            <a:ext cx="9839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nav-button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background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blue; } /* Estilo del botón de la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navbar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*/</a:t>
            </a:r>
            <a:endParaRPr lang="es-CO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2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945714" y="1160745"/>
            <a:ext cx="95135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Evitar utilizar como nombre de un selector una característica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2353580"/>
            <a:ext cx="95135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Al utilizar en el nombre de un selector una característica visual como el color, el tamaño o la posición, si posteriormente modificamos esa característica, también deberíamos cambiar el nombre del selector. Esto complica mucho el código ya que tendríamos que actualizar todas las referencias a ese selector en el código HTML.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1B94D2-F15D-45B9-89DB-8F85186F7081}"/>
              </a:ext>
            </a:extLst>
          </p:cNvPr>
          <p:cNvSpPr/>
          <p:nvPr/>
        </p:nvSpPr>
        <p:spPr>
          <a:xfrm>
            <a:off x="945714" y="4258250"/>
            <a:ext cx="983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Selector con nombre que define la característica visual del color */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menu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-red { 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background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red; }</a:t>
            </a:r>
          </a:p>
          <a:p>
            <a:pPr algn="just"/>
            <a:endParaRPr lang="es-CO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/* Utilizar mejor: */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nav-menu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 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background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red; }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0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108552" y="1339691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Probar el diseño en los diferentes navegadores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2353580"/>
            <a:ext cx="9513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Para descubrir si se producen errores de visualización en los navegadores lo recomendable es instalarlos todos en el equipo. Algunos de los más utilizados son los siguientes: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E6680A-543B-4EA7-B136-57536A919FF5}"/>
              </a:ext>
            </a:extLst>
          </p:cNvPr>
          <p:cNvSpPr/>
          <p:nvPr/>
        </p:nvSpPr>
        <p:spPr>
          <a:xfrm>
            <a:off x="945714" y="4538487"/>
            <a:ext cx="3101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2"/>
              </a:rPr>
              <a:t>https://www.browserling.com/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D42804-1AC6-4476-BBA2-0F56CD819665}"/>
              </a:ext>
            </a:extLst>
          </p:cNvPr>
          <p:cNvSpPr/>
          <p:nvPr/>
        </p:nvSpPr>
        <p:spPr>
          <a:xfrm>
            <a:off x="945714" y="5027685"/>
            <a:ext cx="78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Roboto" panose="02000000000000000000" pitchFamily="2" charset="0"/>
              </a:rPr>
              <a:t>También podemos hacer uso de la aplicación </a:t>
            </a:r>
            <a:r>
              <a:rPr lang="es-CO" dirty="0" err="1">
                <a:solidFill>
                  <a:srgbClr val="1A6BB9"/>
                </a:solidFill>
                <a:latin typeface="Roboto" panose="02000000000000000000" pitchFamily="2" charset="0"/>
                <a:hlinkClick r:id="rId2"/>
              </a:rPr>
              <a:t>browserling</a:t>
            </a:r>
            <a:r>
              <a:rPr lang="es-CO" dirty="0">
                <a:solidFill>
                  <a:srgbClr val="000000"/>
                </a:solidFill>
                <a:latin typeface="Roboto" panose="02000000000000000000" pitchFamily="2" charset="0"/>
              </a:rPr>
              <a:t> que permite ver el desarrollo en varias versiones diferentes de cada navegador. </a:t>
            </a:r>
            <a:endParaRPr lang="es-CO" dirty="0"/>
          </a:p>
        </p:txBody>
      </p:sp>
      <p:pic>
        <p:nvPicPr>
          <p:cNvPr id="1026" name="Picture 2" descr="Google Chrome Logo - PNG y Vector">
            <a:extLst>
              <a:ext uri="{FF2B5EF4-FFF2-40B4-BE49-F238E27FC236}">
                <a16:creationId xmlns:a16="http://schemas.microsoft.com/office/drawing/2014/main" id="{D7CC4890-EC3E-4D29-B572-5B234147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67" y="3569822"/>
            <a:ext cx="848799" cy="8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Firefox PNG transparente - StickPNG">
            <a:extLst>
              <a:ext uri="{FF2B5EF4-FFF2-40B4-BE49-F238E27FC236}">
                <a16:creationId xmlns:a16="http://schemas.microsoft.com/office/drawing/2014/main" id="{5C8D0E03-8385-4207-8E57-DF93F4E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41" y="3533744"/>
            <a:ext cx="960119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vo:Opera O.png - Wikipedia, la enciclopedia libre">
            <a:extLst>
              <a:ext uri="{FF2B5EF4-FFF2-40B4-BE49-F238E27FC236}">
                <a16:creationId xmlns:a16="http://schemas.microsoft.com/office/drawing/2014/main" id="{0C5F78EA-4C87-4A29-94FC-8C9AEF45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25" y="3466632"/>
            <a:ext cx="1149886" cy="11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vo:Safari browser logo.svg - Wikipedia, la enciclopedia libre">
            <a:extLst>
              <a:ext uri="{FF2B5EF4-FFF2-40B4-BE49-F238E27FC236}">
                <a16:creationId xmlns:a16="http://schemas.microsoft.com/office/drawing/2014/main" id="{485CB64B-3220-44A5-BCD3-EFEC48CF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76" y="3488758"/>
            <a:ext cx="1133281" cy="112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emos nuevo logo para Microsoft Edge y su versión final basada en  Chromium llegará el 15 de enero de 2020">
            <a:extLst>
              <a:ext uri="{FF2B5EF4-FFF2-40B4-BE49-F238E27FC236}">
                <a16:creationId xmlns:a16="http://schemas.microsoft.com/office/drawing/2014/main" id="{BC4669A4-D763-48F3-8E0D-C05CD0CC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58" y="3533744"/>
            <a:ext cx="1602473" cy="10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9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108552" y="1339691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Validar el código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2353580"/>
            <a:ext cx="9513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Detectar errores en el código es esencial y se puede hacer fácilmente mediante un validador CSS. El W3C proporciona una herramienta de validación de CSS gratuita para los documentos CSS.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074" name="Picture 2" descr="validador CSS">
            <a:extLst>
              <a:ext uri="{FF2B5EF4-FFF2-40B4-BE49-F238E27FC236}">
                <a16:creationId xmlns:a16="http://schemas.microsoft.com/office/drawing/2014/main" id="{4DD5A79A-6B83-4FB1-83EB-E78B9DD5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92" y="3608415"/>
            <a:ext cx="3526350" cy="12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9C62E85-735C-445F-9196-55067F9038A1}"/>
              </a:ext>
            </a:extLst>
          </p:cNvPr>
          <p:cNvSpPr/>
          <p:nvPr/>
        </p:nvSpPr>
        <p:spPr>
          <a:xfrm>
            <a:off x="945714" y="5425175"/>
            <a:ext cx="3526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https://jigsaw.w3.org/css-validator/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487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108552" y="1339691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Aplicar estilos CSS en un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945714" y="2353580"/>
            <a:ext cx="95135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CSS en línea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Los estilos en línea son declaraciones CSS que se integran en las etiquetas HTML mediante el atributo </a:t>
            </a:r>
            <a:r>
              <a:rPr lang="es-CO" sz="20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 Este método tan solo afecta al elemento en el que se integra el código. El CSS en línea es complicado de entender y mantener ya que mezcla los estilos CSS con el código HTML.</a:t>
            </a:r>
          </a:p>
          <a:p>
            <a:pPr algn="just"/>
            <a:endParaRPr lang="es-CO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</a:t>
            </a:r>
          </a:p>
          <a:p>
            <a:pPr algn="just"/>
            <a:endParaRPr lang="es-CO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p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8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800" dirty="0" err="1">
                <a:solidFill>
                  <a:srgbClr val="7030A0"/>
                </a:solidFill>
                <a:latin typeface="Ubuntu" panose="020B0504030602030204" pitchFamily="34" charset="0"/>
              </a:rPr>
              <a:t>color</a:t>
            </a:r>
            <a:r>
              <a:rPr lang="es-CO" sz="2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  <a:r>
              <a:rPr lang="es-CO" sz="28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"&gt;Párrafo de color verde.&lt;/p&gt;</a:t>
            </a:r>
          </a:p>
        </p:txBody>
      </p:sp>
    </p:spTree>
    <p:extLst>
      <p:ext uri="{BB962C8B-B14F-4D97-AF65-F5344CB8AC3E}">
        <p14:creationId xmlns:p14="http://schemas.microsoft.com/office/powerpoint/2010/main" val="95982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ariables nativas de css ¿qué son y por qué utilizarlas? - Blog Escola Espai">
            <a:extLst>
              <a:ext uri="{FF2B5EF4-FFF2-40B4-BE49-F238E27FC236}">
                <a16:creationId xmlns:a16="http://schemas.microsoft.com/office/drawing/2014/main" id="{EDDF8277-DECB-45BC-BFAC-0753736F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108"/>
            <a:ext cx="12192000" cy="6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41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5C5E04-21BE-4D37-93D6-13552A15E8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196233" y="314235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Aplicar estilos CSS en un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1339240" y="1213245"/>
            <a:ext cx="95135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CSS incrustado en la cabecera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se utiliza la etiqueta 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en la cabecera </a:t>
            </a:r>
            <a:r>
              <a:rPr lang="es-CO" sz="2000" b="1" dirty="0">
                <a:solidFill>
                  <a:schemeClr val="accent2">
                    <a:lumMod val="75000"/>
                  </a:schemeClr>
                </a:solidFill>
                <a:latin typeface="Ubuntu" panose="020B0504030602030204" pitchFamily="34" charset="0"/>
              </a:rPr>
              <a:t>&lt;head&gt; 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del fichero HTML del sitio. La desventaja de este método es que a la hora de realizar cualquier cambio, se debe realizar en múltiples páginas diferentes y el código estará repetido. Su uso puede llegar a ser necesario en el caso de utilizar un gestor de contenido que no permita modificar el archivo CSS directamente.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</a:t>
            </a:r>
          </a:p>
          <a:p>
            <a:pPr algn="just"/>
            <a:endParaRPr lang="es-CO" sz="20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&lt;head&gt;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title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&gt;CSS incrustado en la cabecera&lt;/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title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 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20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style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p { color: 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green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 } &lt;</a:t>
            </a:r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0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style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&lt;/head&gt; 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&lt;p&gt;Párrafo de color verde.&lt;/p&gt;</a:t>
            </a:r>
          </a:p>
          <a:p>
            <a:pPr algn="just"/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20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23207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5C5E04-21BE-4D37-93D6-13552A15E8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196233" y="314235"/>
            <a:ext cx="9513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solidFill>
                  <a:schemeClr val="accent2"/>
                </a:solidFill>
                <a:latin typeface="Ubuntu" panose="020B0504030602030204" pitchFamily="34" charset="0"/>
              </a:rPr>
              <a:t>Aplicar estilos CSS en un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1339240" y="1213245"/>
            <a:ext cx="95135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CSS en hojas de estilo externas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se utiliza la etiqueta 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en la cabecera Mediante hojas de estilo externas se consigue separar el archivo de estilos del fichero HTML. El archivo de estilos cuenta con la extensión </a:t>
            </a:r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.</a:t>
            </a:r>
            <a:r>
              <a:rPr lang="es-CO" sz="20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css</a:t>
            </a:r>
            <a:r>
              <a:rPr lang="es-CO" sz="2000" b="1" dirty="0">
                <a:solidFill>
                  <a:srgbClr val="800000"/>
                </a:solidFill>
                <a:latin typeface="Ubuntu" panose="020B0504030602030204" pitchFamily="34" charset="0"/>
              </a:rPr>
              <a:t> 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y se referencia desde HTML mediante el elemento 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&lt;link&gt;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 Este es el método más eficiente y más sencillo de mantener ya que el código CSS se encuentra separado del archivo HTML.</a:t>
            </a:r>
          </a:p>
          <a:p>
            <a:pPr algn="just"/>
            <a:endParaRPr lang="es-CO" sz="2000" b="1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&lt;head&gt;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link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rel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stylesheet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=“https:\\www.sitioweb\styles.css"&gt;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&lt;/head&gt;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&lt;p&gt;Párrafo de color verde.&lt;/p&gt;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20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20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39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355993" y="1336110"/>
            <a:ext cx="863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76406" y="2251553"/>
            <a:ext cx="9093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Mediante CSS es posible al desarrollador, definir exactamente el formato de la página, ya sea el tamaño, color, posición, alineación, fuente empleada en el texto, la posición de las imágenes o cualquier otro elemento, de forma tal que la página se muestre como lo deseamos.</a:t>
            </a:r>
          </a:p>
        </p:txBody>
      </p:sp>
    </p:spTree>
    <p:extLst>
      <p:ext uri="{BB962C8B-B14F-4D97-AF65-F5344CB8AC3E}">
        <p14:creationId xmlns:p14="http://schemas.microsoft.com/office/powerpoint/2010/main" val="62668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801665" y="1336110"/>
            <a:ext cx="1069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Ventajas de usar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Separa la estructura de un documento de su presentación estética.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Limpia y hace más sencilla y fácil de entender y modificar el código HTML de las páginas.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Facilita cambiando los valores de un solo archivo (en caso de que el estilo CSS se encuentra en un archivo externo) modificar el estilo de varias páginas a la misma vez.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Una página web puede tener distintos estilos, para ser usada y vista de forma adecuada en equipos diferentes, ya sea una PC de escritorio, una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TabletPC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o un teléfono celular.</a:t>
            </a:r>
          </a:p>
        </p:txBody>
      </p:sp>
    </p:spTree>
    <p:extLst>
      <p:ext uri="{BB962C8B-B14F-4D97-AF65-F5344CB8AC3E}">
        <p14:creationId xmlns:p14="http://schemas.microsoft.com/office/powerpoint/2010/main" val="20763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40493" y="1336110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Funcionamiento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CSS funciona a base de reglas, es decir, </a:t>
            </a:r>
            <a:r>
              <a:rPr lang="es-CO" sz="32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declaraciones</a:t>
            </a: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sobre el estilo de uno o más elementos.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Las hojas de estilo están compuestas por una o más de esas reglas aplicadas a un documento HTML o XML.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AB5C580-32FF-4A46-A483-0593632D3F2C}"/>
              </a:ext>
            </a:extLst>
          </p:cNvPr>
          <p:cNvSpPr/>
          <p:nvPr/>
        </p:nvSpPr>
        <p:spPr>
          <a:xfrm>
            <a:off x="4672208" y="4513824"/>
            <a:ext cx="2753253" cy="7724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0A794-6260-4AA4-84C1-392181C0EC92}"/>
              </a:ext>
            </a:extLst>
          </p:cNvPr>
          <p:cNvSpPr/>
          <p:nvPr/>
        </p:nvSpPr>
        <p:spPr>
          <a:xfrm>
            <a:off x="1415441" y="1073063"/>
            <a:ext cx="980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chemeClr val="accent2"/>
                </a:solidFill>
                <a:latin typeface="Ubuntu" panose="020B0504030602030204" pitchFamily="34" charset="0"/>
              </a:rPr>
              <a:t>Uso de Reglas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1876598"/>
            <a:ext cx="107974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 regla tiene dos partes: Un 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selector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y la 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declaración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A su vez la declaración está compuesta por una 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propiedad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y el </a:t>
            </a:r>
            <a:r>
              <a:rPr lang="es-CO" sz="2800" b="1" dirty="0">
                <a:solidFill>
                  <a:srgbClr val="800000"/>
                </a:solidFill>
                <a:latin typeface="Ubuntu" panose="020B0504030602030204" pitchFamily="34" charset="0"/>
              </a:rPr>
              <a:t>valor</a:t>
            </a:r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que se le asigne.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4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  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A9F6DA78-F3AA-4C35-B70C-B82D4853F3E5}"/>
              </a:ext>
            </a:extLst>
          </p:cNvPr>
          <p:cNvSpPr/>
          <p:nvPr/>
        </p:nvSpPr>
        <p:spPr>
          <a:xfrm rot="5400000">
            <a:off x="5386192" y="2652241"/>
            <a:ext cx="513567" cy="3209598"/>
          </a:xfrm>
          <a:prstGeom prst="leftBrace">
            <a:avLst/>
          </a:prstGeom>
          <a:noFill/>
          <a:ln w="38100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58EAF9-137C-42F6-BC67-90EC2A7ECDFB}"/>
              </a:ext>
            </a:extLst>
          </p:cNvPr>
          <p:cNvSpPr/>
          <p:nvPr/>
        </p:nvSpPr>
        <p:spPr>
          <a:xfrm>
            <a:off x="3860484" y="4513824"/>
            <a:ext cx="3812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solidFill>
                  <a:srgbClr val="800000"/>
                </a:solidFill>
                <a:latin typeface="Ubuntu" panose="020B0504030602030204" pitchFamily="34" charset="0"/>
              </a:rPr>
              <a:t>h1</a:t>
            </a:r>
            <a:r>
              <a:rPr lang="es-CO" sz="4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{</a:t>
            </a:r>
            <a:r>
              <a:rPr lang="es-CO" sz="4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</a:t>
            </a:r>
            <a:r>
              <a:rPr lang="es-CO" sz="4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</a:t>
            </a: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red</a:t>
            </a:r>
            <a:r>
              <a:rPr lang="es-CO" sz="40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;}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99014F-AC48-43D2-BAD4-28CD581A53AC}"/>
              </a:ext>
            </a:extLst>
          </p:cNvPr>
          <p:cNvSpPr/>
          <p:nvPr/>
        </p:nvSpPr>
        <p:spPr>
          <a:xfrm>
            <a:off x="5063329" y="3319832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Regla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6EB166E-C2BC-4ACB-8014-0B4EB4592D00}"/>
              </a:ext>
            </a:extLst>
          </p:cNvPr>
          <p:cNvCxnSpPr/>
          <p:nvPr/>
        </p:nvCxnSpPr>
        <p:spPr>
          <a:xfrm>
            <a:off x="4258849" y="5221710"/>
            <a:ext cx="0" cy="552789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011619-472D-4229-8DB4-A959E3B87AFA}"/>
              </a:ext>
            </a:extLst>
          </p:cNvPr>
          <p:cNvCxnSpPr/>
          <p:nvPr/>
        </p:nvCxnSpPr>
        <p:spPr>
          <a:xfrm flipH="1">
            <a:off x="3220952" y="5763210"/>
            <a:ext cx="1052186" cy="0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E492A7-1217-4F1F-878F-2F41A1B34869}"/>
              </a:ext>
            </a:extLst>
          </p:cNvPr>
          <p:cNvSpPr/>
          <p:nvPr/>
        </p:nvSpPr>
        <p:spPr>
          <a:xfrm>
            <a:off x="1287928" y="5345277"/>
            <a:ext cx="1803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b="1" dirty="0">
                <a:solidFill>
                  <a:srgbClr val="800000"/>
                </a:solidFill>
                <a:latin typeface="Ubuntu" panose="020B0504030602030204" pitchFamily="34" charset="0"/>
              </a:rPr>
              <a:t>selector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72A5856-47D7-41B0-AAAB-7E209BBB508C}"/>
              </a:ext>
            </a:extLst>
          </p:cNvPr>
          <p:cNvCxnSpPr/>
          <p:nvPr/>
        </p:nvCxnSpPr>
        <p:spPr>
          <a:xfrm>
            <a:off x="5377268" y="5186711"/>
            <a:ext cx="0" cy="5527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93C277-FF58-45E8-86C9-9F89C46E4A96}"/>
              </a:ext>
            </a:extLst>
          </p:cNvPr>
          <p:cNvSpPr/>
          <p:nvPr/>
        </p:nvSpPr>
        <p:spPr>
          <a:xfrm>
            <a:off x="4410497" y="5674322"/>
            <a:ext cx="1933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propiedad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F03BA21-7324-4C2C-8284-303D50213C7B}"/>
              </a:ext>
            </a:extLst>
          </p:cNvPr>
          <p:cNvCxnSpPr/>
          <p:nvPr/>
        </p:nvCxnSpPr>
        <p:spPr>
          <a:xfrm>
            <a:off x="6916017" y="5221710"/>
            <a:ext cx="0" cy="55278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20A4ED5-BA78-4439-AAEC-D684E29F453E}"/>
              </a:ext>
            </a:extLst>
          </p:cNvPr>
          <p:cNvCxnSpPr>
            <a:cxnSpLocks/>
          </p:cNvCxnSpPr>
          <p:nvPr/>
        </p:nvCxnSpPr>
        <p:spPr>
          <a:xfrm>
            <a:off x="6901269" y="5759751"/>
            <a:ext cx="78064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129A4A-8A2C-4D84-9478-626721466BB9}"/>
              </a:ext>
            </a:extLst>
          </p:cNvPr>
          <p:cNvSpPr/>
          <p:nvPr/>
        </p:nvSpPr>
        <p:spPr>
          <a:xfrm>
            <a:off x="7576103" y="5268881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313880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1586630" y="1307481"/>
            <a:ext cx="92984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>
                <a:latin typeface="Ubuntu" panose="020B0504030602030204" pitchFamily="34" charset="0"/>
              </a:rPr>
              <a:t>Ejemplo:   </a:t>
            </a:r>
            <a:r>
              <a:rPr lang="es-CO" sz="4000" b="1" dirty="0">
                <a:solidFill>
                  <a:srgbClr val="800000"/>
                </a:solidFill>
                <a:latin typeface="Ubuntu" panose="020B0504030602030204" pitchFamily="34" charset="0"/>
              </a:rPr>
              <a:t>h1</a:t>
            </a:r>
            <a:r>
              <a:rPr lang="es-CO" sz="4000" dirty="0">
                <a:latin typeface="Ubuntu" panose="020B0504030602030204" pitchFamily="34" charset="0"/>
              </a:rPr>
              <a:t> {</a:t>
            </a:r>
            <a:r>
              <a:rPr lang="es-CO" sz="4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</a:t>
            </a:r>
            <a:r>
              <a:rPr lang="es-CO" sz="4000" dirty="0">
                <a:latin typeface="Ubuntu" panose="020B0504030602030204" pitchFamily="34" charset="0"/>
              </a:rPr>
              <a:t>: </a:t>
            </a: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red</a:t>
            </a:r>
            <a:r>
              <a:rPr lang="es-CO" sz="4000" dirty="0">
                <a:latin typeface="Ubuntu" panose="020B0504030602030204" pitchFamily="34" charset="0"/>
              </a:rPr>
              <a:t>;} </a:t>
            </a:r>
          </a:p>
          <a:p>
            <a:pPr algn="just"/>
            <a:endParaRPr lang="es-CO" sz="4000" dirty="0">
              <a:latin typeface="Ubuntu" panose="020B0504030602030204" pitchFamily="34" charset="0"/>
            </a:endParaRPr>
          </a:p>
          <a:p>
            <a:pPr algn="just"/>
            <a:r>
              <a:rPr lang="es-CO" sz="3200" b="1" dirty="0">
                <a:solidFill>
                  <a:srgbClr val="800000"/>
                </a:solidFill>
                <a:latin typeface="Ubuntu" panose="020B0504030602030204" pitchFamily="34" charset="0"/>
              </a:rPr>
              <a:t>h1</a:t>
            </a:r>
            <a:r>
              <a:rPr lang="es-CO" sz="3200" dirty="0">
                <a:latin typeface="Ubuntu" panose="020B0504030602030204" pitchFamily="34" charset="0"/>
              </a:rPr>
              <a:t> es el selector</a:t>
            </a:r>
          </a:p>
          <a:p>
            <a:pPr algn="just"/>
            <a:r>
              <a:rPr lang="es-CO" sz="3200" dirty="0">
                <a:latin typeface="Ubuntu" panose="020B0504030602030204" pitchFamily="34" charset="0"/>
              </a:rPr>
              <a:t>{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</a:t>
            </a:r>
            <a:r>
              <a:rPr lang="es-CO" sz="3200" dirty="0">
                <a:latin typeface="Ubuntu" panose="020B0504030602030204" pitchFamily="34" charset="0"/>
              </a:rPr>
              <a:t>: </a:t>
            </a:r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red</a:t>
            </a:r>
            <a:r>
              <a:rPr lang="es-CO" sz="3200" dirty="0">
                <a:latin typeface="Ubuntu" panose="020B0504030602030204" pitchFamily="34" charset="0"/>
              </a:rPr>
              <a:t>;} es la declaración</a:t>
            </a:r>
          </a:p>
          <a:p>
            <a:pPr algn="just"/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color</a:t>
            </a:r>
            <a:r>
              <a:rPr lang="es-CO" sz="3200" dirty="0">
                <a:latin typeface="Ubuntu" panose="020B0504030602030204" pitchFamily="34" charset="0"/>
              </a:rPr>
              <a:t> es la propiedad</a:t>
            </a:r>
          </a:p>
          <a:p>
            <a:pPr algn="just"/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red</a:t>
            </a:r>
            <a:r>
              <a:rPr lang="es-CO" sz="3200" dirty="0">
                <a:latin typeface="Ubuntu" panose="020B0504030602030204" pitchFamily="34" charset="0"/>
              </a:rPr>
              <a:t> el valor que se asigna.</a:t>
            </a:r>
          </a:p>
          <a:p>
            <a:pPr algn="just"/>
            <a:r>
              <a:rPr lang="es-CO" sz="3200" dirty="0">
                <a:latin typeface="Ubuntu" panose="020B0504030602030204" pitchFamily="34" charset="0"/>
              </a:rPr>
              <a:t>En el ejemplo anterior, el selector </a:t>
            </a:r>
            <a:r>
              <a:rPr lang="es-CO" sz="4000" b="1" dirty="0">
                <a:solidFill>
                  <a:srgbClr val="800000"/>
                </a:solidFill>
                <a:latin typeface="Ubuntu" panose="020B0504030602030204" pitchFamily="34" charset="0"/>
              </a:rPr>
              <a:t>h1</a:t>
            </a:r>
            <a:r>
              <a:rPr lang="es-CO" sz="3200" dirty="0">
                <a:latin typeface="Ubuntu" panose="020B0504030602030204" pitchFamily="34" charset="0"/>
              </a:rPr>
              <a:t> indica que todos los elementos </a:t>
            </a:r>
            <a:r>
              <a:rPr lang="es-CO" sz="3200" b="1" dirty="0">
                <a:latin typeface="Ubuntu" panose="020B0504030602030204" pitchFamily="34" charset="0"/>
              </a:rPr>
              <a:t>h1</a:t>
            </a:r>
            <a:r>
              <a:rPr lang="es-CO" sz="3200" dirty="0">
                <a:latin typeface="Ubuntu" panose="020B0504030602030204" pitchFamily="34" charset="0"/>
              </a:rPr>
              <a:t> de la página se visualizarán con color Rojo.</a:t>
            </a:r>
            <a:endParaRPr lang="es-CO" sz="3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EF677C5-621E-4B42-9FD8-369549C0C5B8}"/>
              </a:ext>
            </a:extLst>
          </p:cNvPr>
          <p:cNvSpPr/>
          <p:nvPr/>
        </p:nvSpPr>
        <p:spPr>
          <a:xfrm>
            <a:off x="697282" y="2113767"/>
            <a:ext cx="1079743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Ubuntu" panose="020B0504030602030204" pitchFamily="34" charset="0"/>
              </a:rPr>
              <a:t>Ejemplo2:     </a:t>
            </a:r>
          </a:p>
          <a:p>
            <a:pPr algn="just"/>
            <a:r>
              <a:rPr lang="es-CO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h1, h2, h3 { color: red; } </a:t>
            </a:r>
          </a:p>
          <a:p>
            <a:pPr algn="just"/>
            <a:endParaRPr lang="es-CO" sz="36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 lo que es lo mismo </a:t>
            </a:r>
          </a:p>
          <a:p>
            <a:pPr algn="just"/>
            <a:r>
              <a:rPr lang="es-CO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h1 {color: red;} </a:t>
            </a:r>
          </a:p>
          <a:p>
            <a:pPr algn="just"/>
            <a:r>
              <a:rPr lang="es-CO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h2 {color: red;} </a:t>
            </a:r>
          </a:p>
          <a:p>
            <a:pPr algn="just"/>
            <a:r>
              <a:rPr lang="es-CO" sz="36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h3 {color: red;} 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01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1408</TotalTime>
  <Words>1747</Words>
  <Application>Microsoft Office PowerPoint</Application>
  <PresentationFormat>Panorámica</PresentationFormat>
  <Paragraphs>181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Trebuchet MS</vt:lpstr>
      <vt:lpstr>Ubuntu</vt:lpstr>
      <vt:lpstr>Roboto</vt:lpstr>
      <vt:lpstr>Arial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Camilo Rodriguez</cp:lastModifiedBy>
  <cp:revision>220</cp:revision>
  <dcterms:created xsi:type="dcterms:W3CDTF">2021-04-09T17:18:33Z</dcterms:created>
  <dcterms:modified xsi:type="dcterms:W3CDTF">2022-07-27T14:59:58Z</dcterms:modified>
</cp:coreProperties>
</file>