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omannurik.github.io/SlidesCodeHighlighter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ython.org/dev/peps/pep-0457/#rationale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omannurik.github.io/SlidesCodeHighlighter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ython.org/dev/peps/pep-0457/#rational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https://romannurik.github.io/SlidesCodeHighlighter/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ec1d7b5a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ec1d7b5a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https://www.python.org/dev/peps/pep-0457/#rationale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F9F9F9"/>
                </a:highlight>
              </a:rPr>
              <a:t>Positional-only parameters give more control to library authors to better express the intended usage of an API and allows the API to evolve in a safe, backward-compatible way. Additionally, it makes the Python language more consistent with existing documentation and the behavior of various "builtin" and standard library functions.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c1d7b5a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ec1d7b5a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c1d7b5a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ec1d7b5a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c7c485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c7c485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c7c485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c7c485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ec7c485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ec7c485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 typing allows you to, for example, read .name on any object that has a .name attribute, without really caring about the type of the object.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c7c485c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c7c485c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ec7c485c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ec7c485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 typing allows you to, for example, read .name on any object that has a .name attribute, without really caring about the type of the object.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ec7c485c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ec7c485c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ec7c485c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ec7c485c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Numpy but convenient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d72c35bd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d72c35bd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ec7c485c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ec7c485c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Numpy but convenient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ec7c485c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ec7c485c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https://romannurik.github.io/SlidesCodeHighlighter/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72c35bd8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72c35bd8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d72c35bd8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d72c35bd8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includes lt, gt,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 or __str__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72c35bd8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72c35bd8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includes lt, gt,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 or __str__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72c35bd8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72c35bd8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d72c35bd8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d72c35bd8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Really helpful for interactive debugging.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c1d7b5a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c1d7b5a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ec1d7b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ec1d7b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https://www.python.org/dev/peps/pep-0457/#rationale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F9F9F9"/>
                </a:highlight>
              </a:rPr>
              <a:t>Positional-only parameters give more control to library authors to better express the intended usage of an API and allows the API to evolve in a safe, backward-compatible way. Additionally, it makes the Python language more consistent with existing documentation and the behavior of various "builtin" and standard library functions.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4800"/>
              <a:buNone/>
              <a:defRPr sz="4800">
                <a:solidFill>
                  <a:srgbClr val="FFE5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>
                <a:solidFill>
                  <a:srgbClr val="666666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400"/>
              <a:buNone/>
              <a:defRPr sz="2400">
                <a:solidFill>
                  <a:srgbClr val="FFE5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6000"/>
              <a:buNone/>
              <a:defRPr sz="6000">
                <a:solidFill>
                  <a:srgbClr val="FFE5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Font typeface="Roboto"/>
              <a:buNone/>
              <a:defRPr sz="3200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rodriguez1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crodriguez1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szalski.github.io/magicmethod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new in Python 3.8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90525" y="2789120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Rodriguez</a:t>
            </a:r>
            <a:br>
              <a:rPr lang="en"/>
            </a:br>
            <a:r>
              <a:rPr lang="en"/>
              <a:t>@github: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crodriguez1a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Positional-only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Positional-only arguments can provide flexibility for an API to evolve.</a:t>
            </a:r>
            <a:endParaRPr b="1" sz="1800"/>
          </a:p>
        </p:txBody>
      </p:sp>
      <p:sp>
        <p:nvSpPr>
          <p:cNvPr id="119" name="Google Shape;119;p22"/>
          <p:cNvSpPr txBox="1"/>
          <p:nvPr/>
        </p:nvSpPr>
        <p:spPr>
          <a:xfrm>
            <a:off x="3501100" y="357800"/>
            <a:ext cx="5389500" cy="4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en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discount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(x, /, discount = </a:t>
            </a:r>
            <a:r>
              <a:rPr lang="en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1.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     </a:t>
            </a:r>
            <a:r>
              <a:rPr lang="en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 - discount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discount(x=</a:t>
            </a:r>
            <a:r>
              <a:rPr lang="en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Traceback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(most recent call last):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File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"&lt;stdin&gt;"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line </a:t>
            </a:r>
            <a:r>
              <a:rPr lang="en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&lt;module&gt;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TypeError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discount() got some positional-only arguments passed </a:t>
            </a:r>
            <a:r>
              <a:rPr lang="en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keyword arguments: </a:t>
            </a:r>
            <a:r>
              <a:rPr lang="en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'x'</a:t>
            </a:r>
            <a:endParaRPr sz="16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you may have missed in 3.7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Assignment Expressions (a.k.a, walrus operator)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Positional-Only Arguments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More Precise Types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Simpler Debugging With f-Strings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New and Improved math and statistics Functions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Precise Types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Literal types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Typed dictionaries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Final objects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Protocols</a:t>
            </a:r>
            <a:endParaRPr sz="1800"/>
          </a:p>
        </p:txBody>
      </p:sp>
      <p:sp>
        <p:nvSpPr>
          <p:cNvPr id="132" name="Google Shape;132;p24"/>
          <p:cNvSpPr txBox="1"/>
          <p:nvPr/>
        </p:nvSpPr>
        <p:spPr>
          <a:xfrm>
            <a:off x="3501100" y="357800"/>
            <a:ext cx="5389500" cy="4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typing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Literal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By exposing the allowed values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to the type checker (e.g. mypy), you can now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be warned about an error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color_choice(color: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Literal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"red"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"blue"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]) -&gt;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color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"red"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"blue"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raise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ValueError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(f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"invalid selection {color}"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color_choice(“green”)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colors.py:18: error: Argument 1 to "color_choice" has incompatible type "Literal['green']"</a:t>
            </a:r>
            <a:endParaRPr sz="12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Precise Types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Literal types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Typed dictionaries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Final objects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Protocols</a:t>
            </a:r>
            <a:endParaRPr sz="1800"/>
          </a:p>
        </p:txBody>
      </p:sp>
      <p:sp>
        <p:nvSpPr>
          <p:cNvPr id="139" name="Google Shape;139;p25"/>
          <p:cNvSpPr txBox="1"/>
          <p:nvPr/>
        </p:nvSpPr>
        <p:spPr>
          <a:xfrm>
            <a:off x="3501100" y="357800"/>
            <a:ext cx="5389500" cy="4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3.7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py38: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Dict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[str,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Any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 {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"version"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"3.8"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"year"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2019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3.8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typing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TypedDict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PythonVersion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TypedDict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version: str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year: int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py38: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PythonVersion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{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"version"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"3.8"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"year"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2019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Precise Types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Literal types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Typed dictionaries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Final objects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Protocols</a:t>
            </a:r>
            <a:endParaRPr sz="1800"/>
          </a:p>
        </p:txBody>
      </p:sp>
      <p:sp>
        <p:nvSpPr>
          <p:cNvPr id="146" name="Google Shape;146;p26"/>
          <p:cNvSpPr txBox="1"/>
          <p:nvPr/>
        </p:nvSpPr>
        <p:spPr>
          <a:xfrm>
            <a:off x="3501100" y="357800"/>
            <a:ext cx="5389500" cy="4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typing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Final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Final allows typing to denote when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an assignment should remain constant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ID: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Final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ID += 1 =&gt; mypy: Cannot assign to final name "ID"</a:t>
            </a:r>
            <a:endParaRPr sz="12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Precise Types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Literal types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Typed dictionaries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Final objects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Protocols</a:t>
            </a:r>
            <a:endParaRPr b="1" sz="1800"/>
          </a:p>
        </p:txBody>
      </p:sp>
      <p:sp>
        <p:nvSpPr>
          <p:cNvPr id="153" name="Google Shape;153;p27"/>
          <p:cNvSpPr txBox="1"/>
          <p:nvPr/>
        </p:nvSpPr>
        <p:spPr>
          <a:xfrm>
            <a:off x="3501100" y="357800"/>
            <a:ext cx="5389500" cy="4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Protocols are a way of formalizing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Python’s support for duck typing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typing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Protocol</a:t>
            </a:r>
            <a:endParaRPr sz="12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Named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Protocol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name: str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greet() takes any object, as long as 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it defines a .name attribute at minimum.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greet(obj: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Named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-&gt;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(f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"Hi {obj.name}"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you may have missed in 3.7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Assignment Expressions (a.k.a, walrus operator)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Positional-Only Arguments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More Precise Types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Simpler Debugging With f-Strings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New and Improved math and statistics Functions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Simpler Debugging with F-Strings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Python 3.8</a:t>
            </a:r>
            <a:r>
              <a:rPr lang="en" sz="1800"/>
              <a:t> adds the new </a:t>
            </a:r>
            <a:r>
              <a:rPr lang="en" sz="1800"/>
              <a:t>debugging specifier. You can now add = at the end of an expression, and it will print both the expression and its value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29"/>
          <p:cNvSpPr txBox="1"/>
          <p:nvPr/>
        </p:nvSpPr>
        <p:spPr>
          <a:xfrm>
            <a:off x="3501100" y="357800"/>
            <a:ext cx="5389500" cy="4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response: </a:t>
            </a:r>
            <a:r>
              <a:rPr lang="en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Response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s.post(url)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log.debug(f</a:t>
            </a:r>
            <a:r>
              <a:rPr lang="en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"{response=}"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=&gt; Response(body={...})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except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...</a:t>
            </a:r>
            <a:endParaRPr sz="16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you may have missed in 3.7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Assignment Expressions (a.k.a, walrus operator)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Positional-Only Arguments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More Precise Types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Simpler Debugging With f-Strings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New and Improved math and statistics Functions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&amp; Statistics Functions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 few more native math and statistical functions were added in 3.8.</a:t>
            </a:r>
            <a:endParaRPr sz="1800"/>
          </a:p>
        </p:txBody>
      </p:sp>
      <p:sp>
        <p:nvSpPr>
          <p:cNvPr id="179" name="Google Shape;179;p31"/>
          <p:cNvSpPr txBox="1"/>
          <p:nvPr/>
        </p:nvSpPr>
        <p:spPr>
          <a:xfrm>
            <a:off x="3501100" y="357800"/>
            <a:ext cx="5389500" cy="4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math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multiplicative products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math.prod((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=&gt; 784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find the integer part of square roots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math.isqrt(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=&gt; 3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find distance between two points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math.dist((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 (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14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=&gt; 14.142135623730951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find the length of a vector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math.hypot(*p1)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What you may have missed in 3.7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Assignment Expressions (a.k.a, walrus operator)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Positional-Only Arguments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More Precise Types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Simpler Debugging With f-Strings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New and Improved math and statistics Functions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&amp; Statistics Functions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 few more native math and statistical functions were added in 3.8.</a:t>
            </a:r>
            <a:endParaRPr sz="1800"/>
          </a:p>
        </p:txBody>
      </p:sp>
      <p:sp>
        <p:nvSpPr>
          <p:cNvPr id="186" name="Google Shape;186;p32"/>
          <p:cNvSpPr txBox="1"/>
          <p:nvPr/>
        </p:nvSpPr>
        <p:spPr>
          <a:xfrm>
            <a:off x="3501100" y="357800"/>
            <a:ext cx="5389500" cy="4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statistics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data = [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calculates the mean of float numbers.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statistics.fmean(data)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=&gt; 4.25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calculates the geometric mean of float numbers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statistics.geometric_mean(data)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=&gt; 3.013668912157617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most frequently occurring values in a sequence.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statistics.multimode(data)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=&gt; [9, 2, 1]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calculates cut points for dividing data into n continuous intervals with equal probability.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statistics.quantiles(data, n=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=&gt; [1.25, 2.5, 8.5]</a:t>
            </a:r>
            <a:endParaRPr sz="12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</a:t>
            </a:r>
            <a:endParaRPr/>
          </a:p>
        </p:txBody>
      </p:sp>
      <p:sp>
        <p:nvSpPr>
          <p:cNvPr id="192" name="Google Shape;192;p33"/>
          <p:cNvSpPr txBox="1"/>
          <p:nvPr>
            <p:ph idx="1" type="subTitle"/>
          </p:nvPr>
        </p:nvSpPr>
        <p:spPr>
          <a:xfrm>
            <a:off x="390525" y="2789120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Rodriguez</a:t>
            </a:r>
            <a:br>
              <a:rPr lang="en"/>
            </a:br>
            <a:r>
              <a:rPr lang="en"/>
              <a:t>@github: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crodriguez1a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may have missed in 3.7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Arguably, the most impactful feature of 3.7 was the long-awaited addition of the </a:t>
            </a:r>
            <a:r>
              <a:rPr b="1" lang="en" sz="1800"/>
              <a:t>Data Class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15"/>
          <p:cNvSpPr txBox="1"/>
          <p:nvPr/>
        </p:nvSpPr>
        <p:spPr>
          <a:xfrm>
            <a:off x="3501100" y="357800"/>
            <a:ext cx="5389500" cy="4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The 3.6 way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Robot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__slots__ = [</a:t>
            </a:r>
            <a:r>
              <a:rPr lang="en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'_brain'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'_physics'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__init__(self, brain: </a:t>
            </a:r>
            <a:r>
              <a:rPr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Brain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physics: </a:t>
            </a:r>
            <a:r>
              <a:rPr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Physics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self._brain = brain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self._physics = physics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@property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brain(self):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self._brain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@brain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.setter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brain(self, value):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self._brain = value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robot: </a:t>
            </a:r>
            <a:r>
              <a:rPr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Robot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Robot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Brain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(), </a:t>
            </a:r>
            <a:r>
              <a:rPr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Physics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robot.brain = </a:t>
            </a:r>
            <a:r>
              <a:rPr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BrainX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may have missed in 3.7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Life gets a little easier with  </a:t>
            </a:r>
            <a:r>
              <a:rPr b="1" lang="en" sz="1800"/>
              <a:t>Data Classes</a:t>
            </a:r>
            <a:r>
              <a:rPr lang="en" sz="1800"/>
              <a:t>...and slots just work!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Some </a:t>
            </a:r>
            <a:r>
              <a:rPr b="1" lang="en" sz="1800" u="sng">
                <a:solidFill>
                  <a:srgbClr val="CFE2F3"/>
                </a:solidFill>
                <a:hlinkClick r:id="rId3"/>
              </a:rPr>
              <a:t>Magic Methods</a:t>
            </a:r>
            <a:r>
              <a:rPr lang="en" sz="1800"/>
              <a:t> (</a:t>
            </a:r>
            <a:r>
              <a:rPr i="1" lang="en" sz="1800"/>
              <a:t>repr</a:t>
            </a:r>
            <a:r>
              <a:rPr lang="en" sz="1800"/>
              <a:t>, </a:t>
            </a:r>
            <a:r>
              <a:rPr i="1" lang="en" sz="1800"/>
              <a:t>compare</a:t>
            </a:r>
            <a:r>
              <a:rPr lang="en" sz="1800"/>
              <a:t>) are turned on by default.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16"/>
          <p:cNvSpPr txBox="1"/>
          <p:nvPr/>
        </p:nvSpPr>
        <p:spPr>
          <a:xfrm>
            <a:off x="3501100" y="357800"/>
            <a:ext cx="5389500" cy="4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The 3.7 way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Robot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__slots__ = [</a:t>
            </a:r>
            <a:r>
              <a:rPr lang="en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'brain'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'physics'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brain: </a:t>
            </a:r>
            <a:r>
              <a:rPr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Brain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physics: </a:t>
            </a:r>
            <a:r>
              <a:rPr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Physics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name: str = field(default=</a:t>
            </a:r>
            <a:r>
              <a:rPr lang="en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"Johnny"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metadata={</a:t>
            </a:r>
            <a:r>
              <a:rPr lang="en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'gen'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'5'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},)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robot: </a:t>
            </a:r>
            <a:r>
              <a:rPr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Robot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Robot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Brain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(), </a:t>
            </a:r>
            <a:r>
              <a:rPr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Physics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robot.brain = </a:t>
            </a:r>
            <a:r>
              <a:rPr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BrainX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may have missed in 3.7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Some of the other highlights include an easier way to turn on debugging, and keyword support for </a:t>
            </a:r>
            <a:r>
              <a:rPr b="1" lang="en" sz="1800"/>
              <a:t>async/await.</a:t>
            </a:r>
            <a:endParaRPr b="1" sz="1800"/>
          </a:p>
        </p:txBody>
      </p:sp>
      <p:sp>
        <p:nvSpPr>
          <p:cNvPr id="86" name="Google Shape;86;p17"/>
          <p:cNvSpPr txBox="1"/>
          <p:nvPr/>
        </p:nvSpPr>
        <p:spPr>
          <a:xfrm>
            <a:off x="3501100" y="357800"/>
            <a:ext cx="5389500" cy="4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Before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foo():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...code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pdb; pdb.set_trace()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After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foo():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...code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breakpoint()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you may have missed in 3.7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Assignment Expressions (a.k.a, walrus operator)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Positional-Only Arguments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More Precise Types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Simpler Debugging With f-Strings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New and Improved math and statistics Functions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Expressions (:=)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Assignment expressions allow you to assign and return a value in the same expression.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Assignment expressions align Python with another common C idiom. They can also be really helpful during interactive debugging.</a:t>
            </a:r>
            <a:endParaRPr sz="1800"/>
          </a:p>
        </p:txBody>
      </p:sp>
      <p:sp>
        <p:nvSpPr>
          <p:cNvPr id="99" name="Google Shape;99;p19"/>
          <p:cNvSpPr txBox="1"/>
          <p:nvPr/>
        </p:nvSpPr>
        <p:spPr>
          <a:xfrm>
            <a:off x="3501100" y="357800"/>
            <a:ext cx="5389500" cy="4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3.7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match: str = search(query)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match: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do something with match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With 3.8, we can do things like...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match := search(query):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do something with match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or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open(path)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f: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line := f.readline():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do something with line</a:t>
            </a:r>
            <a:endParaRPr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you may have missed in 3.7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Assignment Expressions (a.k.a, walrus operator)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Positional-Only Arguments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More Precise Types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Simpler Debugging With f-Strings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New and Improved math and statistics Functions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Positional-only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Why you ask? Without positional-only args, there are many builtin functions whose signatures are simply not expressable with Python syntax. Also, </a:t>
            </a:r>
            <a:r>
              <a:rPr b="1" lang="en" sz="1800"/>
              <a:t>they provide more control for authors to express the intended usage of an API.</a:t>
            </a:r>
            <a:endParaRPr b="1" sz="1800"/>
          </a:p>
        </p:txBody>
      </p:sp>
      <p:sp>
        <p:nvSpPr>
          <p:cNvPr id="112" name="Google Shape;112;p21"/>
          <p:cNvSpPr txBox="1"/>
          <p:nvPr/>
        </p:nvSpPr>
        <p:spPr>
          <a:xfrm>
            <a:off x="3501100" y="357800"/>
            <a:ext cx="5389500" cy="4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discount(x, percent = 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.5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 - percent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discount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(x=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3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Two weeks later...you decide that "x"</a:t>
            </a:r>
            <a:endParaRPr sz="13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should be renamed to "price"</a:t>
            </a:r>
            <a:endParaRPr sz="13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discount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(price, percent = 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.5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price - percent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Signature is not backwards compatible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discount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(x=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38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