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Calibri"/>
        <a:ea typeface="Calibri"/>
        <a:cs typeface="Calibri"/>
        <a:sym typeface="Calibri"/>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Calibri"/>
        <a:ea typeface="Calibri"/>
        <a:cs typeface="Calibri"/>
        <a:sym typeface="Calibri"/>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Calibri"/>
        <a:ea typeface="Calibri"/>
        <a:cs typeface="Calibri"/>
        <a:sym typeface="Calibri"/>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Calibri"/>
        <a:ea typeface="Calibri"/>
        <a:cs typeface="Calibri"/>
        <a:sym typeface="Calibri"/>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Calibri"/>
        <a:ea typeface="Calibri"/>
        <a:cs typeface="Calibri"/>
        <a:sym typeface="Calibri"/>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Calibri"/>
        <a:ea typeface="Calibri"/>
        <a:cs typeface="Calibri"/>
        <a:sym typeface="Calibri"/>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Calibri"/>
        <a:ea typeface="Calibri"/>
        <a:cs typeface="Calibri"/>
        <a:sym typeface="Calibri"/>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Calibri"/>
        <a:ea typeface="Calibri"/>
        <a:cs typeface="Calibri"/>
        <a:sym typeface="Calibri"/>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b="def" i="def"/>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b="def" i="def"/>
      <a:tcStyle>
        <a:tcBdr/>
        <a:fill>
          <a:solidFill>
            <a:srgbClr val="F0F0F0"/>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b="def" i="def"/>
      <a:tcStyle>
        <a:tcBdr/>
        <a:fill>
          <a:solidFill>
            <a:srgbClr val="EBF1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p:nvPr>
            <p:ph type="sldImg"/>
          </p:nvPr>
        </p:nvSpPr>
        <p:spPr>
          <a:xfrm>
            <a:off x="1143000" y="685800"/>
            <a:ext cx="4572000" cy="3429000"/>
          </a:xfrm>
          <a:prstGeom prst="rect">
            <a:avLst/>
          </a:prstGeom>
        </p:spPr>
        <p:txBody>
          <a:bodyPr/>
          <a:lstStyle/>
          <a:p>
            <a:pPr/>
          </a:p>
        </p:txBody>
      </p:sp>
      <p:sp>
        <p:nvSpPr>
          <p:cNvPr id="221" name="Shape 2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lnSpc>
                <a:spcPct val="117999"/>
              </a:lnSpc>
              <a:defRPr sz="1700"/>
            </a:pPr>
            <a:r>
              <a:t>Hello everyone, I am Shambwaditya Saha, and I am going to present Synthesizing Network changes from policies and Mining policy changes from Networks, </a:t>
            </a:r>
          </a:p>
          <a:p>
            <a:pPr>
              <a:lnSpc>
                <a:spcPct val="117999"/>
              </a:lnSpc>
              <a:defRPr sz="1700"/>
            </a:pPr>
          </a:p>
          <a:p>
            <a:pPr>
              <a:lnSpc>
                <a:spcPct val="117999"/>
              </a:lnSpc>
              <a:defRPr sz="1600"/>
            </a:pPr>
            <a:r>
              <a:t>An earlier version of the work was done in collaboration with Santhosh Prabhu and Madhusudan, and the ongoing work is joint with Madhusudan, Jason Croft and Anduo Wang.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5" name="Shape 675"/>
          <p:cNvSpPr/>
          <p:nvPr>
            <p:ph type="sldImg"/>
          </p:nvPr>
        </p:nvSpPr>
        <p:spPr>
          <a:prstGeom prst="rect">
            <a:avLst/>
          </a:prstGeom>
        </p:spPr>
        <p:txBody>
          <a:bodyPr/>
          <a:lstStyle/>
          <a:p>
            <a:pPr/>
          </a:p>
        </p:txBody>
      </p:sp>
      <p:sp>
        <p:nvSpPr>
          <p:cNvPr id="676" name="Shape 676"/>
          <p:cNvSpPr/>
          <p:nvPr>
            <p:ph type="body" sz="quarter" idx="1"/>
          </p:nvPr>
        </p:nvSpPr>
        <p:spPr>
          <a:prstGeom prst="rect">
            <a:avLst/>
          </a:prstGeom>
        </p:spPr>
        <p:txBody>
          <a:bodyPr/>
          <a:lstStyle/>
          <a:p>
            <a:pPr>
              <a:defRPr sz="1600"/>
            </a:pPr>
            <a:r>
              <a:t>That concludes my talk and U will be happy to take any questions. </a:t>
            </a:r>
          </a:p>
          <a:p>
            <a:pPr>
              <a:defRPr sz="1600"/>
            </a:pPr>
          </a:p>
          <a:p>
            <a:pPr>
              <a:defRPr sz="1600"/>
            </a:pPr>
            <a:r>
              <a:t>Remind once more the problem network operators face… and why synthesizing the delta changes and then reading back the netgen specification from the delta changes solves the problem. </a:t>
            </a:r>
          </a:p>
          <a:p>
            <a:pPr>
              <a:defRPr sz="1600"/>
            </a:pPr>
            <a:r>
              <a:t>Thanks! Questions!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2" name="Shape 692"/>
          <p:cNvSpPr/>
          <p:nvPr>
            <p:ph type="sldImg"/>
          </p:nvPr>
        </p:nvSpPr>
        <p:spPr>
          <a:prstGeom prst="rect">
            <a:avLst/>
          </a:prstGeom>
        </p:spPr>
        <p:txBody>
          <a:bodyPr/>
          <a:lstStyle/>
          <a:p>
            <a:pPr/>
          </a:p>
        </p:txBody>
      </p:sp>
      <p:sp>
        <p:nvSpPr>
          <p:cNvPr id="693" name="Shape 693"/>
          <p:cNvSpPr/>
          <p:nvPr>
            <p:ph type="body" sz="quarter" idx="1"/>
          </p:nvPr>
        </p:nvSpPr>
        <p:spPr>
          <a:prstGeom prst="rect">
            <a:avLst/>
          </a:prstGeom>
        </p:spPr>
        <p:txBody>
          <a:bodyPr/>
          <a:lstStyle/>
          <a:p>
            <a:pPr>
              <a:lnSpc>
                <a:spcPct val="117999"/>
              </a:lnSpc>
              <a:defRPr sz="1600"/>
            </a:pPr>
            <a:r>
              <a:t>* If we have enough results to report, maybe we can leave out some descriptions of our hand-crafted topologies, like the diamond ones, unless there's feature of them that is interesting to an earlier point in the talk.  Instead, maybe you could add a bar graph that shows performance for the fattree topologies for various k's?</a:t>
            </a:r>
          </a:p>
          <a:p>
            <a:pPr>
              <a:lnSpc>
                <a:spcPct val="117999"/>
              </a:lnSpc>
              <a:defRPr sz="1600"/>
            </a:pPr>
            <a:r>
              <a:t>* You might also consider changing the "sosr topology" to something more descriptive, unless you'll mention multiple times during slide 3 that the example topology is from our sosr paper.</a:t>
            </a:r>
          </a:p>
          <a:p>
            <a:pPr>
              <a:lnSpc>
                <a:spcPct val="117999"/>
              </a:lnSpc>
              <a:defRPr sz="1600"/>
            </a:pPr>
            <a:r>
              <a:t>* For scalability, you can mention that we've tested it on fattree with up to 8 pods (128 hosts, 80 switches, 768 links) and the total runtime is under a minute.</a:t>
            </a:r>
          </a:p>
          <a:p>
            <a:pPr>
              <a:lnSpc>
                <a:spcPct val="117999"/>
              </a:lnSpc>
              <a:defRPr sz="1600"/>
            </a:pPr>
            <a:r>
              <a:t>* When talking about scalability, you can also talk about how NetGen fits into the change workflow -- that it's not some real-time layer that runs between a controller and the network where sub-second latency is a requirement.  Instead, there's a human component to this that could easily be the bottleneck, so even if it takes a few minutes to synthesize the change, that's probably not a problem, especially since the change is (hopefully) correct.</a:t>
            </a:r>
          </a:p>
          <a:p>
            <a:pPr>
              <a:lnSpc>
                <a:spcPct val="117999"/>
              </a:lnSpc>
              <a:defRPr sz="1600"/>
            </a:pPr>
          </a:p>
          <a:p>
            <a:pPr>
              <a:lnSpc>
                <a:spcPct val="117999"/>
              </a:lnSpc>
              <a:defRPr sz="1600"/>
            </a:pPr>
          </a:p>
          <a:p>
            <a:pPr>
              <a:lnSpc>
                <a:spcPct val="117999"/>
              </a:lnSpc>
              <a:defRPr sz="1600"/>
            </a:pPr>
            <a:r>
              <a:t>Preliminary experimental results</a:t>
            </a:r>
          </a:p>
          <a:p>
            <a:pPr>
              <a:lnSpc>
                <a:spcPct val="117999"/>
              </a:lnSpc>
              <a:defRPr sz="1600"/>
            </a:pPr>
            <a:r>
              <a:t>and netgen seems to scale very well</a:t>
            </a:r>
          </a:p>
          <a:p>
            <a:pPr>
              <a:lnSpc>
                <a:spcPct val="117999"/>
              </a:lnSpc>
              <a:defRPr sz="1600"/>
            </a:pPr>
          </a:p>
          <a:p>
            <a:pPr>
              <a:lnSpc>
                <a:spcPct val="117999"/>
              </a:lnSpc>
              <a:defRPr sz="1600"/>
            </a:pPr>
            <a:r>
              <a:t>Realistic topology and realistic forwarding configuration</a:t>
            </a:r>
          </a:p>
          <a:p>
            <a:pPr>
              <a:lnSpc>
                <a:spcPct val="117999"/>
              </a:lnSpc>
              <a:defRPr sz="1600"/>
            </a:pPr>
          </a:p>
          <a:p>
            <a:pPr>
              <a:lnSpc>
                <a:spcPct val="117999"/>
              </a:lnSpc>
              <a:defRPr sz="1600"/>
            </a:pPr>
          </a:p>
          <a:p>
            <a:pPr>
              <a:lnSpc>
                <a:spcPct val="117999"/>
              </a:lnSpc>
              <a:defRPr sz="1600"/>
            </a:pPr>
            <a:r>
              <a:t>Here are some of the experimental results. </a:t>
            </a:r>
            <a:br/>
            <a:r>
              <a:t>As you can see, NETGEN scales very well.</a:t>
            </a:r>
          </a:p>
          <a:p>
            <a:pPr>
              <a:lnSpc>
                <a:spcPct val="117999"/>
              </a:lnSpc>
              <a:defRPr sz="1600"/>
            </a:pPr>
            <a:r>
              <a:t>The total time taken increases with the number of packet classes it handles. But even the most complex specification, it takes only about 4 minutes. </a:t>
            </a:r>
          </a:p>
          <a:p>
            <a:pPr>
              <a:lnSpc>
                <a:spcPct val="117999"/>
              </a:lnSpc>
              <a:defRPr sz="1600"/>
            </a:pPr>
          </a:p>
          <a:p>
            <a:pPr>
              <a:lnSpc>
                <a:spcPct val="117999"/>
              </a:lnSpc>
              <a:defRPr sz="1600"/>
            </a:pPr>
            <a:r>
              <a:t>Note that Netgen does the minimum number of forwarding changes needed to satisfy the specification (which is ~1500 for the third specification).</a:t>
            </a:r>
          </a:p>
          <a:p>
            <a:pPr>
              <a:lnSpc>
                <a:spcPct val="117999"/>
              </a:lnSpc>
              <a:defRPr sz="1600"/>
            </a:pPr>
            <a:r>
              <a:t>Our hope is that the synthesized network is more acceptable to the operator when the least number of delta-changes is made to the network.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7" name="Shape 707"/>
          <p:cNvSpPr/>
          <p:nvPr>
            <p:ph type="sldImg"/>
          </p:nvPr>
        </p:nvSpPr>
        <p:spPr>
          <a:prstGeom prst="rect">
            <a:avLst/>
          </a:prstGeom>
        </p:spPr>
        <p:txBody>
          <a:bodyPr/>
          <a:lstStyle/>
          <a:p>
            <a:pPr/>
          </a:p>
        </p:txBody>
      </p:sp>
      <p:sp>
        <p:nvSpPr>
          <p:cNvPr id="708" name="Shape 708"/>
          <p:cNvSpPr/>
          <p:nvPr>
            <p:ph type="body" sz="quarter" idx="1"/>
          </p:nvPr>
        </p:nvSpPr>
        <p:spPr>
          <a:prstGeom prst="rect">
            <a:avLst/>
          </a:prstGeom>
        </p:spPr>
        <p:txBody>
          <a:bodyPr/>
          <a:lstStyle/>
          <a:p>
            <a:pPr>
              <a:lnSpc>
                <a:spcPct val="117999"/>
              </a:lnSpc>
              <a:defRPr sz="1600"/>
            </a:pPr>
            <a:r>
              <a:t>Let us have a look at the specification for the policy we saw earlier, </a:t>
            </a:r>
          </a:p>
          <a:p>
            <a:pPr>
              <a:lnSpc>
                <a:spcPct val="117999"/>
              </a:lnSpc>
              <a:defRPr sz="1600"/>
            </a:pPr>
            <a:r>
              <a:t>Here the traffic spec, ts, matches HTTP packets from the particular source. </a:t>
            </a:r>
          </a:p>
          <a:p>
            <a:pPr>
              <a:lnSpc>
                <a:spcPct val="117999"/>
              </a:lnSpc>
              <a:defRPr sz="1600"/>
            </a:pPr>
            <a:r>
              <a:t>Which are emanating from source nodes, {A,B,C}</a:t>
            </a:r>
          </a:p>
          <a:p>
            <a:pPr>
              <a:lnSpc>
                <a:spcPct val="117999"/>
              </a:lnSpc>
              <a:defRPr sz="1600"/>
            </a:pPr>
            <a:r>
              <a:t>And goes through the firewall F1 at least once, as mentioned by old_path, </a:t>
            </a:r>
          </a:p>
          <a:p>
            <a:pPr>
              <a:lnSpc>
                <a:spcPct val="117999"/>
              </a:lnSpc>
              <a:defRPr sz="1600"/>
            </a:pPr>
            <a:r>
              <a:t>These packets should take a path in the new network, that avoids F1 but goes through Firewall F2, at least once, and reach their original destination. </a:t>
            </a:r>
          </a:p>
          <a:p>
            <a:pPr>
              <a:lnSpc>
                <a:spcPct val="117999"/>
              </a:lnSpc>
              <a:defRPr sz="1600"/>
            </a:pPr>
            <a:r>
              <a:t>The Forwarding rules of F1 and F2 should not be modified. And all other packets should take the same path as they did in the old network.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8" name="Shape 718"/>
          <p:cNvSpPr/>
          <p:nvPr>
            <p:ph type="sldImg"/>
          </p:nvPr>
        </p:nvSpPr>
        <p:spPr>
          <a:prstGeom prst="rect">
            <a:avLst/>
          </a:prstGeom>
        </p:spPr>
        <p:txBody>
          <a:bodyPr/>
          <a:lstStyle/>
          <a:p>
            <a:pPr/>
          </a:p>
        </p:txBody>
      </p:sp>
      <p:sp>
        <p:nvSpPr>
          <p:cNvPr id="719" name="Shape 719"/>
          <p:cNvSpPr/>
          <p:nvPr>
            <p:ph type="body" sz="quarter" idx="1"/>
          </p:nvPr>
        </p:nvSpPr>
        <p:spPr>
          <a:prstGeom prst="rect">
            <a:avLst/>
          </a:prstGeom>
        </p:spPr>
        <p:txBody>
          <a:bodyPr/>
          <a:lstStyle/>
          <a:p>
            <a:pPr/>
            <a:r>
              <a:t>Traffic to particular IP entering through nodes in S must be dropped. hence in the new network, these packets have as destination a special node Drop. </a:t>
            </a:r>
          </a:p>
          <a:p>
            <a:pPr/>
          </a:p>
          <a:p>
            <a:pPr/>
            <a:r>
              <a:t>Similar traffic should pass through a monitor, </a:t>
            </a:r>
          </a:p>
          <a:p>
            <a:pPr/>
          </a:p>
          <a:p>
            <a:pPr/>
            <a:r>
              <a:t>So we match all packets with this particular IP, and consider all of their paths from source nodes S, and in the new network we assert that these packets, should now take a path with ends at a special node called drop. </a:t>
            </a:r>
          </a:p>
          <a:p>
            <a:pPr/>
          </a:p>
          <a:p>
            <a:pPr/>
          </a:p>
          <a:p>
            <a:pPr/>
            <a:r>
              <a:t>All packets from source nodes S, passing through S1, should now avoid S1, in the new network.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5" name="Shape 735"/>
          <p:cNvSpPr/>
          <p:nvPr>
            <p:ph type="sldImg"/>
          </p:nvPr>
        </p:nvSpPr>
        <p:spPr>
          <a:prstGeom prst="rect">
            <a:avLst/>
          </a:prstGeom>
        </p:spPr>
        <p:txBody>
          <a:bodyPr/>
          <a:lstStyle/>
          <a:p>
            <a:pPr/>
          </a:p>
        </p:txBody>
      </p:sp>
      <p:sp>
        <p:nvSpPr>
          <p:cNvPr id="736" name="Shape 736"/>
          <p:cNvSpPr/>
          <p:nvPr>
            <p:ph type="body" sz="quarter" idx="1"/>
          </p:nvPr>
        </p:nvSpPr>
        <p:spPr>
          <a:prstGeom prst="rect">
            <a:avLst/>
          </a:prstGeom>
        </p:spPr>
        <p:txBody>
          <a:bodyPr/>
          <a:lstStyle/>
          <a:p>
            <a:pPr>
              <a:lnSpc>
                <a:spcPct val="117999"/>
              </a:lnSpc>
              <a:defRPr sz="1600"/>
            </a:pPr>
            <a:r>
              <a:t>Here are some of the experimental results. </a:t>
            </a:r>
            <a:br/>
            <a:r>
              <a:t>As you can see, NETGEN scales very well.</a:t>
            </a:r>
          </a:p>
          <a:p>
            <a:pPr>
              <a:lnSpc>
                <a:spcPct val="117999"/>
              </a:lnSpc>
              <a:defRPr sz="1600"/>
            </a:pPr>
            <a:r>
              <a:t>The total time taken increases with the number of packet classes it handles. But even the most complex specification, it takes only about 4 minutes. </a:t>
            </a:r>
          </a:p>
          <a:p>
            <a:pPr>
              <a:lnSpc>
                <a:spcPct val="117999"/>
              </a:lnSpc>
              <a:defRPr sz="1600"/>
            </a:pPr>
          </a:p>
          <a:p>
            <a:pPr>
              <a:lnSpc>
                <a:spcPct val="117999"/>
              </a:lnSpc>
              <a:defRPr sz="1600"/>
            </a:pPr>
            <a:r>
              <a:t>Note that Netgen does the minimum number of forwarding changes needed to satisfy the specification (which is ~1500 for the third specification).</a:t>
            </a:r>
          </a:p>
          <a:p>
            <a:pPr>
              <a:lnSpc>
                <a:spcPct val="117999"/>
              </a:lnSpc>
              <a:defRPr sz="1600"/>
            </a:pPr>
            <a:r>
              <a:t>Our hope is that the synthesized network is more acceptable to the operator when the least number of delta-changes is made to the network.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2" name="Shape 742"/>
          <p:cNvSpPr/>
          <p:nvPr>
            <p:ph type="sldImg"/>
          </p:nvPr>
        </p:nvSpPr>
        <p:spPr>
          <a:prstGeom prst="rect">
            <a:avLst/>
          </a:prstGeom>
        </p:spPr>
        <p:txBody>
          <a:bodyPr/>
          <a:lstStyle/>
          <a:p>
            <a:pPr/>
          </a:p>
        </p:txBody>
      </p:sp>
      <p:sp>
        <p:nvSpPr>
          <p:cNvPr id="743" name="Shape 743"/>
          <p:cNvSpPr/>
          <p:nvPr>
            <p:ph type="body" sz="quarter" idx="1"/>
          </p:nvPr>
        </p:nvSpPr>
        <p:spPr>
          <a:prstGeom prst="rect">
            <a:avLst/>
          </a:prstGeom>
        </p:spPr>
        <p:txBody>
          <a:bodyPr/>
          <a:lstStyle/>
          <a:p>
            <a:pPr>
              <a:lnSpc>
                <a:spcPct val="117999"/>
              </a:lnSpc>
              <a:defRPr sz="1600"/>
            </a:pPr>
            <a:r>
              <a:t>With the recent advancements in SDN, it has become much easier to program the network, but still there is not much help in deciding the precise network we would like to build. </a:t>
            </a:r>
          </a:p>
          <a:p>
            <a:pPr>
              <a:lnSpc>
                <a:spcPct val="117999"/>
              </a:lnSpc>
              <a:defRPr sz="1600"/>
            </a:pPr>
          </a:p>
          <a:p>
            <a:pPr>
              <a:lnSpc>
                <a:spcPct val="117999"/>
              </a:lnSpc>
              <a:defRPr sz="1600"/>
            </a:pPr>
            <a:r>
              <a:t>Synthesis tools like Merlin and Fattire, approaches this problem, but they require a complete specification of the entire network, with no scope for under-specification. It may be the case the user doesn't have the complete specification, of the network, or, cant formally specify the complete spec. </a:t>
            </a:r>
          </a:p>
          <a:p>
            <a:pPr>
              <a:lnSpc>
                <a:spcPct val="117999"/>
              </a:lnSpc>
              <a:defRPr sz="1600"/>
            </a:pPr>
          </a:p>
          <a:p>
            <a:pPr>
              <a:lnSpc>
                <a:spcPct val="117999"/>
              </a:lnSpc>
              <a:defRPr sz="1600"/>
            </a:pPr>
            <a:r>
              <a:t>Netgen is the only tool we know that synthesizes networks from an underspecified specification making delta changes to an existing network.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0" name="Shape 750"/>
          <p:cNvSpPr/>
          <p:nvPr>
            <p:ph type="sldImg"/>
          </p:nvPr>
        </p:nvSpPr>
        <p:spPr>
          <a:prstGeom prst="rect">
            <a:avLst/>
          </a:prstGeom>
        </p:spPr>
        <p:txBody>
          <a:bodyPr/>
          <a:lstStyle/>
          <a:p>
            <a:pPr/>
          </a:p>
        </p:txBody>
      </p:sp>
      <p:sp>
        <p:nvSpPr>
          <p:cNvPr id="751" name="Shape 751"/>
          <p:cNvSpPr/>
          <p:nvPr>
            <p:ph type="body" sz="quarter" idx="1"/>
          </p:nvPr>
        </p:nvSpPr>
        <p:spPr>
          <a:prstGeom prst="rect">
            <a:avLst/>
          </a:prstGeom>
        </p:spPr>
        <p:txBody>
          <a:bodyPr/>
          <a:lstStyle/>
          <a:p>
            <a:pPr>
              <a:lnSpc>
                <a:spcPct val="117999"/>
              </a:lnSpc>
              <a:defRPr sz="1600"/>
            </a:pPr>
            <a:r>
              <a:t>In the future, we would like to have a full fledged implementation of NetGen as a part of an SDN suite of tools. And we wish to evaluate Netgen wrt to the time it takes to synthesize new networks, and also on the acceptability of the networks synthesized to network operators. </a:t>
            </a:r>
          </a:p>
          <a:p>
            <a:pPr>
              <a:lnSpc>
                <a:spcPct val="117999"/>
              </a:lnSpc>
              <a:defRPr sz="1600"/>
            </a:pPr>
          </a:p>
          <a:p>
            <a:pPr>
              <a:lnSpc>
                <a:spcPct val="117999"/>
              </a:lnSpc>
              <a:defRPr sz="1600"/>
            </a:pPr>
            <a:r>
              <a:t>Also we would like to add QOS constraints, to the specification language and extend the synthesis algorithm. </a:t>
            </a:r>
          </a:p>
          <a:p>
            <a:pPr>
              <a:lnSpc>
                <a:spcPct val="117999"/>
              </a:lnSpc>
              <a:defRPr sz="1600"/>
            </a:pPr>
          </a:p>
          <a:p>
            <a:pPr>
              <a:lnSpc>
                <a:spcPct val="117999"/>
              </a:lnSpc>
              <a:defRPr sz="1600"/>
            </a:pPr>
            <a:r>
              <a:t>Thank You!!</a:t>
            </a:r>
          </a:p>
          <a:p>
            <a:pPr>
              <a:lnSpc>
                <a:spcPct val="117999"/>
              </a:lnSpc>
              <a:defRPr sz="1600"/>
            </a:pPr>
          </a:p>
          <a:p>
            <a:pPr>
              <a:lnSpc>
                <a:spcPct val="117999"/>
              </a:lnSpc>
              <a:defRPr sz="1600"/>
            </a:pPr>
            <a:r>
              <a:t>Questions!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a:lnSpc>
                <a:spcPct val="117999"/>
              </a:lnSpc>
              <a:defRPr sz="1700"/>
            </a:pPr>
            <a:r>
              <a:t>Networks are big, distributed???  and really hard to maintain. </a:t>
            </a:r>
          </a:p>
          <a:p>
            <a:pPr>
              <a:lnSpc>
                <a:spcPct val="117999"/>
              </a:lnSpc>
              <a:defRPr sz="1700"/>
            </a:pPr>
            <a:r>
              <a:t>They require frequent changes, due to failures, maintenance, expansion,  policy updates and so on.  </a:t>
            </a:r>
          </a:p>
          <a:p>
            <a:pPr>
              <a:lnSpc>
                <a:spcPct val="117999"/>
              </a:lnSpc>
              <a:defRPr sz="1700"/>
            </a:pPr>
            <a:r>
              <a:t>It is 	hard to incorporate all these new changes while maintaining all other existing policies.  Often, faulty configurations go unnoticed until they get exploited.</a:t>
            </a:r>
          </a:p>
          <a:p>
            <a:pPr>
              <a:lnSpc>
                <a:spcPct val="117999"/>
              </a:lnSpc>
              <a:defRPr sz="1700"/>
            </a:pPr>
            <a:r>
              <a:t>In this talk, we present a technique, to automatically synthesize a new network from an old one, and to mine the policy changes that are needed to cause the change.</a:t>
            </a:r>
          </a:p>
          <a:p>
            <a:pPr>
              <a:lnSpc>
                <a:spcPct val="117999"/>
              </a:lnSpc>
              <a:defRPr sz="1700"/>
            </a:pPr>
          </a:p>
          <a:p>
            <a:pPr>
              <a:lnSpc>
                <a:spcPct val="117999"/>
              </a:lnSpc>
              <a:defRPr sz="1700"/>
            </a:pPr>
            <a:r>
              <a:t>***** Maybe mention that our work is about tackling two related problems: how to move a network from one state to another, and how to summarize a change to a network after it has happened.</a:t>
            </a:r>
          </a:p>
          <a:p>
            <a:pPr>
              <a:lnSpc>
                <a:spcPct val="117999"/>
              </a:lnSpc>
              <a:defRPr sz="1700"/>
            </a:pPr>
          </a:p>
          <a:p>
            <a:pPr>
              <a:lnSpc>
                <a:spcPct val="117999"/>
              </a:lnSpc>
              <a:defRPr sz="1600"/>
            </a:pPr>
            <a:r>
              <a:t>———-other notes————————-</a:t>
            </a:r>
          </a:p>
          <a:p>
            <a:pPr>
              <a:lnSpc>
                <a:spcPct val="117999"/>
              </a:lnSpc>
              <a:defRPr sz="1700"/>
            </a:pPr>
            <a:r>
              <a:t>Synthesize a new network from the old network, based on a user specified network policy.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Shape 344"/>
          <p:cNvSpPr/>
          <p:nvPr>
            <p:ph type="sldImg"/>
          </p:nvPr>
        </p:nvSpPr>
        <p:spPr>
          <a:prstGeom prst="rect">
            <a:avLst/>
          </a:prstGeom>
        </p:spPr>
        <p:txBody>
          <a:bodyPr/>
          <a:lstStyle/>
          <a:p>
            <a:pPr/>
          </a:p>
        </p:txBody>
      </p:sp>
      <p:sp>
        <p:nvSpPr>
          <p:cNvPr id="345" name="Shape 345"/>
          <p:cNvSpPr/>
          <p:nvPr>
            <p:ph type="body" sz="quarter" idx="1"/>
          </p:nvPr>
        </p:nvSpPr>
        <p:spPr>
          <a:prstGeom prst="rect">
            <a:avLst/>
          </a:prstGeom>
        </p:spPr>
        <p:txBody>
          <a:bodyPr/>
          <a:lstStyle/>
          <a:p>
            <a:pPr>
              <a:lnSpc>
                <a:spcPct val="117999"/>
              </a:lnSpc>
              <a:defRPr sz="1600"/>
            </a:pPr>
            <a:r>
              <a:t>So What exactly is the problem: </a:t>
            </a:r>
          </a:p>
          <a:p>
            <a:pPr>
              <a:lnSpc>
                <a:spcPct val="117999"/>
              </a:lnSpc>
              <a:defRPr sz="1600"/>
            </a:pPr>
            <a:r>
              <a:t>Suppose we have a policy that states that instead of Firewall F1, all HTTP traffic should be handled by Firewall F2 instead. </a:t>
            </a:r>
          </a:p>
          <a:p>
            <a:pPr>
              <a:lnSpc>
                <a:spcPct val="117999"/>
              </a:lnSpc>
              <a:defRPr sz="1600"/>
            </a:pPr>
          </a:p>
          <a:p>
            <a:pPr>
              <a:lnSpc>
                <a:spcPct val="117999"/>
              </a:lnSpc>
              <a:defRPr sz="1600"/>
            </a:pPr>
            <a:r>
              <a:t>Given this network policy, Netgen gives a map which converts an old network to a new network satisfying the policy by synthesizing the delta changes required to make the transition. </a:t>
            </a:r>
          </a:p>
          <a:p>
            <a:pPr>
              <a:lnSpc>
                <a:spcPct val="117999"/>
              </a:lnSpc>
              <a:defRPr sz="1600"/>
            </a:pPr>
          </a:p>
          <a:p>
            <a:pPr>
              <a:lnSpc>
                <a:spcPct val="117999"/>
              </a:lnSpc>
              <a:defRPr sz="1600"/>
            </a:pPr>
            <a:r>
              <a:t>Now suppose the network in the right be the old network, where the three sources nodes A B and C which forward their HTTP traffic denoted by the red links through the Firewall F1 before reaching the destination node Z. In the new network, the source nodes forwards their HTTP traffic though Firewall F2 instead of F1 and reaching the same destination Z. </a:t>
            </a:r>
          </a:p>
          <a:p>
            <a:pPr>
              <a:lnSpc>
                <a:spcPct val="117999"/>
              </a:lnSpc>
              <a:defRPr sz="1600"/>
            </a:pPr>
          </a:p>
          <a:p>
            <a:pPr>
              <a:lnSpc>
                <a:spcPct val="117999"/>
              </a:lnSpc>
              <a:defRPr sz="1600"/>
            </a:pPr>
            <a:r>
              <a:t>Now consider the Dual Problem, Given the delta changes that transforms an old network to a new one, we would also like to mine the Netgen policy that would cause the change. </a:t>
            </a:r>
          </a:p>
          <a:p>
            <a:pPr>
              <a:lnSpc>
                <a:spcPct val="117999"/>
              </a:lnSpc>
              <a:defRPr sz="1600"/>
            </a:pPr>
          </a:p>
          <a:p>
            <a:pPr>
              <a:lnSpc>
                <a:spcPct val="117999"/>
              </a:lnSpc>
              <a:defRPr sz="1600"/>
            </a:pPr>
            <a:r>
              <a:t>I will first talk about Netgen and then Mining policy: </a:t>
            </a:r>
          </a:p>
          <a:p>
            <a:pPr>
              <a:lnSpc>
                <a:spcPct val="117999"/>
              </a:lnSpc>
              <a:defRPr sz="1600"/>
            </a:pPr>
          </a:p>
          <a:p>
            <a:pPr>
              <a:lnSpc>
                <a:spcPct val="117999"/>
              </a:lnSpc>
              <a:defRPr sz="1600"/>
            </a:pPr>
          </a:p>
          <a:p>
            <a:pPr>
              <a:lnSpc>
                <a:spcPct val="117999"/>
              </a:lnSpc>
              <a:defRPr sz="1600"/>
            </a:pPr>
            <a:r>
              <a:t>———-other notes————————-</a:t>
            </a:r>
          </a:p>
          <a:p>
            <a:pPr>
              <a:lnSpc>
                <a:spcPct val="117999"/>
              </a:lnSpc>
              <a:defRPr sz="1600"/>
            </a:pPr>
            <a:r>
              <a:t>Work consists of two parts: </a:t>
            </a:r>
          </a:p>
          <a:p>
            <a:pPr>
              <a:lnSpc>
                <a:spcPct val="117999"/>
              </a:lnSpc>
              <a:defRPr sz="1600"/>
            </a:pPr>
            <a:r>
              <a:t>2nd part: change obeys existing policies, change actually implement the intention</a:t>
            </a:r>
          </a:p>
          <a:p>
            <a:pPr>
              <a:lnSpc>
                <a:spcPct val="117999"/>
              </a:lnSpc>
              <a:defRPr sz="1600"/>
            </a:pPr>
          </a:p>
          <a:p>
            <a:pPr>
              <a:lnSpc>
                <a:spcPct val="117999"/>
              </a:lnSpc>
              <a:defRPr sz="1600"/>
            </a:pPr>
            <a:r>
              <a:t>Given a network policy netgen gives a map which converts an old network to a new one satisfying the policy</a:t>
            </a:r>
          </a:p>
          <a:p>
            <a:pPr>
              <a:lnSpc>
                <a:spcPct val="117999"/>
              </a:lnSpc>
              <a:defRPr sz="1600"/>
            </a:pPr>
            <a:r>
              <a:t>mining: given the delta change, we try to mine the policy which would cause the change. </a:t>
            </a:r>
          </a:p>
          <a:p>
            <a:pPr>
              <a:lnSpc>
                <a:spcPct val="117999"/>
              </a:lnSpc>
              <a:defRPr sz="1600"/>
            </a:pPr>
          </a:p>
          <a:p>
            <a:pPr>
              <a:lnSpc>
                <a:spcPct val="117999"/>
              </a:lnSpc>
              <a:defRPr sz="1600"/>
            </a:pPr>
            <a:r>
              <a:t>Suppose we have an existing network N, given on the left hand side, </a:t>
            </a:r>
          </a:p>
          <a:p>
            <a:pPr>
              <a:lnSpc>
                <a:spcPct val="117999"/>
              </a:lnSpc>
              <a:defRPr sz="1600"/>
            </a:pPr>
            <a:r>
              <a:t>And a network policy, that all HTTP packets from a particular source emanating from the source nodes A,B,C should be handled by the Firewall F2 instead of the Firewall F1, and packets should reach their original destination in the old network. </a:t>
            </a:r>
          </a:p>
          <a:p>
            <a:pPr>
              <a:lnSpc>
                <a:spcPct val="117999"/>
              </a:lnSpc>
              <a:defRPr sz="1600"/>
            </a:pPr>
            <a:r>
              <a:t>NetGen automatically synthesizes the network on the right.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sldImg"/>
          </p:nvPr>
        </p:nvSpPr>
        <p:spPr>
          <a:prstGeom prst="rect">
            <a:avLst/>
          </a:prstGeom>
        </p:spPr>
        <p:txBody>
          <a:bodyPr/>
          <a:lstStyle/>
          <a:p>
            <a:pPr/>
          </a:p>
        </p:txBody>
      </p:sp>
      <p:sp>
        <p:nvSpPr>
          <p:cNvPr id="374" name="Shape 374"/>
          <p:cNvSpPr/>
          <p:nvPr>
            <p:ph type="body" sz="quarter" idx="1"/>
          </p:nvPr>
        </p:nvSpPr>
        <p:spPr>
          <a:prstGeom prst="rect">
            <a:avLst/>
          </a:prstGeom>
        </p:spPr>
        <p:txBody>
          <a:bodyPr/>
          <a:lstStyle/>
          <a:p>
            <a:pPr>
              <a:lnSpc>
                <a:spcPct val="117999"/>
              </a:lnSpc>
              <a:defRPr sz="1600"/>
            </a:pPr>
            <a:r>
              <a:t>We have designed a new specification language for the network operator to express the desired change in the network.</a:t>
            </a:r>
          </a:p>
          <a:p>
            <a:pPr>
              <a:lnSpc>
                <a:spcPct val="117999"/>
              </a:lnSpc>
              <a:defRPr sz="1600"/>
            </a:pPr>
            <a:r>
              <a:t>The specification has the following structure: it has a left-hand side and a right-hand side. The left-hand side denotes the packets whose paths we want to reroute, and the right-hand side denotes the new path these selected packets should take. </a:t>
            </a:r>
          </a:p>
          <a:p>
            <a:pPr>
              <a:lnSpc>
                <a:spcPct val="117999"/>
              </a:lnSpc>
              <a:defRPr sz="1600"/>
            </a:pPr>
            <a:r>
              <a:t>The left-hand side has three parts, first ts traffic specification, which is a Boolean combination of conditions on packet headers. S is a set of source nodes. And old_path is a regular expression on nodes. The right-hand side consists of new_path, which is a regular expression. </a:t>
            </a:r>
          </a:p>
          <a:p>
            <a:pPr>
              <a:lnSpc>
                <a:spcPct val="117999"/>
              </a:lnSpc>
              <a:defRPr sz="1600"/>
            </a:pPr>
          </a:p>
          <a:p>
            <a:pPr>
              <a:lnSpc>
                <a:spcPct val="117999"/>
              </a:lnSpc>
              <a:defRPr sz="1600"/>
            </a:pPr>
            <a:r>
              <a:t>All packets satisfying the traffic specification ts and emanating from sources in S  and that go through a path described by old_path must take a path described by new_path in the new network. Also the user can give, optionally, a set of non-mutable nodes, R , demanding that the forwarding rules of these nodes</a:t>
            </a:r>
          </a:p>
          <a:p>
            <a:pPr>
              <a:lnSpc>
                <a:spcPct val="117999"/>
              </a:lnSpc>
              <a:defRPr sz="1600"/>
            </a:pPr>
            <a:r>
              <a:t>should not be changed. All other packets NOT satisfying the left hand side should take the same path as they did in the old network.</a:t>
            </a:r>
          </a:p>
          <a:p>
            <a:pPr>
              <a:lnSpc>
                <a:spcPct val="117999"/>
              </a:lnSpc>
              <a:defRPr sz="1600"/>
            </a:pPr>
          </a:p>
          <a:p>
            <a:pPr>
              <a:lnSpc>
                <a:spcPct val="117999"/>
              </a:lnSpc>
              <a:defRPr sz="1600"/>
            </a:pPr>
            <a:r>
              <a:t>Let us have a look at the specification for the policy we saw earlier, </a:t>
            </a:r>
          </a:p>
          <a:p>
            <a:pPr>
              <a:lnSpc>
                <a:spcPct val="117999"/>
              </a:lnSpc>
              <a:defRPr sz="1600"/>
            </a:pPr>
            <a:r>
              <a:t>Here the traffic spec, ts, matches HTTP packets from the particular source. </a:t>
            </a:r>
          </a:p>
          <a:p>
            <a:pPr>
              <a:lnSpc>
                <a:spcPct val="117999"/>
              </a:lnSpc>
              <a:defRPr sz="1600"/>
            </a:pPr>
            <a:r>
              <a:t>Which are emanating from source nodes, {A,B,C}</a:t>
            </a:r>
          </a:p>
          <a:p>
            <a:pPr>
              <a:lnSpc>
                <a:spcPct val="117999"/>
              </a:lnSpc>
              <a:defRPr sz="1600"/>
            </a:pPr>
            <a:r>
              <a:t>and goes through the firewall F1 at least once, as mentioned by old_path, </a:t>
            </a:r>
          </a:p>
          <a:p>
            <a:pPr>
              <a:lnSpc>
                <a:spcPct val="117999"/>
              </a:lnSpc>
              <a:defRPr sz="1600"/>
            </a:pPr>
            <a:r>
              <a:t>These packets should take a path in the new network, that avoids F1 but goes through Firewall F2, at least once, and reach their original destination. </a:t>
            </a:r>
          </a:p>
          <a:p>
            <a:pPr>
              <a:lnSpc>
                <a:spcPct val="117999"/>
              </a:lnSpc>
              <a:defRPr sz="1600"/>
            </a:pPr>
            <a:r>
              <a:t>The Forwarding rules of F1 and F2 should not be modified. And all other packets should take the same path as they did in the old network. </a:t>
            </a:r>
          </a:p>
          <a:p>
            <a:pPr>
              <a:lnSpc>
                <a:spcPct val="117999"/>
              </a:lnSpc>
              <a:defRPr sz="1600"/>
            </a:pPr>
          </a:p>
          <a:p>
            <a:pPr>
              <a:lnSpc>
                <a:spcPct val="117999"/>
              </a:lnSpc>
              <a:defRPr sz="1600"/>
            </a:pPr>
          </a:p>
          <a:p>
            <a:pPr>
              <a:lnSpc>
                <a:spcPct val="117999"/>
              </a:lnSpc>
              <a:defRPr sz="1600"/>
            </a:pPr>
            <a:r>
              <a:t>———-other notes————————-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Shape 406"/>
          <p:cNvSpPr/>
          <p:nvPr>
            <p:ph type="sldImg"/>
          </p:nvPr>
        </p:nvSpPr>
        <p:spPr>
          <a:prstGeom prst="rect">
            <a:avLst/>
          </a:prstGeom>
        </p:spPr>
        <p:txBody>
          <a:bodyPr/>
          <a:lstStyle/>
          <a:p>
            <a:pPr/>
          </a:p>
        </p:txBody>
      </p:sp>
      <p:sp>
        <p:nvSpPr>
          <p:cNvPr id="407" name="Shape 407"/>
          <p:cNvSpPr/>
          <p:nvPr>
            <p:ph type="body" sz="quarter" idx="1"/>
          </p:nvPr>
        </p:nvSpPr>
        <p:spPr>
          <a:prstGeom prst="rect">
            <a:avLst/>
          </a:prstGeom>
        </p:spPr>
        <p:txBody>
          <a:bodyPr/>
          <a:lstStyle/>
          <a:p>
            <a:pPr>
              <a:lnSpc>
                <a:spcPct val="117999"/>
              </a:lnSpc>
              <a:defRPr sz="1600"/>
            </a:pPr>
            <a:r>
              <a:t>Here is the synthesis algorithm that NetGen uses. The algorithm takes in as input the existing network and the policy specification. </a:t>
            </a:r>
          </a:p>
          <a:p>
            <a:pPr>
              <a:lnSpc>
                <a:spcPct val="117999"/>
              </a:lnSpc>
              <a:defRPr sz="1600"/>
            </a:pPr>
            <a:r>
              <a:t>Step 1, we abstract the network using packet classes. A packet class is a set of packets that no switch in the current network can distinguish nor can the policy spec distinguish… We use the tool Veriflow to compute all packet classes.</a:t>
            </a:r>
          </a:p>
          <a:p>
            <a:pPr>
              <a:lnSpc>
                <a:spcPct val="117999"/>
              </a:lnSpc>
              <a:defRPr sz="1600"/>
            </a:pPr>
            <a:r>
              <a:t>In step 2: we create two Automata from the spec, one for the old path and another for the new path. We choose the packet classes that go through the old_path and process them separately while we reverse and determinize the automata for new_path. </a:t>
            </a:r>
          </a:p>
          <a:p>
            <a:pPr>
              <a:lnSpc>
                <a:spcPct val="117999"/>
              </a:lnSpc>
              <a:defRPr sz="1600"/>
            </a:pPr>
            <a:r>
              <a:t>In step 3, we reduce the synthesis problem to a constraint satisfaction problem in SMT. </a:t>
            </a:r>
          </a:p>
          <a:p>
            <a:pPr>
              <a:lnSpc>
                <a:spcPct val="117999"/>
              </a:lnSpc>
              <a:defRPr sz="1600"/>
            </a:pPr>
            <a:r>
              <a:t>The main algorithm is as follows:</a:t>
            </a:r>
          </a:p>
          <a:p>
            <a:pPr>
              <a:lnSpc>
                <a:spcPct val="117999"/>
              </a:lnSpc>
              <a:defRPr sz="1600"/>
            </a:pPr>
            <a:r>
              <a:t>We allocate a budget k, for each round. We start with a budget of one, and in each round, we try to find out if there is a way to make k forwarding changes to the network so that the packets now take the route accepted by the automaton `for the new path. If so, we are done, else we increase K and iterate, till we reach the number of nodes in the network, when we declare the spec is unrealizable. </a:t>
            </a:r>
          </a:p>
          <a:p>
            <a:pPr>
              <a:lnSpc>
                <a:spcPct val="117999"/>
              </a:lnSpc>
              <a:defRPr sz="1600"/>
            </a:pPr>
          </a:p>
          <a:p>
            <a:pPr>
              <a:lnSpc>
                <a:spcPct val="117999"/>
              </a:lnSpc>
              <a:defRPr sz="1600"/>
            </a:pPr>
            <a:r>
              <a:t>We model these changes in SMT and search for a solution. As everything is finite, we can model reachability in SAT, But we use uninterpreted functions to model reachability in a succinct way. </a:t>
            </a:r>
          </a:p>
          <a:p>
            <a:pPr>
              <a:lnSpc>
                <a:spcPct val="117999"/>
              </a:lnSpc>
              <a:defRPr sz="1600"/>
            </a:pPr>
          </a:p>
          <a:p>
            <a:pPr>
              <a:lnSpc>
                <a:spcPct val="117999"/>
              </a:lnSpc>
              <a:defRPr sz="1600"/>
            </a:pPr>
            <a:r>
              <a:t>———-other notes————————-</a:t>
            </a:r>
          </a:p>
          <a:p>
            <a:pPr>
              <a:lnSpc>
                <a:spcPct val="117999"/>
              </a:lnSpc>
              <a:defRPr sz="1600"/>
            </a:pPr>
          </a:p>
          <a:p>
            <a:pPr>
              <a:lnSpc>
                <a:spcPct val="117999"/>
              </a:lnSpc>
              <a:defRPr sz="1600"/>
            </a:pPr>
          </a:p>
          <a:p>
            <a:pPr>
              <a:lnSpc>
                <a:spcPct val="117999"/>
              </a:lnSpc>
              <a:defRPr sz="1600"/>
            </a:pPr>
            <a:r>
              <a:t>We use a novel and succinct way to formulate reachability using uninterpreted functions, rather than sat encoding based on diameter. This causes a huge reduction in the size of the formula. </a:t>
            </a:r>
          </a:p>
          <a:p>
            <a:pPr>
              <a:lnSpc>
                <a:spcPct val="117999"/>
              </a:lnSpc>
              <a:defRPr sz="1600"/>
            </a:pPr>
          </a:p>
          <a:p>
            <a:pPr>
              <a:lnSpc>
                <a:spcPct val="117999"/>
              </a:lnSpc>
              <a:defRPr sz="1600"/>
            </a:pPr>
            <a:r>
              <a:t>formally an abstract network is a triple, where N is a set of nodes, T is the topology and R is the one hop forwarding function. </a:t>
            </a:r>
          </a:p>
          <a:p>
            <a:pPr>
              <a:lnSpc>
                <a:spcPct val="117999"/>
              </a:lnSpc>
              <a:defRPr sz="1600"/>
            </a:pPr>
            <a:r>
              <a:t>we encode the delta changes using k triples ni,pci ni’, where ni sends any incoming packet in the packet class pci to ni' instead of where it is sent in the current network. also ni should not be non mutable, and ni,ni’ must be in the topology. </a:t>
            </a:r>
          </a:p>
          <a:p>
            <a:pPr>
              <a:lnSpc>
                <a:spcPct val="117999"/>
              </a:lnSpc>
              <a:defRPr sz="1600"/>
            </a:pPr>
            <a:r>
              <a:t>We encode reachability using uninterpreted function rater than using sat encoding based on diameter.  So its is a function from node, PC to node.. for all nodes and packet classes, if n is a sink node, then n on the reachability goes to n, if n,pc is one of the delta-changes, then we compute reachability using the new next-hop relations given by the tuples hni,pci,n0ii, else we falling back on the current network (R) if a node’s routing hasn’t been modified. </a:t>
            </a:r>
          </a:p>
          <a:p>
            <a:pPr>
              <a:lnSpc>
                <a:spcPct val="117999"/>
              </a:lnSpc>
              <a:defRPr sz="1600"/>
            </a:pPr>
          </a:p>
          <a:p>
            <a:pPr>
              <a:lnSpc>
                <a:spcPct val="117999"/>
              </a:lnSpc>
              <a:defRPr sz="1600"/>
            </a:pPr>
          </a:p>
          <a:p>
            <a:pPr>
              <a:lnSpc>
                <a:spcPct val="117999"/>
              </a:lnSpc>
              <a:defRPr sz="1600"/>
            </a:pPr>
            <a:r>
              <a:t>In the last step, we extract the K-changes required to change the network from the satisfying model.</a:t>
            </a:r>
          </a:p>
          <a:p>
            <a:pPr>
              <a:lnSpc>
                <a:spcPct val="117999"/>
              </a:lnSpc>
              <a:defRPr sz="1600"/>
            </a:pPr>
          </a:p>
          <a:p>
            <a:pPr>
              <a:lnSpc>
                <a:spcPct val="117999"/>
              </a:lnSpc>
              <a:defRPr sz="1600"/>
            </a:pPr>
          </a:p>
          <a:p>
            <a:pPr>
              <a:lnSpc>
                <a:spcPct val="117999"/>
              </a:lnSpc>
              <a:defRPr sz="1600"/>
            </a:pPr>
            <a:r>
              <a:t>———-other notes————————-</a:t>
            </a:r>
          </a:p>
          <a:p>
            <a:pPr>
              <a:lnSpc>
                <a:spcPct val="117999"/>
              </a:lnSpc>
              <a:defRPr sz="1600"/>
            </a:pPr>
            <a:r>
              <a:t> which can be then installed directly on the switches or using SDN controllers.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Shape 413"/>
          <p:cNvSpPr/>
          <p:nvPr>
            <p:ph type="sldImg"/>
          </p:nvPr>
        </p:nvSpPr>
        <p:spPr>
          <a:prstGeom prst="rect">
            <a:avLst/>
          </a:prstGeom>
        </p:spPr>
        <p:txBody>
          <a:bodyPr/>
          <a:lstStyle/>
          <a:p>
            <a:pPr/>
          </a:p>
        </p:txBody>
      </p:sp>
      <p:sp>
        <p:nvSpPr>
          <p:cNvPr id="414" name="Shape 414"/>
          <p:cNvSpPr/>
          <p:nvPr>
            <p:ph type="body" sz="quarter" idx="1"/>
          </p:nvPr>
        </p:nvSpPr>
        <p:spPr>
          <a:prstGeom prst="rect">
            <a:avLst/>
          </a:prstGeom>
        </p:spPr>
        <p:txBody>
          <a:bodyPr/>
          <a:lstStyle/>
          <a:p>
            <a:pPr>
              <a:lnSpc>
                <a:spcPct val="117999"/>
              </a:lnSpc>
              <a:defRPr sz="1600"/>
            </a:pPr>
            <a:r>
              <a:t>A prototype version of the tool was published in SOSR last year. In the last one year we have been</a:t>
            </a:r>
            <a:r>
              <a:t> </a:t>
            </a:r>
            <a:r>
              <a:t>working to have  a complete/robust end to end implementation of the tool. </a:t>
            </a:r>
          </a:p>
          <a:p>
            <a:pPr>
              <a:defRPr sz="1600"/>
            </a:pPr>
          </a:p>
          <a:p>
            <a:pPr>
              <a:defRPr sz="1600"/>
            </a:pPr>
            <a:r>
              <a:t>Netgen can run on all SDN controllers having features to discover the topology, and to probe and modify the forwarding behavior of the switches in the network. One such controller we chose  is POX.</a:t>
            </a:r>
          </a:p>
          <a:p>
            <a:pPr>
              <a:defRPr sz="1600"/>
            </a:pPr>
            <a:r>
              <a:t>We emulated the network using Mininet, in practice it can work on any physical SDN network. </a:t>
            </a:r>
          </a:p>
          <a:p>
            <a:pPr>
              <a:defRPr sz="1600"/>
            </a:pPr>
          </a:p>
          <a:p>
            <a:pPr>
              <a:defRPr sz="1600"/>
            </a:pPr>
            <a:r>
              <a:t>After The user provides the specification, Netgen probes the controller for the topology of the network and the current data plane configurations. Netgen then computes the appropriate delta changes, and outputs open flow rules which are then installed in the switches using the controller. </a:t>
            </a:r>
          </a:p>
          <a:p>
            <a:pPr>
              <a:defRPr sz="1600"/>
            </a:pPr>
          </a:p>
          <a:p>
            <a:pPr>
              <a:defRPr sz="1600"/>
            </a:pPr>
            <a:r>
              <a:t>The salient feature of netgen is that it can work alongside any other application. the user need not use only netgen to modify the network.</a:t>
            </a:r>
          </a:p>
          <a:p>
            <a:pPr>
              <a:defRPr sz="1600"/>
            </a:pPr>
            <a:r>
              <a:t>This is because netgen synthesizes only the delta changes and it is not a synthesizer for monolithic networks</a:t>
            </a:r>
          </a:p>
          <a:p>
            <a:pPr>
              <a:defRPr sz="1600"/>
            </a:pPr>
          </a:p>
          <a:p>
            <a:pPr>
              <a:lnSpc>
                <a:spcPct val="117999"/>
              </a:lnSpc>
              <a:defRPr sz="1600"/>
            </a:pPr>
            <a:r>
              <a:t>———-other notes————————-</a:t>
            </a:r>
          </a:p>
          <a:p>
            <a:pPr>
              <a:defRPr sz="1600"/>
            </a:pPr>
            <a:r>
              <a:t> [for example the user can use some other application, It need not be only application running on the controller.  to modify the network. ]</a:t>
            </a:r>
          </a:p>
          <a:p>
            <a:pPr>
              <a:defRPr sz="1600"/>
            </a:pPr>
          </a:p>
          <a:p>
            <a:pPr>
              <a:defRPr sz="1600"/>
            </a:pPr>
          </a:p>
          <a:p>
            <a:pPr>
              <a:lnSpc>
                <a:spcPct val="117999"/>
              </a:lnSpc>
              <a:defRPr sz="1600"/>
            </a:pPr>
            <a:r>
              <a:t>and added the ability to integrate with existing SDN infrastructures (like Pox, Mininet).</a:t>
            </a:r>
          </a:p>
          <a:p>
            <a:pPr>
              <a:lnSpc>
                <a:spcPct val="117999"/>
              </a:lnSpc>
              <a:defRPr sz="1600"/>
            </a:pPr>
          </a:p>
          <a:p>
            <a:pPr>
              <a:defRPr sz="1600"/>
            </a:pPr>
            <a:r>
              <a:t>* Also, when describing the workflow, you could mention that most SDN controllers have applications to discover the topology, track state (e.g., if a link or a switch goes offline), and report the flows installed in the routers.  That is, these features aren't specific to Pox.</a:t>
            </a:r>
          </a:p>
          <a:p>
            <a:pPr>
              <a:defRPr sz="1600"/>
            </a:pPr>
          </a:p>
          <a:p>
            <a:pPr>
              <a:defRPr sz="1600"/>
            </a:pPr>
          </a:p>
          <a:p>
            <a:pPr>
              <a:lnSpc>
                <a:spcPct val="117999"/>
              </a:lnSpc>
              <a:defRPr sz="1600"/>
            </a:pPr>
            <a:r>
              <a:t> (If it's interesting to a theory audience) you could also mention that last year's implementation was just a proof-of-concept of the SMT formulation.  Now, we've expanded it to a complete end-to-end implementation, including parsing the specification, constructing the automata from the regular expression, and added the ability to integrate with existing SDN infrastructures (like Pox, Mininet).</a:t>
            </a:r>
          </a:p>
          <a:p>
            <a:pPr>
              <a:lnSpc>
                <a:spcPct val="117999"/>
              </a:lnSpc>
              <a:defRPr sz="1600"/>
            </a:pPr>
          </a:p>
          <a:p>
            <a:pPr>
              <a:defRPr sz="1600"/>
            </a:pPr>
          </a:p>
          <a:p>
            <a:pPr>
              <a:lnSpc>
                <a:spcPct val="117999"/>
              </a:lnSpc>
              <a:defRPr sz="1600"/>
            </a:pPr>
            <a:r>
              <a:t>———-other notes————————-</a:t>
            </a:r>
          </a:p>
          <a:p>
            <a:pPr>
              <a:defRPr sz="1600"/>
            </a:pPr>
          </a:p>
          <a:p>
            <a:pPr>
              <a:defRPr sz="1600"/>
            </a:pPr>
            <a:r>
              <a:t>The implementation of netgen is deployable and end to end. </a:t>
            </a:r>
          </a:p>
          <a:p>
            <a:pPr>
              <a:defRPr sz="1600"/>
            </a:pPr>
            <a:r>
              <a:t>We emulated the network using Mininet, in practice it can work in any physical SDN network. </a:t>
            </a:r>
          </a:p>
          <a:p>
            <a:pPr>
              <a:defRPr sz="1600"/>
            </a:pPr>
          </a:p>
          <a:p>
            <a:pPr>
              <a:defRPr sz="1600"/>
            </a:pPr>
          </a:p>
          <a:p>
            <a:pPr>
              <a:defRPr sz="1600"/>
            </a:pPr>
            <a:r>
              <a:t> Provided the following conditions are satisfied that the controller, can provide to netgen the topology of the network, and the current data-plane configurations.  </a:t>
            </a:r>
          </a:p>
          <a:p>
            <a:pPr>
              <a:defRPr sz="1600"/>
            </a:pPr>
          </a:p>
          <a:p>
            <a:pPr>
              <a:defRPr sz="1600"/>
            </a:pPr>
            <a:r>
              <a:t>Netgen is implemented to work on top of an open flow SDN controllers. </a:t>
            </a:r>
          </a:p>
          <a:p>
            <a:pPr>
              <a:defRPr sz="1600"/>
            </a:pPr>
          </a:p>
          <a:p>
            <a:pPr>
              <a:defRPr sz="1600"/>
            </a:pPr>
            <a:r>
              <a:t>Implemented on top of mininet network controller… or actual physical network also</a:t>
            </a:r>
          </a:p>
          <a:p>
            <a:pPr>
              <a:defRPr sz="1600"/>
            </a:pPr>
            <a:r>
              <a:t>there are many implementation of open flow sdn controllers.. one such implementation is pox</a:t>
            </a:r>
          </a:p>
          <a:p>
            <a:pPr>
              <a:defRPr sz="1600"/>
            </a:pPr>
            <a:r>
              <a:t>Pox can discover the topology and forwarding behavior, and modify forwarding behavior </a:t>
            </a:r>
          </a:p>
          <a:p>
            <a:pPr>
              <a:defRPr sz="1600"/>
            </a:pPr>
            <a:r>
              <a:t>Switches are updated in the mininet network</a:t>
            </a:r>
          </a:p>
          <a:p>
            <a:pPr>
              <a:defRPr sz="1600"/>
            </a:pPr>
          </a:p>
          <a:p>
            <a:pPr>
              <a:defRPr sz="1600"/>
            </a:pPr>
            <a:r>
              <a:t>[People can try this implementation, and use it in real networks,  </a:t>
            </a:r>
          </a:p>
          <a:p>
            <a:pPr>
              <a:defRPr sz="1600"/>
            </a:pPr>
            <a:r>
              <a:t>unlike Merlin which does not have any real implementation and does not even have the working specifications ]</a:t>
            </a:r>
          </a:p>
          <a:p>
            <a:pPr>
              <a:defRPr sz="1600"/>
            </a:pPr>
          </a:p>
          <a:p>
            <a:pPr>
              <a:defRPr sz="1600"/>
            </a:pPr>
            <a:r>
              <a:t>Synthesis Engine conputes: </a:t>
            </a:r>
          </a:p>
          <a:p>
            <a:pPr>
              <a:defRPr sz="1600"/>
            </a:pPr>
            <a:r>
              <a:t>Abstract network</a:t>
            </a:r>
          </a:p>
          <a:p>
            <a:pPr>
              <a:defRPr sz="1600"/>
            </a:pPr>
            <a:r>
              <a:t>,Automata from the spec, creates the query and solves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 name="Shape 462"/>
          <p:cNvSpPr/>
          <p:nvPr>
            <p:ph type="sldImg"/>
          </p:nvPr>
        </p:nvSpPr>
        <p:spPr>
          <a:prstGeom prst="rect">
            <a:avLst/>
          </a:prstGeom>
        </p:spPr>
        <p:txBody>
          <a:bodyPr/>
          <a:lstStyle/>
          <a:p>
            <a:pPr/>
          </a:p>
        </p:txBody>
      </p:sp>
      <p:sp>
        <p:nvSpPr>
          <p:cNvPr id="463" name="Shape 463"/>
          <p:cNvSpPr/>
          <p:nvPr>
            <p:ph type="body" sz="quarter" idx="1"/>
          </p:nvPr>
        </p:nvSpPr>
        <p:spPr>
          <a:prstGeom prst="rect">
            <a:avLst/>
          </a:prstGeom>
        </p:spPr>
        <p:txBody>
          <a:bodyPr/>
          <a:lstStyle/>
          <a:p>
            <a:pPr>
              <a:defRPr sz="1400"/>
            </a:pPr>
            <a:r>
              <a:t>As future work we want to handle non-deterministic routing.</a:t>
            </a:r>
          </a:p>
          <a:p>
            <a:pPr>
              <a:defRPr sz="1400"/>
            </a:pPr>
            <a:r>
              <a:t>In many cases non-deterministic routing is used in a network, a few examples includes: </a:t>
            </a:r>
          </a:p>
          <a:p>
            <a:pPr>
              <a:defRPr sz="1400"/>
            </a:pPr>
          </a:p>
          <a:p>
            <a:pPr>
              <a:defRPr sz="1400"/>
            </a:pPr>
            <a:r>
              <a:t>Backup-paths: openfow have a features where each path can be installed with additional backup path, one of which automatically takes over if the original path fails. </a:t>
            </a:r>
          </a:p>
          <a:p>
            <a:pPr>
              <a:defRPr sz="1400"/>
            </a:pPr>
            <a:r>
              <a:t>Load Balancers: A load balancer is a device that distributes incoming traffic across a number of servers to increase network capacity and reliability.</a:t>
            </a:r>
          </a:p>
          <a:p>
            <a:pPr>
              <a:defRPr sz="1400"/>
            </a:pPr>
          </a:p>
          <a:p>
            <a:pPr>
              <a:defRPr sz="1400"/>
            </a:pPr>
            <a:r>
              <a:t>The netgen specification language is currently over single paths and cannot support multiple paths and hence non-determinism in routing. </a:t>
            </a:r>
          </a:p>
          <a:p>
            <a:pPr>
              <a:defRPr sz="1400"/>
            </a:pPr>
          </a:p>
          <a:p>
            <a:pPr>
              <a:defRPr sz="1400"/>
            </a:pPr>
            <a:r>
              <a:t>We plan to extend the specification language to incorporate regular expression over trees and series parallel graphs to model non-determinism [as part of the specification.]</a:t>
            </a:r>
          </a:p>
          <a:p>
            <a:pPr>
              <a:defRPr sz="1400"/>
            </a:pPr>
          </a:p>
          <a:p>
            <a:pPr>
              <a:defRPr sz="1400"/>
            </a:pPr>
            <a:r>
              <a:t>We would like to be able to say that for A, F1 is a primary path and f2 is a backup path, using the series parallel graph F1 parallel F2</a:t>
            </a:r>
          </a:p>
          <a:p>
            <a:pPr>
              <a:defRPr sz="1400"/>
            </a:pPr>
            <a:r>
              <a:t>[For example in the figure, If we want to specify that  A can send traffic to Z either though F1 or F2. We can specify that by having F1 and F2 in series parallel graph.] </a:t>
            </a:r>
          </a:p>
          <a:p>
            <a:pPr>
              <a:defRPr sz="1400"/>
            </a:pPr>
          </a:p>
          <a:p>
            <a:pPr>
              <a:defRPr sz="1400"/>
            </a:pPr>
          </a:p>
          <a:p>
            <a:pPr>
              <a:defRPr sz="1400"/>
            </a:pPr>
            <a:r>
              <a:t>———————other notes—————————-</a:t>
            </a:r>
          </a:p>
          <a:p>
            <a:pPr>
              <a:defRPr sz="1400"/>
            </a:pPr>
          </a:p>
          <a:p>
            <a:pPr>
              <a:defRPr sz="1400"/>
            </a:pPr>
            <a:r>
              <a:t>These non deterministic behaviors cannot be modeled using just paths as they are too</a:t>
            </a:r>
          </a:p>
          <a:p>
            <a:pPr>
              <a:defRPr sz="1400"/>
            </a:pPr>
          </a:p>
          <a:p>
            <a:pPr>
              <a:defRPr sz="1400"/>
            </a:pPr>
            <a:r>
              <a:t>backuppaths: SDN have a feature for failoversrules can be installed with a backup path associated with them</a:t>
            </a:r>
          </a:p>
          <a:p>
            <a:pPr>
              <a:defRPr sz="1400"/>
            </a:pPr>
            <a:r>
              <a:t>load balancers: multiple replica at web servers balance traffic</a:t>
            </a:r>
          </a:p>
          <a:p>
            <a:pPr>
              <a:defRPr sz="1400"/>
            </a:pPr>
            <a:r>
              <a:t>middle boxes: non-forwarding functionality, can be a LB, firewall, intrusion detection</a:t>
            </a:r>
          </a:p>
          <a:p>
            <a:pPr>
              <a:defRPr sz="1400"/>
            </a:pPr>
          </a:p>
          <a:p>
            <a:pPr>
              <a:defRPr sz="1400"/>
            </a:pPr>
            <a:r>
              <a:t>[A Traffic may be sent using several paths at the same time... ]</a:t>
            </a:r>
          </a:p>
          <a:p>
            <a:pPr>
              <a:defRPr sz="1400"/>
            </a:pPr>
            <a:r>
              <a:t>[Our current formulation cannot handle such non-determinism.]</a:t>
            </a:r>
          </a:p>
          <a:p>
            <a:pPr>
              <a:defRPr sz="1400"/>
            </a:pPr>
          </a:p>
          <a:p>
            <a:pPr>
              <a:defRPr sz="1400"/>
            </a:pPr>
            <a:r>
              <a:t>MiddleBoxes: A middle box is a device that has non-forwarding functionality in the network, and can transforms, inspects, filters, or manipulates traffic, thus sending it through different paths. </a:t>
            </a:r>
          </a:p>
          <a:p>
            <a:pPr>
              <a:defRPr sz="1400"/>
            </a:pPr>
            <a:r>
              <a:t>Common examples include Firewalls, NetworkAddressTranslators NATS.</a:t>
            </a:r>
          </a:p>
          <a:p>
            <a:pPr>
              <a:defRPr sz="1400"/>
            </a:pPr>
          </a:p>
          <a:p>
            <a:pPr>
              <a:defRPr sz="1400"/>
            </a:pPr>
            <a:r>
              <a:t>* Middleboxes actually do forward traffic (since they have an incoming and outgoing link), but they don't make forwarding "decisions" like a router or switch.  Another example of a middlebox is an intrusion detection system.</a:t>
            </a:r>
          </a:p>
          <a:p>
            <a:pPr>
              <a:defRPr sz="1400"/>
            </a:pPr>
            <a:r>
              <a:t>* Maybe you could animate the network for the load balancing and backup path scenarios?  E.g., for the backup paths, you could show a default path from A-&gt;F1 in red, and a backup path in a faded dash red line from A-&gt;F2.  For load balancing, you could show two red lines from A to F1 and F2.</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4" name="Shape 564"/>
          <p:cNvSpPr/>
          <p:nvPr>
            <p:ph type="sldImg"/>
          </p:nvPr>
        </p:nvSpPr>
        <p:spPr>
          <a:prstGeom prst="rect">
            <a:avLst/>
          </a:prstGeom>
        </p:spPr>
        <p:txBody>
          <a:bodyPr/>
          <a:lstStyle/>
          <a:p>
            <a:pPr/>
          </a:p>
        </p:txBody>
      </p:sp>
      <p:sp>
        <p:nvSpPr>
          <p:cNvPr id="565" name="Shape 565"/>
          <p:cNvSpPr/>
          <p:nvPr>
            <p:ph type="body" sz="quarter" idx="1"/>
          </p:nvPr>
        </p:nvSpPr>
        <p:spPr>
          <a:prstGeom prst="rect">
            <a:avLst/>
          </a:prstGeom>
        </p:spPr>
        <p:txBody>
          <a:bodyPr/>
          <a:lstStyle/>
          <a:p>
            <a:pPr>
              <a:defRPr sz="1600"/>
            </a:pPr>
            <a:r>
              <a:t>We are working on an exciting new problem of specification mining which is the dual of the synthesis problem. </a:t>
            </a:r>
          </a:p>
          <a:p>
            <a:pPr>
              <a:defRPr sz="1600"/>
            </a:pPr>
          </a:p>
          <a:p>
            <a:pPr>
              <a:defRPr sz="1600"/>
            </a:pPr>
          </a:p>
          <a:p>
            <a:pPr>
              <a:defRPr sz="1600"/>
            </a:pPr>
          </a:p>
          <a:p>
            <a:pPr>
              <a:defRPr sz="1600"/>
            </a:pPr>
          </a:p>
          <a:p>
            <a:pPr>
              <a:defRPr sz="1600"/>
            </a:pPr>
            <a:r>
              <a:t>[We have seen how netgen synthesizes the delta changes required to change network N to N’ from  the high level user policy </a:t>
            </a:r>
          </a:p>
          <a:p>
            <a:pPr>
              <a:defRPr sz="1600"/>
            </a:pPr>
            <a:r>
              <a:t>Now the lets consider the dual problem of Mining the high level policy from the delta changes. ]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1" name="Shape 571"/>
          <p:cNvSpPr/>
          <p:nvPr>
            <p:ph type="sldImg"/>
          </p:nvPr>
        </p:nvSpPr>
        <p:spPr>
          <a:prstGeom prst="rect">
            <a:avLst/>
          </a:prstGeom>
        </p:spPr>
        <p:txBody>
          <a:bodyPr/>
          <a:lstStyle/>
          <a:p>
            <a:pPr/>
          </a:p>
        </p:txBody>
      </p:sp>
      <p:sp>
        <p:nvSpPr>
          <p:cNvPr id="572" name="Shape 572"/>
          <p:cNvSpPr/>
          <p:nvPr>
            <p:ph type="body" sz="quarter" idx="1"/>
          </p:nvPr>
        </p:nvSpPr>
        <p:spPr>
          <a:prstGeom prst="rect">
            <a:avLst/>
          </a:prstGeom>
        </p:spPr>
        <p:txBody>
          <a:bodyPr/>
          <a:lstStyle/>
          <a:p>
            <a:pPr>
              <a:defRPr sz="1600"/>
            </a:pPr>
            <a:r>
              <a:t>Suppose the user makes a change in the network using some application, using specification mining technique he can find out the abstract changes the application made, in the netgen specification language,,</a:t>
            </a:r>
          </a:p>
          <a:p>
            <a:pPr>
              <a:defRPr sz="1600"/>
            </a:pPr>
          </a:p>
          <a:p>
            <a:pPr>
              <a:defRPr sz="1600"/>
            </a:pPr>
            <a:r>
              <a:t>The input to the mining problem are the delta changes between between the old network and the new network, and output is the policy change intended by the changes. </a:t>
            </a:r>
          </a:p>
          <a:p>
            <a:pPr>
              <a:defRPr sz="1600"/>
            </a:pPr>
          </a:p>
          <a:p>
            <a:pPr>
              <a:defRPr sz="1600"/>
            </a:pPr>
            <a:r>
              <a:t>Such network change logs readily available, as It is often the case that organizations have years of network configuration change logs. </a:t>
            </a:r>
          </a:p>
          <a:p>
            <a:pPr>
              <a:defRPr sz="1600"/>
            </a:pPr>
          </a:p>
          <a:p>
            <a:pPr>
              <a:defRPr sz="1600"/>
            </a:pPr>
            <a:r>
              <a:t>There are two prominent application of this method: </a:t>
            </a:r>
          </a:p>
          <a:p>
            <a:pPr>
              <a:defRPr sz="1600"/>
            </a:pPr>
            <a:r>
              <a:t>First: to catch errors:  If the operator made some change (either manually or using some application), and after mining the policy is found to be something else, he can easily detect that. </a:t>
            </a:r>
          </a:p>
          <a:p>
            <a:pPr>
              <a:defRPr sz="1600"/>
            </a:pPr>
            <a:r>
              <a:t>Secondly mining can be used to discover long term policies of the by discovering invariants which must always hold true in the network. </a:t>
            </a:r>
          </a:p>
          <a:p>
            <a:pPr>
              <a:defRPr sz="1600"/>
            </a:pPr>
          </a:p>
          <a:p>
            <a:pPr>
              <a:defRPr sz="1600"/>
            </a:pPr>
          </a:p>
          <a:p>
            <a:pPr>
              <a:defRPr sz="1600"/>
            </a:pPr>
            <a:r>
              <a:t>If some application makes a mistake, using ming the user can get a feedback, that maybe this some policy which was not changed in quite a while is changed. if he really wants that. </a:t>
            </a:r>
          </a:p>
          <a:p>
            <a:pPr>
              <a:defRPr sz="1600"/>
            </a:pPr>
          </a:p>
          <a:p>
            <a:pPr>
              <a:defRPr sz="1600"/>
            </a:pPr>
          </a:p>
          <a:p>
            <a:pPr>
              <a:defRPr sz="1400"/>
            </a:pPr>
            <a:r>
              <a:t>———————other notes—————————————</a:t>
            </a:r>
          </a:p>
          <a:p>
            <a:pPr>
              <a:defRPr sz="1400"/>
            </a:pPr>
          </a:p>
          <a:p>
            <a:pPr>
              <a:defRPr sz="1600"/>
            </a:pPr>
          </a:p>
          <a:p>
            <a:pPr>
              <a:defRPr sz="1600"/>
            </a:pPr>
            <a:r>
              <a:t>We want to study the dual problem that the operator makes some changes and mine the netgen specification that captures the policy change the user intended. </a:t>
            </a:r>
          </a:p>
          <a:p>
            <a:pPr>
              <a:defRPr sz="1600"/>
            </a:pPr>
          </a:p>
          <a:p>
            <a:pPr>
              <a:defRPr sz="1400"/>
            </a:pPr>
            <a:r>
              <a:t>For the specification mining problem Netgen takes </a:t>
            </a:r>
          </a:p>
          <a:p>
            <a:pPr>
              <a:defRPr sz="1400"/>
            </a:pPr>
            <a:r>
              <a:t>If we consider the delta changes between two snapshot of the network , we want to summaries them and mine the high level policy,that can cause such a change. </a:t>
            </a:r>
          </a:p>
          <a:p>
            <a:pPr>
              <a:defRPr sz="1400"/>
            </a:pPr>
          </a:p>
          <a:p>
            <a:pPr>
              <a:defRPr sz="1400"/>
            </a:pPr>
          </a:p>
          <a:p>
            <a:pPr>
              <a:defRPr sz="1400"/>
            </a:pPr>
            <a:r>
              <a:t>First of all it helps to find out if the changes made by netgen are actually correct. </a:t>
            </a:r>
          </a:p>
          <a:p>
            <a:pPr>
              <a:defRPr sz="1400"/>
            </a:pPr>
            <a:r>
              <a:t>Second: </a:t>
            </a:r>
          </a:p>
          <a:p>
            <a:pPr>
              <a:defRPr sz="1400"/>
            </a:pPr>
          </a:p>
          <a:p>
            <a:pPr>
              <a:defRPr sz="1400"/>
            </a:pPr>
            <a:r>
              <a:t>———————other notes—————————————</a:t>
            </a:r>
          </a:p>
          <a:p>
            <a:pPr>
              <a:defRPr sz="1400"/>
            </a:pPr>
          </a:p>
          <a:p>
            <a:pPr>
              <a:defRPr sz="1400"/>
            </a:pPr>
            <a:r>
              <a:t>Given the delta N-&gt; N’ can we summarize the change in terms of netgen spec. </a:t>
            </a:r>
          </a:p>
          <a:p>
            <a:pPr>
              <a:defRPr sz="1400"/>
            </a:pPr>
            <a:r>
              <a:t>or nothing changed</a:t>
            </a:r>
          </a:p>
          <a:p>
            <a:pPr>
              <a:defRPr sz="1400"/>
            </a:pPr>
          </a:p>
          <a:p>
            <a:pPr>
              <a:defRPr sz="1400"/>
            </a:pPr>
            <a:r>
              <a:t>looking through traces is a tedious process, Verify the resultant behavior of the change is correct </a:t>
            </a:r>
          </a:p>
          <a:p>
            <a:pPr>
              <a:defRPr sz="1400"/>
            </a:pPr>
            <a:r>
              <a:t>Network updated very helpful for network administrators observe the change / verify the change</a:t>
            </a:r>
          </a:p>
          <a:p>
            <a:pPr>
              <a:defRPr sz="1400"/>
            </a:pPr>
            <a:r>
              <a:t>The existing policies are maintained.. Audit special rules have to be abided. the high level policies cannot be violated</a:t>
            </a:r>
          </a:p>
          <a:p>
            <a:pPr>
              <a:defRPr sz="1400"/>
            </a:pPr>
          </a:p>
          <a:p>
            <a:pPr>
              <a:defRPr sz="1400"/>
            </a:pPr>
            <a:r>
              <a:t>Summarise changes made… and highest level policies that policies</a:t>
            </a:r>
          </a:p>
          <a:p>
            <a:pPr>
              <a:defRPr sz="1400"/>
            </a:pPr>
            <a:r>
              <a:t>summariese whole policy of the network</a:t>
            </a:r>
          </a:p>
          <a:p>
            <a:pPr>
              <a:defRPr sz="1400"/>
            </a:pPr>
          </a:p>
          <a:p>
            <a:pPr>
              <a:defRPr sz="1400"/>
            </a:pPr>
            <a:r>
              <a:t>Mining/summarise all the  Invariant s and high level policies of the network… over time… historical changes</a:t>
            </a:r>
          </a:p>
          <a:p>
            <a:pPr>
              <a:defRPr sz="1400"/>
            </a:pPr>
            <a:r>
              <a:t>better summaries the change</a:t>
            </a:r>
          </a:p>
          <a:p>
            <a:pPr>
              <a:defRPr sz="1400"/>
            </a:pPr>
          </a:p>
          <a:p>
            <a:pPr>
              <a:defRPr sz="1400"/>
            </a:pPr>
            <a:r>
              <a:t>Some ways to create summaries of the network…</a:t>
            </a:r>
          </a:p>
          <a:p>
            <a:pPr>
              <a:defRPr sz="1400"/>
            </a:pPr>
            <a:r>
              <a:t>input diff of the network configuration of routers..</a:t>
            </a:r>
          </a:p>
          <a:p>
            <a:pPr>
              <a:defRPr sz="1400"/>
            </a:pPr>
            <a:r>
              <a:t>output summarise the change in the netgen language</a:t>
            </a:r>
          </a:p>
          <a:p>
            <a:pPr>
              <a:defRPr sz="1400"/>
            </a:pPr>
          </a:p>
          <a:p>
            <a:pPr>
              <a:defRPr sz="1400"/>
            </a:pPr>
          </a:p>
          <a:p>
            <a:pPr>
              <a:defRPr sz="1400"/>
            </a:pPr>
            <a:r>
              <a:t>[The network operator can easily find the changes, needed.. without needing to encode it themselves] </a:t>
            </a:r>
          </a:p>
          <a:p>
            <a:pPr>
              <a:defRPr sz="1400"/>
            </a:pPr>
          </a:p>
          <a:p>
            <a:pPr>
              <a:defRPr sz="1400"/>
            </a:pPr>
            <a:r>
              <a:t>time tested policies that rusually maintained. </a:t>
            </a:r>
          </a:p>
          <a:p>
            <a:pPr>
              <a:defRPr sz="1400"/>
            </a:pPr>
            <a:r>
              <a:t>and altering the user of any potential invariant violation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3048000" y="0"/>
            <a:ext cx="18288000" cy="7024260"/>
          </a:xfrm>
          <a:prstGeom prst="rect">
            <a:avLst/>
          </a:prstGeom>
        </p:spPr>
        <p:txBody>
          <a:bodyPr anchor="b"/>
          <a:lstStyle>
            <a:lvl1pPr algn="ctr">
              <a:defRPr sz="12000"/>
            </a:lvl1pPr>
          </a:lstStyle>
          <a:p>
            <a:pPr/>
            <a:r>
              <a:t>Title Text</a:t>
            </a:r>
          </a:p>
        </p:txBody>
      </p:sp>
      <p:sp>
        <p:nvSpPr>
          <p:cNvPr id="12" name="Shape 12"/>
          <p:cNvSpPr/>
          <p:nvPr>
            <p:ph type="body" sz="half" idx="1"/>
          </p:nvPr>
        </p:nvSpPr>
        <p:spPr>
          <a:xfrm>
            <a:off x="3048000" y="7204075"/>
            <a:ext cx="18288000" cy="6511925"/>
          </a:xfrm>
          <a:prstGeom prst="rect">
            <a:avLst/>
          </a:prstGeom>
        </p:spPr>
        <p:txBody>
          <a:bodyPr/>
          <a:lstStyle>
            <a:lvl1pPr marL="0" indent="0" algn="ctr">
              <a:buSzTx/>
              <a:buFontTx/>
              <a:buNone/>
              <a:defRPr sz="4800">
                <a:solidFill>
                  <a:srgbClr val="404040"/>
                </a:solidFill>
              </a:defRPr>
            </a:lvl1pPr>
            <a:lvl2pPr marL="0" indent="914400" algn="ctr">
              <a:buSzTx/>
              <a:buFontTx/>
              <a:buNone/>
              <a:defRPr sz="4800">
                <a:solidFill>
                  <a:srgbClr val="404040"/>
                </a:solidFill>
              </a:defRPr>
            </a:lvl2pPr>
            <a:lvl3pPr marL="0" indent="1828800" algn="ctr">
              <a:buSzTx/>
              <a:buFontTx/>
              <a:buNone/>
              <a:defRPr sz="4800">
                <a:solidFill>
                  <a:srgbClr val="404040"/>
                </a:solidFill>
              </a:defRPr>
            </a:lvl3pPr>
            <a:lvl4pPr marL="0" indent="2743200" algn="ctr">
              <a:buSzTx/>
              <a:buFontTx/>
              <a:buNone/>
              <a:defRPr sz="4800">
                <a:solidFill>
                  <a:srgbClr val="404040"/>
                </a:solidFill>
              </a:defRPr>
            </a:lvl4pPr>
            <a:lvl5pPr marL="0" indent="3657600" algn="ctr">
              <a:buSzTx/>
              <a:buFontTx/>
              <a:buNone/>
              <a:defRPr sz="4800">
                <a:solidFill>
                  <a:srgbClr val="404040"/>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89" name="Shape 89"/>
          <p:cNvSpPr/>
          <p:nvPr>
            <p:ph type="title"/>
          </p:nvPr>
        </p:nvSpPr>
        <p:spPr>
          <a:prstGeom prst="rect">
            <a:avLst/>
          </a:prstGeom>
        </p:spPr>
        <p:txBody>
          <a:bodyPr/>
          <a:lstStyle/>
          <a:p>
            <a:pPr/>
            <a:r>
              <a:t>Title Text</a:t>
            </a:r>
          </a:p>
        </p:txBody>
      </p:sp>
      <p:sp>
        <p:nvSpPr>
          <p:cNvPr id="90" name="Shape 90"/>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1" name="Shape 9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98" name="Shape 98"/>
          <p:cNvSpPr/>
          <p:nvPr>
            <p:ph type="title"/>
          </p:nvPr>
        </p:nvSpPr>
        <p:spPr>
          <a:xfrm>
            <a:off x="17449800" y="0"/>
            <a:ext cx="5257800" cy="13065124"/>
          </a:xfrm>
          <a:prstGeom prst="rect">
            <a:avLst/>
          </a:prstGeom>
        </p:spPr>
        <p:txBody>
          <a:bodyPr/>
          <a:lstStyle/>
          <a:p>
            <a:pPr/>
            <a:r>
              <a:t>Title Text</a:t>
            </a:r>
          </a:p>
        </p:txBody>
      </p:sp>
      <p:sp>
        <p:nvSpPr>
          <p:cNvPr id="99" name="Shape 99"/>
          <p:cNvSpPr/>
          <p:nvPr>
            <p:ph type="body" idx="1"/>
          </p:nvPr>
        </p:nvSpPr>
        <p:spPr>
          <a:xfrm>
            <a:off x="1676400" y="720725"/>
            <a:ext cx="15468600" cy="1299527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107" name="Shape 107"/>
          <p:cNvSpPr/>
          <p:nvPr>
            <p:ph type="title"/>
          </p:nvPr>
        </p:nvSpPr>
        <p:spPr>
          <a:xfrm>
            <a:off x="1778000" y="0"/>
            <a:ext cx="20828000" cy="6946900"/>
          </a:xfrm>
          <a:prstGeom prst="rect">
            <a:avLst/>
          </a:prstGeom>
        </p:spPr>
        <p:txBody>
          <a:bodyPr anchor="b"/>
          <a:lstStyle>
            <a:lvl1pPr>
              <a:defRPr sz="11200"/>
            </a:lvl1pPr>
          </a:lstStyle>
          <a:p>
            <a:pPr/>
            <a:r>
              <a:t>Title Text</a:t>
            </a:r>
          </a:p>
        </p:txBody>
      </p:sp>
      <p:sp>
        <p:nvSpPr>
          <p:cNvPr id="108" name="Shape 108"/>
          <p:cNvSpPr/>
          <p:nvPr>
            <p:ph type="body" sz="half" idx="1"/>
          </p:nvPr>
        </p:nvSpPr>
        <p:spPr>
          <a:xfrm>
            <a:off x="1778000" y="7073900"/>
            <a:ext cx="20828000" cy="5016500"/>
          </a:xfrm>
          <a:prstGeom prst="rect">
            <a:avLst/>
          </a:prstGeom>
        </p:spPr>
        <p:txBody>
          <a:bodyPr/>
          <a:lstStyle>
            <a:lvl1pPr marL="0" indent="0" algn="ctr">
              <a:spcBef>
                <a:spcPts val="0"/>
              </a:spcBef>
              <a:buSzTx/>
              <a:buFontTx/>
              <a:buNone/>
              <a:defRPr sz="4400"/>
            </a:lvl1pPr>
            <a:lvl2pPr marL="0" indent="0" algn="ctr">
              <a:spcBef>
                <a:spcPts val="0"/>
              </a:spcBef>
              <a:buSzTx/>
              <a:buFontTx/>
              <a:buNone/>
              <a:defRPr sz="4400"/>
            </a:lvl2pPr>
            <a:lvl3pPr marL="0" indent="0" algn="ctr">
              <a:spcBef>
                <a:spcPts val="0"/>
              </a:spcBef>
              <a:buSzTx/>
              <a:buFontTx/>
              <a:buNone/>
              <a:defRPr sz="4400"/>
            </a:lvl3pPr>
            <a:lvl4pPr marL="0" indent="0" algn="ctr">
              <a:spcBef>
                <a:spcPts val="0"/>
              </a:spcBef>
              <a:buSzTx/>
              <a:buFontTx/>
              <a:buNone/>
              <a:defRPr sz="4400"/>
            </a:lvl4pPr>
            <a:lvl5pPr marL="0" indent="0" algn="ctr">
              <a:spcBef>
                <a:spcPts val="0"/>
              </a:spcBef>
              <a:buSzTx/>
              <a:buFont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09" name="Shape 109"/>
          <p:cNvSpPr/>
          <p:nvPr>
            <p:ph type="sldNum" sz="quarter" idx="2"/>
          </p:nvPr>
        </p:nvSpPr>
        <p:spPr>
          <a:xfrm>
            <a:off x="17475200" y="12344400"/>
            <a:ext cx="5689600" cy="7366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16" name="Shape 116"/>
          <p:cNvSpPr/>
          <p:nvPr>
            <p:ph type="title"/>
          </p:nvPr>
        </p:nvSpPr>
        <p:spPr>
          <a:xfrm>
            <a:off x="3048000" y="0"/>
            <a:ext cx="18288000" cy="7024260"/>
          </a:xfrm>
          <a:prstGeom prst="rect">
            <a:avLst/>
          </a:prstGeom>
        </p:spPr>
        <p:txBody>
          <a:bodyPr anchor="b"/>
          <a:lstStyle>
            <a:lvl1pPr algn="ctr">
              <a:defRPr sz="12000"/>
            </a:lvl1pPr>
          </a:lstStyle>
          <a:p>
            <a:pPr/>
            <a:r>
              <a:t>Title Text</a:t>
            </a:r>
          </a:p>
        </p:txBody>
      </p:sp>
      <p:sp>
        <p:nvSpPr>
          <p:cNvPr id="117" name="Shape 117"/>
          <p:cNvSpPr/>
          <p:nvPr>
            <p:ph type="body" sz="half" idx="1"/>
          </p:nvPr>
        </p:nvSpPr>
        <p:spPr>
          <a:xfrm>
            <a:off x="3048000" y="7204075"/>
            <a:ext cx="18288000" cy="6511925"/>
          </a:xfrm>
          <a:prstGeom prst="rect">
            <a:avLst/>
          </a:prstGeom>
        </p:spPr>
        <p:txBody>
          <a:bodyPr/>
          <a:lstStyle>
            <a:lvl1pPr marL="0" indent="0" algn="ctr">
              <a:buSzTx/>
              <a:buFontTx/>
              <a:buNone/>
              <a:defRPr sz="4800">
                <a:solidFill>
                  <a:srgbClr val="404040"/>
                </a:solidFill>
              </a:defRPr>
            </a:lvl1pPr>
            <a:lvl2pPr marL="0" indent="914400" algn="ctr">
              <a:buSzTx/>
              <a:buFontTx/>
              <a:buNone/>
              <a:defRPr sz="4800">
                <a:solidFill>
                  <a:srgbClr val="404040"/>
                </a:solidFill>
              </a:defRPr>
            </a:lvl2pPr>
            <a:lvl3pPr marL="0" indent="1828800" algn="ctr">
              <a:buSzTx/>
              <a:buFontTx/>
              <a:buNone/>
              <a:defRPr sz="4800">
                <a:solidFill>
                  <a:srgbClr val="404040"/>
                </a:solidFill>
              </a:defRPr>
            </a:lvl3pPr>
            <a:lvl4pPr marL="0" indent="2743200" algn="ctr">
              <a:buSzTx/>
              <a:buFontTx/>
              <a:buNone/>
              <a:defRPr sz="4800">
                <a:solidFill>
                  <a:srgbClr val="404040"/>
                </a:solidFill>
              </a:defRPr>
            </a:lvl4pPr>
            <a:lvl5pPr marL="0" indent="3657600" algn="ctr">
              <a:buSzTx/>
              <a:buFontTx/>
              <a:buNone/>
              <a:defRPr sz="4800">
                <a:solidFill>
                  <a:srgbClr val="404040"/>
                </a:solidFill>
              </a:defRPr>
            </a:lvl5pPr>
          </a:lstStyle>
          <a:p>
            <a:pPr/>
            <a:r>
              <a:t>Body Level One</a:t>
            </a:r>
          </a:p>
          <a:p>
            <a:pPr lvl="1"/>
            <a:r>
              <a:t>Body Level Two</a:t>
            </a:r>
          </a:p>
          <a:p>
            <a:pPr lvl="2"/>
            <a:r>
              <a:t>Body Level Three</a:t>
            </a:r>
          </a:p>
          <a:p>
            <a:pPr lvl="3"/>
            <a:r>
              <a:t>Body Level Four</a:t>
            </a:r>
          </a:p>
          <a:p>
            <a:pPr lvl="4"/>
            <a:r>
              <a:t>Body Level Five</a:t>
            </a:r>
          </a:p>
        </p:txBody>
      </p:sp>
      <p:sp>
        <p:nvSpPr>
          <p:cNvPr id="118" name="Shape 1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a:defRPr>
                <a:latin typeface="Helvetica Light"/>
                <a:ea typeface="Helvetica Light"/>
                <a:cs typeface="Helvetica Light"/>
                <a:sym typeface="Helvetica Light"/>
              </a:defRPr>
            </a:lvl1pPr>
          </a:lstStyle>
          <a:p>
            <a:pPr/>
            <a:r>
              <a:t>Title Text</a:t>
            </a:r>
          </a:p>
        </p:txBody>
      </p:sp>
      <p:sp>
        <p:nvSpPr>
          <p:cNvPr id="126" name="Shape 126"/>
          <p:cNvSpPr/>
          <p:nvPr>
            <p:ph type="body" idx="1"/>
          </p:nvPr>
        </p:nvSpPr>
        <p:spPr>
          <a:prstGeom prst="rect">
            <a:avLst/>
          </a:prstGeom>
        </p:spPr>
        <p:txBody>
          <a:bodyPr/>
          <a:lstStyle>
            <a:lvl1pPr>
              <a:defRPr>
                <a:latin typeface="Helvetica Light"/>
                <a:ea typeface="Helvetica Light"/>
                <a:cs typeface="Helvetica Light"/>
                <a:sym typeface="Helvetica Light"/>
              </a:defRPr>
            </a:lvl1pPr>
            <a:lvl2pPr>
              <a:defRPr>
                <a:latin typeface="Helvetica Light"/>
                <a:ea typeface="Helvetica Light"/>
                <a:cs typeface="Helvetica Light"/>
                <a:sym typeface="Helvetica Light"/>
              </a:defRPr>
            </a:lvl2pPr>
            <a:lvl3pPr>
              <a:defRPr>
                <a:latin typeface="Helvetica Light"/>
                <a:ea typeface="Helvetica Light"/>
                <a:cs typeface="Helvetica Light"/>
                <a:sym typeface="Helvetica Light"/>
              </a:defRPr>
            </a:lvl3pPr>
            <a:lvl4pPr>
              <a:defRPr>
                <a:latin typeface="Helvetica Light"/>
                <a:ea typeface="Helvetica Light"/>
                <a:cs typeface="Helvetica Light"/>
                <a:sym typeface="Helvetica Light"/>
              </a:defRPr>
            </a:lvl4pPr>
            <a:lvl5pPr>
              <a:defRPr>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127" name="Shape 12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34" name="Shape 134"/>
          <p:cNvSpPr/>
          <p:nvPr>
            <p:ph type="title"/>
          </p:nvPr>
        </p:nvSpPr>
        <p:spPr>
          <a:xfrm>
            <a:off x="1663700" y="3424845"/>
            <a:ext cx="21031200" cy="5702417"/>
          </a:xfrm>
          <a:prstGeom prst="rect">
            <a:avLst/>
          </a:prstGeom>
        </p:spPr>
        <p:txBody>
          <a:bodyPr anchor="b"/>
          <a:lstStyle>
            <a:lvl1pPr>
              <a:defRPr sz="12000">
                <a:latin typeface="Helvetica Light"/>
                <a:ea typeface="Helvetica Light"/>
                <a:cs typeface="Helvetica Light"/>
                <a:sym typeface="Helvetica Light"/>
              </a:defRPr>
            </a:lvl1pPr>
          </a:lstStyle>
          <a:p>
            <a:pPr/>
            <a:r>
              <a:t>Title Text</a:t>
            </a:r>
          </a:p>
        </p:txBody>
      </p:sp>
      <p:sp>
        <p:nvSpPr>
          <p:cNvPr id="135" name="Shape 135"/>
          <p:cNvSpPr/>
          <p:nvPr>
            <p:ph type="body" sz="quarter" idx="1"/>
          </p:nvPr>
        </p:nvSpPr>
        <p:spPr>
          <a:xfrm>
            <a:off x="1663700" y="9105266"/>
            <a:ext cx="21031200" cy="3000375"/>
          </a:xfrm>
          <a:prstGeom prst="rect">
            <a:avLst/>
          </a:prstGeom>
        </p:spPr>
        <p:txBody>
          <a:bodyPr/>
          <a:lstStyle>
            <a:lvl1pPr marL="0" indent="0">
              <a:buSzTx/>
              <a:buFontTx/>
              <a:buNone/>
              <a:defRPr sz="4800">
                <a:solidFill>
                  <a:srgbClr val="404040"/>
                </a:solidFill>
              </a:defRPr>
            </a:lvl1pPr>
            <a:lvl2pPr marL="0" indent="914400">
              <a:buSzTx/>
              <a:buFontTx/>
              <a:buNone/>
              <a:defRPr sz="4800">
                <a:solidFill>
                  <a:srgbClr val="404040"/>
                </a:solidFill>
              </a:defRPr>
            </a:lvl2pPr>
            <a:lvl3pPr marL="0" indent="1828800">
              <a:buSzTx/>
              <a:buFontTx/>
              <a:buNone/>
              <a:defRPr sz="4800">
                <a:solidFill>
                  <a:srgbClr val="404040"/>
                </a:solidFill>
              </a:defRPr>
            </a:lvl3pPr>
            <a:lvl4pPr marL="0" indent="2743200">
              <a:buSzTx/>
              <a:buFontTx/>
              <a:buNone/>
              <a:defRPr sz="4800">
                <a:solidFill>
                  <a:srgbClr val="404040"/>
                </a:solidFill>
              </a:defRPr>
            </a:lvl4pPr>
            <a:lvl5pPr marL="0" indent="3657600">
              <a:buSzTx/>
              <a:buFontTx/>
              <a:buNone/>
              <a:defRPr sz="4800">
                <a:solidFill>
                  <a:srgbClr val="404040"/>
                </a:solidFill>
              </a:defRPr>
            </a:lvl5pPr>
          </a:lstStyle>
          <a:p>
            <a:pPr/>
            <a:r>
              <a:t>Body Level One</a:t>
            </a:r>
          </a:p>
          <a:p>
            <a:pPr lvl="1"/>
            <a:r>
              <a:t>Body Level Two</a:t>
            </a:r>
          </a:p>
          <a:p>
            <a:pPr lvl="2"/>
            <a:r>
              <a:t>Body Level Three</a:t>
            </a:r>
          </a:p>
          <a:p>
            <a:pPr lvl="3"/>
            <a:r>
              <a:t>Body Level Four</a:t>
            </a:r>
          </a:p>
          <a:p>
            <a:pPr lvl="4"/>
            <a:r>
              <a:t>Body Level Five</a:t>
            </a:r>
          </a:p>
        </p:txBody>
      </p:sp>
      <p:sp>
        <p:nvSpPr>
          <p:cNvPr id="136" name="Shape 13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lvl1pPr>
              <a:defRPr>
                <a:latin typeface="Helvetica Light"/>
                <a:ea typeface="Helvetica Light"/>
                <a:cs typeface="Helvetica Light"/>
                <a:sym typeface="Helvetica Light"/>
              </a:defRPr>
            </a:lvl1pPr>
          </a:lstStyle>
          <a:p>
            <a:pPr/>
            <a:r>
              <a:t>Title Text</a:t>
            </a:r>
          </a:p>
        </p:txBody>
      </p:sp>
      <p:sp>
        <p:nvSpPr>
          <p:cNvPr id="144" name="Shape 144"/>
          <p:cNvSpPr/>
          <p:nvPr>
            <p:ph type="body" sz="half" idx="1"/>
          </p:nvPr>
        </p:nvSpPr>
        <p:spPr>
          <a:xfrm>
            <a:off x="1690253" y="3657601"/>
            <a:ext cx="10363201" cy="10058400"/>
          </a:xfrm>
          <a:prstGeom prst="rect">
            <a:avLst/>
          </a:prstGeom>
        </p:spPr>
        <p:txBody>
          <a:bodyPr/>
          <a:lstStyle>
            <a:lvl1pPr>
              <a:defRPr>
                <a:latin typeface="Helvetica Light"/>
                <a:ea typeface="Helvetica Light"/>
                <a:cs typeface="Helvetica Light"/>
                <a:sym typeface="Helvetica Light"/>
              </a:defRPr>
            </a:lvl1pPr>
            <a:lvl2pPr>
              <a:defRPr>
                <a:latin typeface="Helvetica Light"/>
                <a:ea typeface="Helvetica Light"/>
                <a:cs typeface="Helvetica Light"/>
                <a:sym typeface="Helvetica Light"/>
              </a:defRPr>
            </a:lvl2pPr>
            <a:lvl3pPr>
              <a:defRPr>
                <a:latin typeface="Helvetica Light"/>
                <a:ea typeface="Helvetica Light"/>
                <a:cs typeface="Helvetica Light"/>
                <a:sym typeface="Helvetica Light"/>
              </a:defRPr>
            </a:lvl3pPr>
            <a:lvl4pPr>
              <a:defRPr>
                <a:latin typeface="Helvetica Light"/>
                <a:ea typeface="Helvetica Light"/>
                <a:cs typeface="Helvetica Light"/>
                <a:sym typeface="Helvetica Light"/>
              </a:defRPr>
            </a:lvl4pPr>
            <a:lvl5pPr>
              <a:defRPr>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145" name="Shape 1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152" name="Shape 152"/>
          <p:cNvSpPr/>
          <p:nvPr>
            <p:ph type="body" sz="quarter" idx="1"/>
          </p:nvPr>
        </p:nvSpPr>
        <p:spPr>
          <a:xfrm>
            <a:off x="1690253" y="3363700"/>
            <a:ext cx="10312401" cy="1651399"/>
          </a:xfrm>
          <a:prstGeom prst="rect">
            <a:avLst/>
          </a:prstGeom>
        </p:spPr>
        <p:txBody>
          <a:bodyPr anchor="b"/>
          <a:lstStyle>
            <a:lvl1pPr marL="0" indent="0">
              <a:spcBef>
                <a:spcPts val="0"/>
              </a:spcBef>
              <a:buSzTx/>
              <a:buFontTx/>
              <a:buNone/>
              <a:defRPr b="1" sz="4800"/>
            </a:lvl1pPr>
            <a:lvl2pPr marL="0" indent="914400">
              <a:spcBef>
                <a:spcPts val="0"/>
              </a:spcBef>
              <a:buSzTx/>
              <a:buFontTx/>
              <a:buNone/>
              <a:defRPr b="1" sz="4800"/>
            </a:lvl2pPr>
            <a:lvl3pPr marL="0" indent="1828800">
              <a:spcBef>
                <a:spcPts val="0"/>
              </a:spcBef>
              <a:buSzTx/>
              <a:buFontTx/>
              <a:buNone/>
              <a:defRPr b="1" sz="4800"/>
            </a:lvl3pPr>
            <a:lvl4pPr marL="0" indent="2743200">
              <a:spcBef>
                <a:spcPts val="0"/>
              </a:spcBef>
              <a:buSzTx/>
              <a:buFontTx/>
              <a:buNone/>
              <a:defRPr b="1" sz="4800"/>
            </a:lvl4pPr>
            <a:lvl5pPr marL="0" indent="3657600">
              <a:spcBef>
                <a:spcPts val="0"/>
              </a:spcBef>
              <a:buSzTx/>
              <a:buFontTx/>
              <a:buNone/>
              <a:defRPr b="1" sz="4800"/>
            </a:lvl5pPr>
          </a:lstStyle>
          <a:p>
            <a:pPr/>
            <a:r>
              <a:t>Body Level One</a:t>
            </a:r>
          </a:p>
          <a:p>
            <a:pPr lvl="1"/>
            <a:r>
              <a:t>Body Level Two</a:t>
            </a:r>
          </a:p>
          <a:p>
            <a:pPr lvl="2"/>
            <a:r>
              <a:t>Body Level Three</a:t>
            </a:r>
          </a:p>
          <a:p>
            <a:pPr lvl="3"/>
            <a:r>
              <a:t>Body Level Four</a:t>
            </a:r>
          </a:p>
          <a:p>
            <a:pPr lvl="4"/>
            <a:r>
              <a:t>Body Level Five</a:t>
            </a:r>
          </a:p>
        </p:txBody>
      </p:sp>
      <p:sp>
        <p:nvSpPr>
          <p:cNvPr id="153" name="Shape 153"/>
          <p:cNvSpPr/>
          <p:nvPr>
            <p:ph type="sldNum" sz="quarter" idx="2"/>
          </p:nvPr>
        </p:nvSpPr>
        <p:spPr>
          <a:prstGeom prst="rect">
            <a:avLst/>
          </a:prstGeom>
        </p:spPr>
        <p:txBody>
          <a:bodyPr/>
          <a:lstStyle/>
          <a:p>
            <a:pPr/>
            <a:fld id="{86CB4B4D-7CA3-9044-876B-883B54F8677D}" type="slidenum"/>
          </a:p>
        </p:txBody>
      </p:sp>
      <p:sp>
        <p:nvSpPr>
          <p:cNvPr id="154" name="Shape 154"/>
          <p:cNvSpPr/>
          <p:nvPr>
            <p:ph type="title"/>
          </p:nvPr>
        </p:nvSpPr>
        <p:spPr>
          <a:xfrm>
            <a:off x="1690253" y="731519"/>
            <a:ext cx="21031201" cy="2651126"/>
          </a:xfrm>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161" name="Shape 161"/>
          <p:cNvSpPr/>
          <p:nvPr>
            <p:ph type="sldNum" sz="quarter" idx="2"/>
          </p:nvPr>
        </p:nvSpPr>
        <p:spPr>
          <a:prstGeom prst="rect">
            <a:avLst/>
          </a:prstGeom>
        </p:spPr>
        <p:txBody>
          <a:bodyPr/>
          <a:lstStyle/>
          <a:p>
            <a:pPr/>
            <a:fld id="{86CB4B4D-7CA3-9044-876B-883B54F8677D}" type="slidenum"/>
          </a:p>
        </p:txBody>
      </p:sp>
      <p:sp>
        <p:nvSpPr>
          <p:cNvPr id="162" name="Shape 162"/>
          <p:cNvSpPr/>
          <p:nvPr>
            <p:ph type="title"/>
          </p:nvPr>
        </p:nvSpPr>
        <p:spPr>
          <a:xfrm>
            <a:off x="1690253" y="731519"/>
            <a:ext cx="21031201" cy="2651126"/>
          </a:xfrm>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69" name="Shape 16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176" name="Shape 176"/>
          <p:cNvSpPr/>
          <p:nvPr>
            <p:ph type="title"/>
          </p:nvPr>
        </p:nvSpPr>
        <p:spPr>
          <a:xfrm>
            <a:off x="1682495" y="0"/>
            <a:ext cx="7863842" cy="4114795"/>
          </a:xfrm>
          <a:prstGeom prst="rect">
            <a:avLst/>
          </a:prstGeom>
        </p:spPr>
        <p:txBody>
          <a:bodyPr anchor="b"/>
          <a:lstStyle>
            <a:lvl1pPr>
              <a:defRPr sz="6400"/>
            </a:lvl1pPr>
          </a:lstStyle>
          <a:p>
            <a:pPr/>
            <a:r>
              <a:t>Title Text</a:t>
            </a:r>
          </a:p>
        </p:txBody>
      </p:sp>
      <p:sp>
        <p:nvSpPr>
          <p:cNvPr id="177" name="Shape 177"/>
          <p:cNvSpPr/>
          <p:nvPr>
            <p:ph type="body" idx="1"/>
          </p:nvPr>
        </p:nvSpPr>
        <p:spPr>
          <a:xfrm>
            <a:off x="10363200" y="1981200"/>
            <a:ext cx="12344400" cy="11734800"/>
          </a:xfrm>
          <a:prstGeom prst="rect">
            <a:avLst/>
          </a:prstGeom>
        </p:spPr>
        <p:txBody>
          <a:bodyPr/>
          <a:lstStyle>
            <a:lvl1pPr>
              <a:defRPr sz="6400"/>
            </a:lvl1pPr>
            <a:lvl2pPr marL="1436914" indent="-522514">
              <a:defRPr sz="6400"/>
            </a:lvl2pPr>
            <a:lvl3pPr marL="2438400" indent="-609600">
              <a:defRPr sz="6400"/>
            </a:lvl3pPr>
            <a:lvl4pPr marL="3474720" indent="-731520">
              <a:defRPr sz="6400"/>
            </a:lvl4pPr>
            <a:lvl5pPr marL="4389120" indent="-731520">
              <a:defRPr sz="6400"/>
            </a:lvl5pPr>
          </a:lstStyle>
          <a:p>
            <a:pPr/>
            <a:r>
              <a:t>Body Level One</a:t>
            </a:r>
          </a:p>
          <a:p>
            <a:pPr lvl="1"/>
            <a:r>
              <a:t>Body Level Two</a:t>
            </a:r>
          </a:p>
          <a:p>
            <a:pPr lvl="2"/>
            <a:r>
              <a:t>Body Level Three</a:t>
            </a:r>
          </a:p>
          <a:p>
            <a:pPr lvl="3"/>
            <a:r>
              <a:t>Body Level Four</a:t>
            </a:r>
          </a:p>
          <a:p>
            <a:pPr lvl="4"/>
            <a:r>
              <a:t>Body Level Five</a:t>
            </a:r>
          </a:p>
        </p:txBody>
      </p:sp>
      <p:sp>
        <p:nvSpPr>
          <p:cNvPr id="178" name="Shape 1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185" name="Shape 185"/>
          <p:cNvSpPr/>
          <p:nvPr>
            <p:ph type="title"/>
          </p:nvPr>
        </p:nvSpPr>
        <p:spPr>
          <a:xfrm>
            <a:off x="1682495" y="0"/>
            <a:ext cx="7863842" cy="4114800"/>
          </a:xfrm>
          <a:prstGeom prst="rect">
            <a:avLst/>
          </a:prstGeom>
        </p:spPr>
        <p:txBody>
          <a:bodyPr anchor="b"/>
          <a:lstStyle>
            <a:lvl1pPr>
              <a:defRPr sz="6400"/>
            </a:lvl1pPr>
          </a:lstStyle>
          <a:p>
            <a:pPr/>
            <a:r>
              <a:t>Title Text</a:t>
            </a:r>
          </a:p>
        </p:txBody>
      </p:sp>
      <p:sp>
        <p:nvSpPr>
          <p:cNvPr id="186" name="Shape 186"/>
          <p:cNvSpPr/>
          <p:nvPr>
            <p:ph type="body" sz="half" idx="1"/>
          </p:nvPr>
        </p:nvSpPr>
        <p:spPr>
          <a:xfrm>
            <a:off x="1682495" y="4114800"/>
            <a:ext cx="7863842" cy="9601200"/>
          </a:xfrm>
          <a:prstGeom prst="rect">
            <a:avLst/>
          </a:prstGeom>
        </p:spPr>
        <p:txBody>
          <a:bodyPr/>
          <a:lstStyle>
            <a:lvl1pPr marL="0" indent="0">
              <a:buSzTx/>
              <a:buFontTx/>
              <a:buNone/>
              <a:defRPr sz="3200"/>
            </a:lvl1pPr>
            <a:lvl2pPr marL="0" indent="914400">
              <a:buSzTx/>
              <a:buFontTx/>
              <a:buNone/>
              <a:defRPr sz="3200"/>
            </a:lvl2pPr>
            <a:lvl3pPr marL="0" indent="1828800">
              <a:buSzTx/>
              <a:buFontTx/>
              <a:buNone/>
              <a:defRPr sz="3200"/>
            </a:lvl3pPr>
            <a:lvl4pPr marL="0" indent="2743200">
              <a:buSzTx/>
              <a:buFontTx/>
              <a:buNone/>
              <a:defRPr sz="3200"/>
            </a:lvl4pPr>
            <a:lvl5pPr marL="0" indent="3657600">
              <a:buSzTx/>
              <a:buFont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87" name="Shape 18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lvl1pPr>
              <a:defRPr>
                <a:latin typeface="+mn-lt"/>
                <a:ea typeface="+mn-ea"/>
                <a:cs typeface="+mn-cs"/>
                <a:sym typeface="Helvetica"/>
              </a:defRPr>
            </a:lvl1pPr>
          </a:lstStyle>
          <a:p>
            <a:pPr/>
            <a:r>
              <a:t>Title Text</a:t>
            </a:r>
          </a:p>
        </p:txBody>
      </p:sp>
      <p:sp>
        <p:nvSpPr>
          <p:cNvPr id="195" name="Shape 195"/>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96" name="Shape 19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203" name="Shape 203"/>
          <p:cNvSpPr/>
          <p:nvPr>
            <p:ph type="title"/>
          </p:nvPr>
        </p:nvSpPr>
        <p:spPr>
          <a:xfrm>
            <a:off x="17449800" y="0"/>
            <a:ext cx="5257800" cy="13065124"/>
          </a:xfrm>
          <a:prstGeom prst="rect">
            <a:avLst/>
          </a:prstGeom>
        </p:spPr>
        <p:txBody>
          <a:bodyPr/>
          <a:lstStyle/>
          <a:p>
            <a:pPr/>
            <a:r>
              <a:t>Title Text</a:t>
            </a:r>
          </a:p>
        </p:txBody>
      </p:sp>
      <p:sp>
        <p:nvSpPr>
          <p:cNvPr id="204" name="Shape 204"/>
          <p:cNvSpPr/>
          <p:nvPr>
            <p:ph type="body" idx="1"/>
          </p:nvPr>
        </p:nvSpPr>
        <p:spPr>
          <a:xfrm>
            <a:off x="1676400" y="720725"/>
            <a:ext cx="15468600" cy="1299527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05" name="Shape 20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212" name="Shape 212"/>
          <p:cNvSpPr/>
          <p:nvPr>
            <p:ph type="title"/>
          </p:nvPr>
        </p:nvSpPr>
        <p:spPr>
          <a:xfrm>
            <a:off x="1778000" y="0"/>
            <a:ext cx="20828000" cy="6946900"/>
          </a:xfrm>
          <a:prstGeom prst="rect">
            <a:avLst/>
          </a:prstGeom>
        </p:spPr>
        <p:txBody>
          <a:bodyPr anchor="b"/>
          <a:lstStyle>
            <a:lvl1pPr>
              <a:defRPr sz="11200"/>
            </a:lvl1pPr>
          </a:lstStyle>
          <a:p>
            <a:pPr/>
            <a:r>
              <a:t>Title Text</a:t>
            </a:r>
          </a:p>
        </p:txBody>
      </p:sp>
      <p:sp>
        <p:nvSpPr>
          <p:cNvPr id="213" name="Shape 213"/>
          <p:cNvSpPr/>
          <p:nvPr>
            <p:ph type="body" sz="half" idx="1"/>
          </p:nvPr>
        </p:nvSpPr>
        <p:spPr>
          <a:xfrm>
            <a:off x="1778000" y="7073900"/>
            <a:ext cx="20828000" cy="5016500"/>
          </a:xfrm>
          <a:prstGeom prst="rect">
            <a:avLst/>
          </a:prstGeom>
        </p:spPr>
        <p:txBody>
          <a:bodyPr/>
          <a:lstStyle>
            <a:lvl1pPr marL="0" indent="0" algn="ctr">
              <a:spcBef>
                <a:spcPts val="0"/>
              </a:spcBef>
              <a:buSzTx/>
              <a:buFontTx/>
              <a:buNone/>
              <a:defRPr sz="4400"/>
            </a:lvl1pPr>
            <a:lvl2pPr marL="0" indent="0" algn="ctr">
              <a:spcBef>
                <a:spcPts val="0"/>
              </a:spcBef>
              <a:buSzTx/>
              <a:buFontTx/>
              <a:buNone/>
              <a:defRPr sz="4400"/>
            </a:lvl2pPr>
            <a:lvl3pPr marL="0" indent="0" algn="ctr">
              <a:spcBef>
                <a:spcPts val="0"/>
              </a:spcBef>
              <a:buSzTx/>
              <a:buFontTx/>
              <a:buNone/>
              <a:defRPr sz="4400"/>
            </a:lvl3pPr>
            <a:lvl4pPr marL="0" indent="0" algn="ctr">
              <a:spcBef>
                <a:spcPts val="0"/>
              </a:spcBef>
              <a:buSzTx/>
              <a:buFontTx/>
              <a:buNone/>
              <a:defRPr sz="4400"/>
            </a:lvl4pPr>
            <a:lvl5pPr marL="0" indent="0" algn="ctr">
              <a:spcBef>
                <a:spcPts val="0"/>
              </a:spcBef>
              <a:buSzTx/>
              <a:buFont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14" name="Shape 214"/>
          <p:cNvSpPr/>
          <p:nvPr>
            <p:ph type="sldNum" sz="quarter" idx="2"/>
          </p:nvPr>
        </p:nvSpPr>
        <p:spPr>
          <a:xfrm>
            <a:off x="17475200" y="12344400"/>
            <a:ext cx="5689600" cy="7366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1663700" y="3424845"/>
            <a:ext cx="21031200" cy="5702417"/>
          </a:xfrm>
          <a:prstGeom prst="rect">
            <a:avLst/>
          </a:prstGeom>
        </p:spPr>
        <p:txBody>
          <a:bodyPr anchor="b"/>
          <a:lstStyle>
            <a:lvl1pPr>
              <a:defRPr sz="12000"/>
            </a:lvl1pPr>
          </a:lstStyle>
          <a:p>
            <a:pPr/>
            <a:r>
              <a:t>Title Text</a:t>
            </a:r>
          </a:p>
        </p:txBody>
      </p:sp>
      <p:sp>
        <p:nvSpPr>
          <p:cNvPr id="30" name="Shape 30"/>
          <p:cNvSpPr/>
          <p:nvPr>
            <p:ph type="body" sz="quarter" idx="1"/>
          </p:nvPr>
        </p:nvSpPr>
        <p:spPr>
          <a:xfrm>
            <a:off x="1663700" y="9105266"/>
            <a:ext cx="21031200" cy="3000375"/>
          </a:xfrm>
          <a:prstGeom prst="rect">
            <a:avLst/>
          </a:prstGeom>
        </p:spPr>
        <p:txBody>
          <a:bodyPr/>
          <a:lstStyle>
            <a:lvl1pPr marL="0" indent="0">
              <a:buSzTx/>
              <a:buFontTx/>
              <a:buNone/>
              <a:defRPr sz="4800">
                <a:solidFill>
                  <a:srgbClr val="404040"/>
                </a:solidFill>
              </a:defRPr>
            </a:lvl1pPr>
            <a:lvl2pPr marL="0" indent="914400">
              <a:buSzTx/>
              <a:buFontTx/>
              <a:buNone/>
              <a:defRPr sz="4800">
                <a:solidFill>
                  <a:srgbClr val="404040"/>
                </a:solidFill>
              </a:defRPr>
            </a:lvl2pPr>
            <a:lvl3pPr marL="0" indent="1828800">
              <a:buSzTx/>
              <a:buFontTx/>
              <a:buNone/>
              <a:defRPr sz="4800">
                <a:solidFill>
                  <a:srgbClr val="404040"/>
                </a:solidFill>
              </a:defRPr>
            </a:lvl3pPr>
            <a:lvl4pPr marL="0" indent="2743200">
              <a:buSzTx/>
              <a:buFontTx/>
              <a:buNone/>
              <a:defRPr sz="4800">
                <a:solidFill>
                  <a:srgbClr val="404040"/>
                </a:solidFill>
              </a:defRPr>
            </a:lvl4pPr>
            <a:lvl5pPr marL="0" indent="3657600">
              <a:buSzTx/>
              <a:buFontTx/>
              <a:buNone/>
              <a:defRPr sz="4800">
                <a:solidFill>
                  <a:srgbClr val="404040"/>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Title Text</a:t>
            </a:r>
          </a:p>
        </p:txBody>
      </p:sp>
      <p:sp>
        <p:nvSpPr>
          <p:cNvPr id="39" name="Shape 39"/>
          <p:cNvSpPr/>
          <p:nvPr>
            <p:ph type="body" sz="half" idx="1"/>
          </p:nvPr>
        </p:nvSpPr>
        <p:spPr>
          <a:xfrm>
            <a:off x="1690253" y="3657601"/>
            <a:ext cx="10363201" cy="10058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body" sz="quarter" idx="1"/>
          </p:nvPr>
        </p:nvSpPr>
        <p:spPr>
          <a:xfrm>
            <a:off x="1690253" y="3363700"/>
            <a:ext cx="10312401" cy="1651399"/>
          </a:xfrm>
          <a:prstGeom prst="rect">
            <a:avLst/>
          </a:prstGeom>
        </p:spPr>
        <p:txBody>
          <a:bodyPr anchor="b"/>
          <a:lstStyle>
            <a:lvl1pPr marL="0" indent="0">
              <a:spcBef>
                <a:spcPts val="0"/>
              </a:spcBef>
              <a:buSzTx/>
              <a:buFontTx/>
              <a:buNone/>
              <a:defRPr b="1" sz="4800"/>
            </a:lvl1pPr>
            <a:lvl2pPr marL="0" indent="914400">
              <a:spcBef>
                <a:spcPts val="0"/>
              </a:spcBef>
              <a:buSzTx/>
              <a:buFontTx/>
              <a:buNone/>
              <a:defRPr b="1" sz="4800"/>
            </a:lvl2pPr>
            <a:lvl3pPr marL="0" indent="1828800">
              <a:spcBef>
                <a:spcPts val="0"/>
              </a:spcBef>
              <a:buSzTx/>
              <a:buFontTx/>
              <a:buNone/>
              <a:defRPr b="1" sz="4800"/>
            </a:lvl3pPr>
            <a:lvl4pPr marL="0" indent="2743200">
              <a:spcBef>
                <a:spcPts val="0"/>
              </a:spcBef>
              <a:buSzTx/>
              <a:buFontTx/>
              <a:buNone/>
              <a:defRPr b="1" sz="4800"/>
            </a:lvl4pPr>
            <a:lvl5pPr marL="0" indent="3657600">
              <a:spcBef>
                <a:spcPts val="0"/>
              </a:spcBef>
              <a:buSzTx/>
              <a:buFontTx/>
              <a:buNone/>
              <a:defRPr b="1" sz="4800"/>
            </a:lvl5pPr>
          </a:lstStyle>
          <a:p>
            <a:pPr/>
            <a:r>
              <a:t>Body Level One</a:t>
            </a:r>
          </a:p>
          <a:p>
            <a:pPr lvl="1"/>
            <a:r>
              <a:t>Body Level Two</a:t>
            </a:r>
          </a:p>
          <a:p>
            <a:pPr lvl="2"/>
            <a:r>
              <a:t>Body Level Three</a:t>
            </a:r>
          </a:p>
          <a:p>
            <a:pPr lvl="3"/>
            <a:r>
              <a:t>Body Level Four</a:t>
            </a:r>
          </a:p>
          <a:p>
            <a:pPr lvl="4"/>
            <a:r>
              <a:t>Body Level Five</a:t>
            </a:r>
          </a:p>
        </p:txBody>
      </p:sp>
      <p:sp>
        <p:nvSpPr>
          <p:cNvPr id="48" name="Shape 48"/>
          <p:cNvSpPr/>
          <p:nvPr>
            <p:ph type="sldNum" sz="quarter" idx="2"/>
          </p:nvPr>
        </p:nvSpPr>
        <p:spPr>
          <a:prstGeom prst="rect">
            <a:avLst/>
          </a:prstGeom>
        </p:spPr>
        <p:txBody>
          <a:bodyPr/>
          <a:lstStyle/>
          <a:p>
            <a:pPr/>
            <a:fld id="{86CB4B4D-7CA3-9044-876B-883B54F8677D}" type="slidenum"/>
          </a:p>
        </p:txBody>
      </p:sp>
      <p:sp>
        <p:nvSpPr>
          <p:cNvPr id="49" name="Shape 49"/>
          <p:cNvSpPr/>
          <p:nvPr>
            <p:ph type="title"/>
          </p:nvPr>
        </p:nvSpPr>
        <p:spPr>
          <a:xfrm>
            <a:off x="1690253" y="731519"/>
            <a:ext cx="21031201" cy="2651126"/>
          </a:xfrm>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6" name="Shape 56"/>
          <p:cNvSpPr/>
          <p:nvPr>
            <p:ph type="sldNum" sz="quarter" idx="2"/>
          </p:nvPr>
        </p:nvSpPr>
        <p:spPr>
          <a:prstGeom prst="rect">
            <a:avLst/>
          </a:prstGeom>
        </p:spPr>
        <p:txBody>
          <a:bodyPr/>
          <a:lstStyle/>
          <a:p>
            <a:pPr/>
            <a:fld id="{86CB4B4D-7CA3-9044-876B-883B54F8677D}" type="slidenum"/>
          </a:p>
        </p:txBody>
      </p:sp>
      <p:sp>
        <p:nvSpPr>
          <p:cNvPr id="57" name="Shape 57"/>
          <p:cNvSpPr/>
          <p:nvPr>
            <p:ph type="title"/>
          </p:nvPr>
        </p:nvSpPr>
        <p:spPr>
          <a:xfrm>
            <a:off x="1690253" y="731519"/>
            <a:ext cx="21031201" cy="2651126"/>
          </a:xfrm>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1" name="Shape 71"/>
          <p:cNvSpPr/>
          <p:nvPr>
            <p:ph type="title"/>
          </p:nvPr>
        </p:nvSpPr>
        <p:spPr>
          <a:xfrm>
            <a:off x="1682495" y="0"/>
            <a:ext cx="7863842" cy="4114795"/>
          </a:xfrm>
          <a:prstGeom prst="rect">
            <a:avLst/>
          </a:prstGeom>
        </p:spPr>
        <p:txBody>
          <a:bodyPr anchor="b"/>
          <a:lstStyle>
            <a:lvl1pPr>
              <a:defRPr sz="6400"/>
            </a:lvl1pPr>
          </a:lstStyle>
          <a:p>
            <a:pPr/>
            <a:r>
              <a:t>Title Text</a:t>
            </a:r>
          </a:p>
        </p:txBody>
      </p:sp>
      <p:sp>
        <p:nvSpPr>
          <p:cNvPr id="72" name="Shape 72"/>
          <p:cNvSpPr/>
          <p:nvPr>
            <p:ph type="body" idx="1"/>
          </p:nvPr>
        </p:nvSpPr>
        <p:spPr>
          <a:xfrm>
            <a:off x="10363200" y="1981200"/>
            <a:ext cx="12344400" cy="11734800"/>
          </a:xfrm>
          <a:prstGeom prst="rect">
            <a:avLst/>
          </a:prstGeom>
        </p:spPr>
        <p:txBody>
          <a:bodyPr/>
          <a:lstStyle>
            <a:lvl1pPr>
              <a:defRPr sz="6400"/>
            </a:lvl1pPr>
            <a:lvl2pPr marL="1436914" indent="-522514">
              <a:defRPr sz="6400"/>
            </a:lvl2pPr>
            <a:lvl3pPr marL="2438400" indent="-609600">
              <a:defRPr sz="6400"/>
            </a:lvl3pPr>
            <a:lvl4pPr marL="3474720" indent="-731520">
              <a:defRPr sz="6400"/>
            </a:lvl4pPr>
            <a:lvl5pPr marL="4389120" indent="-731520">
              <a:defRPr sz="6400"/>
            </a:lvl5pPr>
          </a:lstStyle>
          <a:p>
            <a:pPr/>
            <a:r>
              <a:t>Body Level One</a:t>
            </a:r>
          </a:p>
          <a:p>
            <a:pPr lvl="1"/>
            <a:r>
              <a:t>Body Level Two</a:t>
            </a:r>
          </a:p>
          <a:p>
            <a:pPr lvl="2"/>
            <a:r>
              <a:t>Body Level Three</a:t>
            </a:r>
          </a:p>
          <a:p>
            <a:pPr lvl="3"/>
            <a:r>
              <a:t>Body Level Four</a:t>
            </a:r>
          </a:p>
          <a:p>
            <a:pPr lvl="4"/>
            <a:r>
              <a:t>Body Level Five</a:t>
            </a:r>
          </a:p>
        </p:txBody>
      </p:sp>
      <p:sp>
        <p:nvSpPr>
          <p:cNvPr id="73" name="Shape 7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0" name="Shape 80"/>
          <p:cNvSpPr/>
          <p:nvPr>
            <p:ph type="title"/>
          </p:nvPr>
        </p:nvSpPr>
        <p:spPr>
          <a:xfrm>
            <a:off x="1682495" y="0"/>
            <a:ext cx="7863842" cy="4114800"/>
          </a:xfrm>
          <a:prstGeom prst="rect">
            <a:avLst/>
          </a:prstGeom>
        </p:spPr>
        <p:txBody>
          <a:bodyPr anchor="b"/>
          <a:lstStyle>
            <a:lvl1pPr>
              <a:defRPr sz="6400"/>
            </a:lvl1pPr>
          </a:lstStyle>
          <a:p>
            <a:pPr/>
            <a:r>
              <a:t>Title Text</a:t>
            </a:r>
          </a:p>
        </p:txBody>
      </p:sp>
      <p:sp>
        <p:nvSpPr>
          <p:cNvPr id="81" name="Shape 81"/>
          <p:cNvSpPr/>
          <p:nvPr>
            <p:ph type="body" sz="half" idx="1"/>
          </p:nvPr>
        </p:nvSpPr>
        <p:spPr>
          <a:xfrm>
            <a:off x="1682495" y="4114800"/>
            <a:ext cx="7863842" cy="9601200"/>
          </a:xfrm>
          <a:prstGeom prst="rect">
            <a:avLst/>
          </a:prstGeom>
        </p:spPr>
        <p:txBody>
          <a:bodyPr/>
          <a:lstStyle>
            <a:lvl1pPr marL="0" indent="0">
              <a:buSzTx/>
              <a:buFontTx/>
              <a:buNone/>
              <a:defRPr sz="3200"/>
            </a:lvl1pPr>
            <a:lvl2pPr marL="0" indent="914400">
              <a:buSzTx/>
              <a:buFontTx/>
              <a:buNone/>
              <a:defRPr sz="3200"/>
            </a:lvl2pPr>
            <a:lvl3pPr marL="0" indent="1828800">
              <a:buSzTx/>
              <a:buFontTx/>
              <a:buNone/>
              <a:defRPr sz="3200"/>
            </a:lvl3pPr>
            <a:lvl4pPr marL="0" indent="2743200">
              <a:buSzTx/>
              <a:buFontTx/>
              <a:buNone/>
              <a:defRPr sz="3200"/>
            </a:lvl4pPr>
            <a:lvl5pPr marL="0" indent="3657600">
              <a:buSzTx/>
              <a:buFont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82" name="Shape 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90253" y="456562"/>
            <a:ext cx="21031201" cy="32010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Shape 3"/>
          <p:cNvSpPr/>
          <p:nvPr>
            <p:ph type="body" idx="1"/>
          </p:nvPr>
        </p:nvSpPr>
        <p:spPr>
          <a:xfrm>
            <a:off x="1690253" y="3657601"/>
            <a:ext cx="21031201" cy="100584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7235053" y="12860655"/>
            <a:ext cx="5486401" cy="434341"/>
          </a:xfrm>
          <a:prstGeom prst="rect">
            <a:avLst/>
          </a:prstGeom>
          <a:ln w="12700">
            <a:miter lim="400000"/>
          </a:ln>
        </p:spPr>
        <p:txBody>
          <a:bodyPr lIns="45719" rIns="45719" anchor="ctr">
            <a:spAutoFit/>
          </a:bodyPr>
          <a:lstStyle>
            <a:lvl1pPr algn="r">
              <a:defRPr sz="2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transition xmlns:p14="http://schemas.microsoft.com/office/powerpoint/2010/main" spd="med" advClick="1"/>
  <p:txStyles>
    <p:titleStyle>
      <a:lvl1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000000"/>
          </a:solidFill>
          <a:uFillTx/>
          <a:latin typeface="Calibri Light"/>
          <a:ea typeface="Calibri Light"/>
          <a:cs typeface="Calibri Light"/>
          <a:sym typeface="Calibri Light"/>
        </a:defRPr>
      </a:lvl1pPr>
      <a:lvl2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000000"/>
          </a:solidFill>
          <a:uFillTx/>
          <a:latin typeface="Calibri Light"/>
          <a:ea typeface="Calibri Light"/>
          <a:cs typeface="Calibri Light"/>
          <a:sym typeface="Calibri Light"/>
        </a:defRPr>
      </a:lvl2pPr>
      <a:lvl3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000000"/>
          </a:solidFill>
          <a:uFillTx/>
          <a:latin typeface="Calibri Light"/>
          <a:ea typeface="Calibri Light"/>
          <a:cs typeface="Calibri Light"/>
          <a:sym typeface="Calibri Light"/>
        </a:defRPr>
      </a:lvl3pPr>
      <a:lvl4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000000"/>
          </a:solidFill>
          <a:uFillTx/>
          <a:latin typeface="Calibri Light"/>
          <a:ea typeface="Calibri Light"/>
          <a:cs typeface="Calibri Light"/>
          <a:sym typeface="Calibri Light"/>
        </a:defRPr>
      </a:lvl4pPr>
      <a:lvl5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000000"/>
          </a:solidFill>
          <a:uFillTx/>
          <a:latin typeface="Calibri Light"/>
          <a:ea typeface="Calibri Light"/>
          <a:cs typeface="Calibri Light"/>
          <a:sym typeface="Calibri Light"/>
        </a:defRPr>
      </a:lvl5pPr>
      <a:lvl6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000000"/>
          </a:solidFill>
          <a:uFillTx/>
          <a:latin typeface="Calibri Light"/>
          <a:ea typeface="Calibri Light"/>
          <a:cs typeface="Calibri Light"/>
          <a:sym typeface="Calibri Light"/>
        </a:defRPr>
      </a:lvl6pPr>
      <a:lvl7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000000"/>
          </a:solidFill>
          <a:uFillTx/>
          <a:latin typeface="Calibri Light"/>
          <a:ea typeface="Calibri Light"/>
          <a:cs typeface="Calibri Light"/>
          <a:sym typeface="Calibri Light"/>
        </a:defRPr>
      </a:lvl7pPr>
      <a:lvl8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000000"/>
          </a:solidFill>
          <a:uFillTx/>
          <a:latin typeface="Calibri Light"/>
          <a:ea typeface="Calibri Light"/>
          <a:cs typeface="Calibri Light"/>
          <a:sym typeface="Calibri Light"/>
        </a:defRPr>
      </a:lvl8pPr>
      <a:lvl9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000000"/>
          </a:solidFill>
          <a:uFillTx/>
          <a:latin typeface="Calibri Light"/>
          <a:ea typeface="Calibri Light"/>
          <a:cs typeface="Calibri Light"/>
          <a:sym typeface="Calibri Light"/>
        </a:defRPr>
      </a:lvl9pPr>
    </p:titleStyle>
    <p:bodyStyle>
      <a:lvl1pPr marL="457200" marR="0" indent="-457200" algn="l" defTabSz="1828800" rtl="0" latinLnBrk="0">
        <a:lnSpc>
          <a:spcPct val="90000"/>
        </a:lnSpc>
        <a:spcBef>
          <a:spcPts val="2000"/>
        </a:spcBef>
        <a:spcAft>
          <a:spcPts val="0"/>
        </a:spcAft>
        <a:buClrTx/>
        <a:buSzPct val="100000"/>
        <a:buFont typeface="Wingdings 2"/>
        <a:buChar char="●"/>
        <a:tabLst/>
        <a:defRPr b="0" baseline="0" cap="none" i="0" spc="0" strike="noStrike" sz="5600" u="none">
          <a:ln>
            <a:noFill/>
          </a:ln>
          <a:solidFill>
            <a:srgbClr val="000000"/>
          </a:solidFill>
          <a:uFillTx/>
          <a:latin typeface="Calibri"/>
          <a:ea typeface="Calibri"/>
          <a:cs typeface="Calibri"/>
          <a:sym typeface="Calibri"/>
        </a:defRPr>
      </a:lvl1pPr>
      <a:lvl2pPr marL="1447800" marR="0" indent="-533400" algn="l" defTabSz="1828800" rtl="0" latinLnBrk="0">
        <a:lnSpc>
          <a:spcPct val="90000"/>
        </a:lnSpc>
        <a:spcBef>
          <a:spcPts val="2000"/>
        </a:spcBef>
        <a:spcAft>
          <a:spcPts val="0"/>
        </a:spcAft>
        <a:buClrTx/>
        <a:buSzPct val="100000"/>
        <a:buFont typeface="Wingdings 2"/>
        <a:buChar char="●"/>
        <a:tabLst/>
        <a:defRPr b="0" baseline="0" cap="none" i="0" spc="0" strike="noStrike" sz="5600" u="none">
          <a:ln>
            <a:noFill/>
          </a:ln>
          <a:solidFill>
            <a:srgbClr val="000000"/>
          </a:solidFill>
          <a:uFillTx/>
          <a:latin typeface="Calibri"/>
          <a:ea typeface="Calibri"/>
          <a:cs typeface="Calibri"/>
          <a:sym typeface="Calibri"/>
        </a:defRPr>
      </a:lvl2pPr>
      <a:lvl3pPr marL="2468879" marR="0" indent="-640079" algn="l" defTabSz="1828800" rtl="0" latinLnBrk="0">
        <a:lnSpc>
          <a:spcPct val="90000"/>
        </a:lnSpc>
        <a:spcBef>
          <a:spcPts val="2000"/>
        </a:spcBef>
        <a:spcAft>
          <a:spcPts val="0"/>
        </a:spcAft>
        <a:buClrTx/>
        <a:buSzPct val="100000"/>
        <a:buFont typeface="Wingdings 2"/>
        <a:buChar char="●"/>
        <a:tabLst/>
        <a:defRPr b="0" baseline="0" cap="none" i="0" spc="0" strike="noStrike" sz="5600" u="none">
          <a:ln>
            <a:noFill/>
          </a:ln>
          <a:solidFill>
            <a:srgbClr val="000000"/>
          </a:solidFill>
          <a:uFillTx/>
          <a:latin typeface="Calibri"/>
          <a:ea typeface="Calibri"/>
          <a:cs typeface="Calibri"/>
          <a:sym typeface="Calibri"/>
        </a:defRPr>
      </a:lvl3pPr>
      <a:lvl4pPr marL="3454400" marR="0" indent="-711200" algn="l" defTabSz="1828800" rtl="0" latinLnBrk="0">
        <a:lnSpc>
          <a:spcPct val="90000"/>
        </a:lnSpc>
        <a:spcBef>
          <a:spcPts val="2000"/>
        </a:spcBef>
        <a:spcAft>
          <a:spcPts val="0"/>
        </a:spcAft>
        <a:buClrTx/>
        <a:buSzPct val="100000"/>
        <a:buFont typeface="Wingdings 2"/>
        <a:buChar char="●"/>
        <a:tabLst/>
        <a:defRPr b="0" baseline="0" cap="none" i="0" spc="0" strike="noStrike" sz="5600" u="none">
          <a:ln>
            <a:noFill/>
          </a:ln>
          <a:solidFill>
            <a:srgbClr val="000000"/>
          </a:solidFill>
          <a:uFillTx/>
          <a:latin typeface="Calibri"/>
          <a:ea typeface="Calibri"/>
          <a:cs typeface="Calibri"/>
          <a:sym typeface="Calibri"/>
        </a:defRPr>
      </a:lvl4pPr>
      <a:lvl5pPr marL="4368800" marR="0" indent="-711200" algn="l" defTabSz="1828800" rtl="0" latinLnBrk="0">
        <a:lnSpc>
          <a:spcPct val="90000"/>
        </a:lnSpc>
        <a:spcBef>
          <a:spcPts val="2000"/>
        </a:spcBef>
        <a:spcAft>
          <a:spcPts val="0"/>
        </a:spcAft>
        <a:buClrTx/>
        <a:buSzPct val="100000"/>
        <a:buFont typeface="Wingdings 2"/>
        <a:buChar char="●"/>
        <a:tabLst/>
        <a:defRPr b="0" baseline="0" cap="none" i="0" spc="0" strike="noStrike" sz="5600" u="none">
          <a:ln>
            <a:noFill/>
          </a:ln>
          <a:solidFill>
            <a:srgbClr val="000000"/>
          </a:solidFill>
          <a:uFillTx/>
          <a:latin typeface="Calibri"/>
          <a:ea typeface="Calibri"/>
          <a:cs typeface="Calibri"/>
          <a:sym typeface="Calibri"/>
        </a:defRPr>
      </a:lvl5pPr>
      <a:lvl6pPr marL="5283200" marR="0" indent="-711200" algn="l" defTabSz="1828800" rtl="0" latinLnBrk="0">
        <a:lnSpc>
          <a:spcPct val="90000"/>
        </a:lnSpc>
        <a:spcBef>
          <a:spcPts val="2000"/>
        </a:spcBef>
        <a:spcAft>
          <a:spcPts val="0"/>
        </a:spcAft>
        <a:buClrTx/>
        <a:buSzPct val="100000"/>
        <a:buFont typeface="Wingdings 2"/>
        <a:buChar char="●"/>
        <a:tabLst/>
        <a:defRPr b="0" baseline="0" cap="none" i="0" spc="0" strike="noStrike" sz="5600" u="none">
          <a:ln>
            <a:noFill/>
          </a:ln>
          <a:solidFill>
            <a:srgbClr val="000000"/>
          </a:solidFill>
          <a:uFillTx/>
          <a:latin typeface="Calibri"/>
          <a:ea typeface="Calibri"/>
          <a:cs typeface="Calibri"/>
          <a:sym typeface="Calibri"/>
        </a:defRPr>
      </a:lvl6pPr>
      <a:lvl7pPr marL="6197600" marR="0" indent="-711200" algn="l" defTabSz="1828800" rtl="0" latinLnBrk="0">
        <a:lnSpc>
          <a:spcPct val="90000"/>
        </a:lnSpc>
        <a:spcBef>
          <a:spcPts val="2000"/>
        </a:spcBef>
        <a:spcAft>
          <a:spcPts val="0"/>
        </a:spcAft>
        <a:buClrTx/>
        <a:buSzPct val="100000"/>
        <a:buFont typeface="Wingdings 2"/>
        <a:buChar char="●"/>
        <a:tabLst/>
        <a:defRPr b="0" baseline="0" cap="none" i="0" spc="0" strike="noStrike" sz="5600" u="none">
          <a:ln>
            <a:noFill/>
          </a:ln>
          <a:solidFill>
            <a:srgbClr val="000000"/>
          </a:solidFill>
          <a:uFillTx/>
          <a:latin typeface="Calibri"/>
          <a:ea typeface="Calibri"/>
          <a:cs typeface="Calibri"/>
          <a:sym typeface="Calibri"/>
        </a:defRPr>
      </a:lvl7pPr>
      <a:lvl8pPr marL="7112000" marR="0" indent="-711200" algn="l" defTabSz="1828800" rtl="0" latinLnBrk="0">
        <a:lnSpc>
          <a:spcPct val="90000"/>
        </a:lnSpc>
        <a:spcBef>
          <a:spcPts val="2000"/>
        </a:spcBef>
        <a:spcAft>
          <a:spcPts val="0"/>
        </a:spcAft>
        <a:buClrTx/>
        <a:buSzPct val="100000"/>
        <a:buFont typeface="Wingdings 2"/>
        <a:buChar char="●"/>
        <a:tabLst/>
        <a:defRPr b="0" baseline="0" cap="none" i="0" spc="0" strike="noStrike" sz="5600" u="none">
          <a:ln>
            <a:noFill/>
          </a:ln>
          <a:solidFill>
            <a:srgbClr val="000000"/>
          </a:solidFill>
          <a:uFillTx/>
          <a:latin typeface="Calibri"/>
          <a:ea typeface="Calibri"/>
          <a:cs typeface="Calibri"/>
          <a:sym typeface="Calibri"/>
        </a:defRPr>
      </a:lvl8pPr>
      <a:lvl9pPr marL="8026400" marR="0" indent="-711200" algn="l" defTabSz="1828800" rtl="0" latinLnBrk="0">
        <a:lnSpc>
          <a:spcPct val="90000"/>
        </a:lnSpc>
        <a:spcBef>
          <a:spcPts val="2000"/>
        </a:spcBef>
        <a:spcAft>
          <a:spcPts val="0"/>
        </a:spcAft>
        <a:buClrTx/>
        <a:buSzPct val="100000"/>
        <a:buFont typeface="Wingdings 2"/>
        <a:buChar char="●"/>
        <a:tabLst/>
        <a:defRPr b="0" baseline="0" cap="none" i="0" spc="0" strike="noStrike" sz="5600" u="none">
          <a:ln>
            <a:noFill/>
          </a:ln>
          <a:solidFill>
            <a:srgbClr val="000000"/>
          </a:solidFill>
          <a:uFillTx/>
          <a:latin typeface="Calibri"/>
          <a:ea typeface="Calibri"/>
          <a:cs typeface="Calibri"/>
          <a:sym typeface="Calibri"/>
        </a:defRPr>
      </a:lvl9pPr>
    </p:bodyStyle>
    <p:otherStyle>
      <a:lvl1pPr marL="0" marR="0" indent="0" algn="r" defTabSz="8255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1pPr>
      <a:lvl2pPr marL="0" marR="0" indent="0" algn="r" defTabSz="8255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2pPr>
      <a:lvl3pPr marL="0" marR="0" indent="0" algn="r" defTabSz="8255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3pPr>
      <a:lvl4pPr marL="0" marR="0" indent="0" algn="r" defTabSz="8255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4pPr>
      <a:lvl5pPr marL="0" marR="0" indent="0" algn="r" defTabSz="8255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5pPr>
      <a:lvl6pPr marL="0" marR="0" indent="0" algn="r" defTabSz="8255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6pPr>
      <a:lvl7pPr marL="0" marR="0" indent="0" algn="r" defTabSz="8255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7pPr>
      <a:lvl8pPr marL="0" marR="0" indent="0" algn="r" defTabSz="8255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8pPr>
      <a:lvl9pPr marL="0" marR="0" indent="0" algn="r" defTabSz="825500"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nvSpPr>
        <p:spPr>
          <a:xfrm>
            <a:off x="5817236" y="9737409"/>
            <a:ext cx="13188958" cy="91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5200"/>
            </a:lvl1pPr>
          </a:lstStyle>
          <a:p>
            <a:pPr>
              <a:defRPr i="0" sz="1800"/>
            </a:pPr>
            <a:r>
              <a:rPr i="1" sz="5200"/>
              <a:t>University of Illinois at Urbana Champaign</a:t>
            </a:r>
          </a:p>
        </p:txBody>
      </p:sp>
      <p:sp>
        <p:nvSpPr>
          <p:cNvPr id="224" name="Shape 224"/>
          <p:cNvSpPr/>
          <p:nvPr/>
        </p:nvSpPr>
        <p:spPr>
          <a:xfrm>
            <a:off x="5253223" y="11179970"/>
            <a:ext cx="1431698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400"/>
            </a:lvl1pPr>
          </a:lstStyle>
          <a:p>
            <a:pPr>
              <a:defRPr b="0" sz="1800"/>
            </a:pPr>
            <a:r>
              <a:rPr b="1" sz="4400"/>
              <a:t> Expeditions in Computer Augmented Program Engineering</a:t>
            </a:r>
          </a:p>
        </p:txBody>
      </p:sp>
      <p:sp>
        <p:nvSpPr>
          <p:cNvPr id="225" name="Shape 225"/>
          <p:cNvSpPr/>
          <p:nvPr/>
        </p:nvSpPr>
        <p:spPr>
          <a:xfrm>
            <a:off x="2692259" y="5994400"/>
            <a:ext cx="18999482"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defRPr spc="0" sz="5300"/>
            </a:pPr>
            <a:r>
              <a:rPr>
                <a:solidFill>
                  <a:srgbClr val="FF0000"/>
                </a:solidFill>
              </a:rPr>
              <a:t>Shambwaditya Saha     </a:t>
            </a:r>
            <a:r>
              <a:t>Santhosh Prabhu     P. Madhusudan</a:t>
            </a:r>
          </a:p>
          <a:p>
            <a:pPr lvl="1">
              <a:defRPr spc="0" sz="5300"/>
            </a:pPr>
            <a:r>
              <a:t>Jason Croft    Anduo Wang</a:t>
            </a:r>
          </a:p>
        </p:txBody>
      </p:sp>
      <p:sp>
        <p:nvSpPr>
          <p:cNvPr id="226" name="Shape 226"/>
          <p:cNvSpPr/>
          <p:nvPr/>
        </p:nvSpPr>
        <p:spPr>
          <a:xfrm>
            <a:off x="501207" y="1322900"/>
            <a:ext cx="23017647" cy="306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9600"/>
            </a:lvl1pPr>
          </a:lstStyle>
          <a:p>
            <a:pPr>
              <a:defRPr sz="5000"/>
            </a:pPr>
            <a:r>
              <a:rPr sz="9600"/>
              <a:t>Synthesizing Network Changes from Policies and Mining Policy changes from Networks</a:t>
            </a:r>
          </a:p>
        </p:txBody>
      </p:sp>
      <p:pic>
        <p:nvPicPr>
          <p:cNvPr id="227" name="image2.png" descr="ExCAPE: Expeditions in Computer Augmented Program Engineering "/>
          <p:cNvPicPr>
            <a:picLocks noChangeAspect="1"/>
          </p:cNvPicPr>
          <p:nvPr/>
        </p:nvPicPr>
        <p:blipFill>
          <a:blip r:embed="rId3">
            <a:extLst/>
          </a:blip>
          <a:stretch>
            <a:fillRect/>
          </a:stretch>
        </p:blipFill>
        <p:spPr>
          <a:xfrm>
            <a:off x="626991" y="10719768"/>
            <a:ext cx="4753382" cy="1707804"/>
          </a:xfrm>
          <a:prstGeom prst="rect">
            <a:avLst/>
          </a:prstGeom>
          <a:ln w="12700">
            <a:miter lim="400000"/>
          </a:ln>
        </p:spPr>
      </p:pic>
      <p:pic>
        <p:nvPicPr>
          <p:cNvPr id="228" name="image3.jpg"/>
          <p:cNvPicPr>
            <a:picLocks noChangeAspect="1"/>
          </p:cNvPicPr>
          <p:nvPr/>
        </p:nvPicPr>
        <p:blipFill>
          <a:blip r:embed="rId4">
            <a:extLst/>
          </a:blip>
          <a:stretch>
            <a:fillRect/>
          </a:stretch>
        </p:blipFill>
        <p:spPr>
          <a:xfrm>
            <a:off x="20061462" y="9827218"/>
            <a:ext cx="2392139" cy="2392139"/>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4" name="Shape 574"/>
          <p:cNvSpPr/>
          <p:nvPr>
            <p:ph type="title"/>
          </p:nvPr>
        </p:nvSpPr>
        <p:spPr>
          <a:xfrm>
            <a:off x="1907203" y="743179"/>
            <a:ext cx="21031201" cy="2651125"/>
          </a:xfrm>
          <a:prstGeom prst="rect">
            <a:avLst/>
          </a:prstGeom>
        </p:spPr>
        <p:txBody>
          <a:bodyPr/>
          <a:lstStyle/>
          <a:p>
            <a:pPr lvl="2" algn="ctr" defTabSz="704087">
              <a:lnSpc>
                <a:spcPct val="100000"/>
              </a:lnSpc>
              <a:defRPr sz="1386">
                <a:latin typeface="Calibri"/>
                <a:ea typeface="Calibri"/>
                <a:cs typeface="Calibri"/>
                <a:sym typeface="Calibri"/>
              </a:defRPr>
            </a:pPr>
            <a:r>
              <a:rPr sz="8316"/>
              <a:t>Network change synthesis and </a:t>
            </a:r>
            <a:endParaRPr sz="8316"/>
          </a:p>
          <a:p>
            <a:pPr lvl="2" algn="ctr" defTabSz="704087">
              <a:lnSpc>
                <a:spcPct val="100000"/>
              </a:lnSpc>
              <a:defRPr sz="1386">
                <a:latin typeface="Calibri"/>
                <a:ea typeface="Calibri"/>
                <a:cs typeface="Calibri"/>
                <a:sym typeface="Calibri"/>
              </a:defRPr>
            </a:pPr>
            <a:r>
              <a:rPr sz="8316"/>
              <a:t>Mining specifications</a:t>
            </a:r>
          </a:p>
        </p:txBody>
      </p:sp>
      <p:grpSp>
        <p:nvGrpSpPr>
          <p:cNvPr id="579" name="Group 579"/>
          <p:cNvGrpSpPr/>
          <p:nvPr/>
        </p:nvGrpSpPr>
        <p:grpSpPr>
          <a:xfrm>
            <a:off x="6308867" y="5132912"/>
            <a:ext cx="6114651" cy="1901920"/>
            <a:chOff x="0" y="0"/>
            <a:chExt cx="6114650" cy="1901919"/>
          </a:xfrm>
        </p:grpSpPr>
        <p:grpSp>
          <p:nvGrpSpPr>
            <p:cNvPr id="577" name="Group 577"/>
            <p:cNvGrpSpPr/>
            <p:nvPr/>
          </p:nvGrpSpPr>
          <p:grpSpPr>
            <a:xfrm>
              <a:off x="1702054" y="0"/>
              <a:ext cx="2710543" cy="1362855"/>
              <a:chOff x="0" y="0"/>
              <a:chExt cx="2710542" cy="1362854"/>
            </a:xfrm>
          </p:grpSpPr>
          <p:sp>
            <p:nvSpPr>
              <p:cNvPr id="575" name="Shape 575"/>
              <p:cNvSpPr/>
              <p:nvPr/>
            </p:nvSpPr>
            <p:spPr>
              <a:xfrm>
                <a:off x="-1" y="0"/>
                <a:ext cx="2710544" cy="1362855"/>
              </a:xfrm>
              <a:prstGeom prst="rect">
                <a:avLst/>
              </a:prstGeom>
              <a:solidFill>
                <a:srgbClr val="FFFFFF"/>
              </a:solidFill>
              <a:ln w="25400" cap="flat">
                <a:solidFill>
                  <a:srgbClr val="FFFFFF"/>
                </a:solidFill>
                <a:prstDash val="solid"/>
                <a:bevel/>
              </a:ln>
              <a:effectLst/>
            </p:spPr>
            <p:txBody>
              <a:bodyPr wrap="square" lIns="45719" tIns="45719" rIns="45719" bIns="45719" numCol="1" anchor="ctr">
                <a:noAutofit/>
              </a:bodyPr>
              <a:lstStyle/>
              <a:p>
                <a:pPr>
                  <a:defRPr sz="6000">
                    <a:solidFill>
                      <a:srgbClr val="FF0000"/>
                    </a:solidFill>
                  </a:defRPr>
                </a:pPr>
              </a:p>
            </p:txBody>
          </p:sp>
          <p:sp>
            <p:nvSpPr>
              <p:cNvPr id="576" name="Shape 576"/>
              <p:cNvSpPr/>
              <p:nvPr/>
            </p:nvSpPr>
            <p:spPr>
              <a:xfrm>
                <a:off x="-1" y="217877"/>
                <a:ext cx="2710544"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6000">
                    <a:solidFill>
                      <a:srgbClr val="FF0000"/>
                    </a:solidFill>
                  </a:defRPr>
                </a:lvl1pPr>
              </a:lstStyle>
              <a:p>
                <a:pPr>
                  <a:defRPr sz="1800">
                    <a:solidFill>
                      <a:srgbClr val="000000"/>
                    </a:solidFill>
                  </a:defRPr>
                </a:pPr>
                <a:r>
                  <a:rPr sz="6000">
                    <a:solidFill>
                      <a:srgbClr val="FF0000"/>
                    </a:solidFill>
                  </a:rPr>
                  <a:t>NetGen</a:t>
                </a:r>
              </a:p>
            </p:txBody>
          </p:sp>
        </p:grpSp>
        <p:sp>
          <p:nvSpPr>
            <p:cNvPr id="578" name="Shape 578"/>
            <p:cNvSpPr/>
            <p:nvPr/>
          </p:nvSpPr>
          <p:spPr>
            <a:xfrm>
              <a:off x="0" y="736522"/>
              <a:ext cx="6114651" cy="1165398"/>
            </a:xfrm>
            <a:prstGeom prst="rightArrow">
              <a:avLst>
                <a:gd name="adj1" fmla="val 32000"/>
                <a:gd name="adj2" fmla="val 78238"/>
              </a:avLst>
            </a:prstGeom>
            <a:solidFill>
              <a:srgbClr val="2683C6"/>
            </a:solidFill>
            <a:ln w="12700" cap="flat">
              <a:noFill/>
              <a:miter lim="400000"/>
            </a:ln>
            <a:effectLst>
              <a:outerShdw sx="100000" sy="100000" kx="0" ky="0" algn="b" rotWithShape="0" blurRad="101600" dist="99523" dir="5400000">
                <a:srgbClr val="000000">
                  <a:alpha val="50000"/>
                </a:srgbClr>
              </a:outerShdw>
            </a:effectLst>
          </p:spPr>
          <p:txBody>
            <a:bodyPr wrap="square" lIns="45719" tIns="45719" rIns="45719" bIns="45719" numCol="1" anchor="ctr">
              <a:noAutofit/>
            </a:bodyPr>
            <a:lstStyle/>
            <a:p>
              <a:pPr>
                <a:defRPr sz="3200">
                  <a:solidFill>
                    <a:srgbClr val="FFFFFF"/>
                  </a:solidFill>
                </a:defRPr>
              </a:pPr>
            </a:p>
          </p:txBody>
        </p:sp>
      </p:grpSp>
      <p:grpSp>
        <p:nvGrpSpPr>
          <p:cNvPr id="582" name="Group 582"/>
          <p:cNvGrpSpPr/>
          <p:nvPr/>
        </p:nvGrpSpPr>
        <p:grpSpPr>
          <a:xfrm>
            <a:off x="1172801" y="5153457"/>
            <a:ext cx="4314424" cy="4978283"/>
            <a:chOff x="0" y="0"/>
            <a:chExt cx="4314423" cy="4978281"/>
          </a:xfrm>
        </p:grpSpPr>
        <p:sp>
          <p:nvSpPr>
            <p:cNvPr id="580" name="Shape 580"/>
            <p:cNvSpPr/>
            <p:nvPr/>
          </p:nvSpPr>
          <p:spPr>
            <a:xfrm>
              <a:off x="0" y="392995"/>
              <a:ext cx="4314424" cy="4512747"/>
            </a:xfrm>
            <a:prstGeom prst="rect">
              <a:avLst/>
            </a:prstGeom>
            <a:solidFill>
              <a:srgbClr val="A3CEED"/>
            </a:solidFill>
            <a:ln w="38100" cap="flat">
              <a:solidFill>
                <a:srgbClr val="000000"/>
              </a:solidFill>
              <a:prstDash val="solid"/>
              <a:miter lim="400000"/>
            </a:ln>
            <a:effectLst>
              <a:outerShdw sx="100000" sy="100000" kx="0" ky="0" algn="b" rotWithShape="0" blurRad="190500" dist="8455" dir="5400000">
                <a:srgbClr val="000000"/>
              </a:outerShdw>
            </a:effectLst>
          </p:spPr>
          <p:txBody>
            <a:bodyPr wrap="square" lIns="45719" tIns="45719" rIns="45719" bIns="45719" numCol="1" anchor="ctr">
              <a:noAutofit/>
            </a:bodyPr>
            <a:lstStyle/>
            <a:p>
              <a:pPr>
                <a:defRPr b="1" sz="4400"/>
              </a:pPr>
            </a:p>
          </p:txBody>
        </p:sp>
        <p:sp>
          <p:nvSpPr>
            <p:cNvPr id="581" name="Shape 581"/>
            <p:cNvSpPr/>
            <p:nvPr/>
          </p:nvSpPr>
          <p:spPr>
            <a:xfrm>
              <a:off x="122527" y="0"/>
              <a:ext cx="4069368" cy="49782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defRPr sz="3800">
                  <a:solidFill>
                    <a:srgbClr val="FFFFFF"/>
                  </a:solidFill>
                </a:defRPr>
              </a:pPr>
              <a:r>
                <a:rPr>
                  <a:solidFill>
                    <a:srgbClr val="000000"/>
                  </a:solidFill>
                </a:rPr>
                <a:t>  HTTP packets from source nodes A,B,C  </a:t>
              </a:r>
            </a:p>
            <a:p>
              <a:pPr>
                <a:defRPr sz="3800">
                  <a:solidFill>
                    <a:srgbClr val="FFFFFF"/>
                  </a:solidFill>
                </a:defRPr>
              </a:pPr>
              <a:r>
                <a:rPr>
                  <a:solidFill>
                    <a:srgbClr val="000000"/>
                  </a:solidFill>
                </a:rPr>
                <a:t>going through firewall F1 </a:t>
              </a:r>
            </a:p>
            <a:p>
              <a:pPr>
                <a:defRPr sz="3800">
                  <a:solidFill>
                    <a:srgbClr val="FFFFFF"/>
                  </a:solidFill>
                </a:defRPr>
              </a:pPr>
              <a:r>
                <a:rPr>
                  <a:solidFill>
                    <a:srgbClr val="000000"/>
                  </a:solidFill>
                </a:rPr>
                <a:t>must instead go through firewall F2.</a:t>
              </a:r>
            </a:p>
          </p:txBody>
        </p:sp>
      </p:grpSp>
      <p:sp>
        <p:nvSpPr>
          <p:cNvPr id="583" name="Shape 583"/>
          <p:cNvSpPr/>
          <p:nvPr/>
        </p:nvSpPr>
        <p:spPr>
          <a:xfrm>
            <a:off x="2212412" y="3840810"/>
            <a:ext cx="2235201" cy="86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Policy: </a:t>
            </a:r>
          </a:p>
        </p:txBody>
      </p:sp>
      <p:grpSp>
        <p:nvGrpSpPr>
          <p:cNvPr id="624" name="Group 624"/>
          <p:cNvGrpSpPr/>
          <p:nvPr/>
        </p:nvGrpSpPr>
        <p:grpSpPr>
          <a:xfrm>
            <a:off x="13245160" y="5263943"/>
            <a:ext cx="4466506" cy="5225094"/>
            <a:chOff x="0" y="0"/>
            <a:chExt cx="4466504" cy="5225092"/>
          </a:xfrm>
        </p:grpSpPr>
        <p:grpSp>
          <p:nvGrpSpPr>
            <p:cNvPr id="586" name="Group 586"/>
            <p:cNvGrpSpPr/>
            <p:nvPr/>
          </p:nvGrpSpPr>
          <p:grpSpPr>
            <a:xfrm>
              <a:off x="0" y="0"/>
              <a:ext cx="760256" cy="706703"/>
              <a:chOff x="0" y="0"/>
              <a:chExt cx="760255" cy="706702"/>
            </a:xfrm>
          </p:grpSpPr>
          <p:sp>
            <p:nvSpPr>
              <p:cNvPr id="584" name="Shape 584"/>
              <p:cNvSpPr/>
              <p:nvPr/>
            </p:nvSpPr>
            <p:spPr>
              <a:xfrm>
                <a:off x="-1" y="-1"/>
                <a:ext cx="760257" cy="70670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585" name="Shape 585"/>
              <p:cNvSpPr/>
              <p:nvPr/>
            </p:nvSpPr>
            <p:spPr>
              <a:xfrm>
                <a:off x="111336" y="140422"/>
                <a:ext cx="537584" cy="4258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A</a:t>
                </a:r>
              </a:p>
            </p:txBody>
          </p:sp>
        </p:grpSp>
        <p:grpSp>
          <p:nvGrpSpPr>
            <p:cNvPr id="589" name="Group 589"/>
            <p:cNvGrpSpPr/>
            <p:nvPr/>
          </p:nvGrpSpPr>
          <p:grpSpPr>
            <a:xfrm>
              <a:off x="1805608" y="0"/>
              <a:ext cx="760257" cy="706703"/>
              <a:chOff x="0" y="0"/>
              <a:chExt cx="760255" cy="706702"/>
            </a:xfrm>
          </p:grpSpPr>
          <p:sp>
            <p:nvSpPr>
              <p:cNvPr id="587" name="Shape 587"/>
              <p:cNvSpPr/>
              <p:nvPr/>
            </p:nvSpPr>
            <p:spPr>
              <a:xfrm>
                <a:off x="-1" y="-1"/>
                <a:ext cx="760257" cy="70670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a:solidFill>
                      <a:srgbClr val="FFFFFF"/>
                    </a:solidFill>
                  </a:defRPr>
                </a:pPr>
              </a:p>
            </p:txBody>
          </p:sp>
          <p:sp>
            <p:nvSpPr>
              <p:cNvPr id="588" name="Shape 588"/>
              <p:cNvSpPr/>
              <p:nvPr/>
            </p:nvSpPr>
            <p:spPr>
              <a:xfrm>
                <a:off x="111336" y="140422"/>
                <a:ext cx="537584" cy="4258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B</a:t>
                </a:r>
              </a:p>
            </p:txBody>
          </p:sp>
        </p:grpSp>
        <p:grpSp>
          <p:nvGrpSpPr>
            <p:cNvPr id="592" name="Group 592"/>
            <p:cNvGrpSpPr/>
            <p:nvPr/>
          </p:nvGrpSpPr>
          <p:grpSpPr>
            <a:xfrm>
              <a:off x="3706248" y="0"/>
              <a:ext cx="760257" cy="706703"/>
              <a:chOff x="0" y="0"/>
              <a:chExt cx="760255" cy="706702"/>
            </a:xfrm>
          </p:grpSpPr>
          <p:sp>
            <p:nvSpPr>
              <p:cNvPr id="590" name="Shape 590"/>
              <p:cNvSpPr/>
              <p:nvPr/>
            </p:nvSpPr>
            <p:spPr>
              <a:xfrm>
                <a:off x="-1" y="-1"/>
                <a:ext cx="760257" cy="70670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591" name="Shape 591"/>
              <p:cNvSpPr/>
              <p:nvPr/>
            </p:nvSpPr>
            <p:spPr>
              <a:xfrm>
                <a:off x="111336" y="140422"/>
                <a:ext cx="537584" cy="4258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C</a:t>
                </a:r>
              </a:p>
            </p:txBody>
          </p:sp>
        </p:grpSp>
        <p:grpSp>
          <p:nvGrpSpPr>
            <p:cNvPr id="595" name="Group 595"/>
            <p:cNvGrpSpPr/>
            <p:nvPr/>
          </p:nvGrpSpPr>
          <p:grpSpPr>
            <a:xfrm>
              <a:off x="1045351" y="1413403"/>
              <a:ext cx="855288" cy="795040"/>
              <a:chOff x="0" y="0"/>
              <a:chExt cx="855287" cy="795039"/>
            </a:xfrm>
          </p:grpSpPr>
          <p:sp>
            <p:nvSpPr>
              <p:cNvPr id="593" name="Shape 593"/>
              <p:cNvSpPr/>
              <p:nvPr/>
            </p:nvSpPr>
            <p:spPr>
              <a:xfrm>
                <a:off x="0" y="-1"/>
                <a:ext cx="855288" cy="795041"/>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594" name="Shape 594"/>
              <p:cNvSpPr/>
              <p:nvPr/>
            </p:nvSpPr>
            <p:spPr>
              <a:xfrm>
                <a:off x="125254" y="184591"/>
                <a:ext cx="604780" cy="42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F1</a:t>
                </a:r>
              </a:p>
            </p:txBody>
          </p:sp>
        </p:grpSp>
        <p:grpSp>
          <p:nvGrpSpPr>
            <p:cNvPr id="598" name="Group 598"/>
            <p:cNvGrpSpPr/>
            <p:nvPr/>
          </p:nvGrpSpPr>
          <p:grpSpPr>
            <a:xfrm>
              <a:off x="2613380" y="1379426"/>
              <a:ext cx="855288" cy="795040"/>
              <a:chOff x="0" y="0"/>
              <a:chExt cx="855287" cy="795039"/>
            </a:xfrm>
          </p:grpSpPr>
          <p:sp>
            <p:nvSpPr>
              <p:cNvPr id="596" name="Shape 596"/>
              <p:cNvSpPr/>
              <p:nvPr/>
            </p:nvSpPr>
            <p:spPr>
              <a:xfrm>
                <a:off x="0" y="-1"/>
                <a:ext cx="855288" cy="795041"/>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597" name="Shape 597"/>
              <p:cNvSpPr/>
              <p:nvPr/>
            </p:nvSpPr>
            <p:spPr>
              <a:xfrm>
                <a:off x="125254" y="184591"/>
                <a:ext cx="604780" cy="42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F2</a:t>
                </a:r>
              </a:p>
            </p:txBody>
          </p:sp>
        </p:grpSp>
        <p:grpSp>
          <p:nvGrpSpPr>
            <p:cNvPr id="601" name="Group 601"/>
            <p:cNvGrpSpPr/>
            <p:nvPr/>
          </p:nvGrpSpPr>
          <p:grpSpPr>
            <a:xfrm>
              <a:off x="1045351" y="2909707"/>
              <a:ext cx="855288" cy="795040"/>
              <a:chOff x="0" y="0"/>
              <a:chExt cx="855287" cy="795039"/>
            </a:xfrm>
          </p:grpSpPr>
          <p:sp>
            <p:nvSpPr>
              <p:cNvPr id="599" name="Shape 599"/>
              <p:cNvSpPr/>
              <p:nvPr/>
            </p:nvSpPr>
            <p:spPr>
              <a:xfrm>
                <a:off x="0" y="-1"/>
                <a:ext cx="855288" cy="795041"/>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2000"/>
                </a:pPr>
              </a:p>
            </p:txBody>
          </p:sp>
          <p:sp>
            <p:nvSpPr>
              <p:cNvPr id="600" name="Shape 600"/>
              <p:cNvSpPr/>
              <p:nvPr/>
            </p:nvSpPr>
            <p:spPr>
              <a:xfrm>
                <a:off x="125254" y="184591"/>
                <a:ext cx="604780" cy="42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X</a:t>
                </a:r>
              </a:p>
            </p:txBody>
          </p:sp>
        </p:grpSp>
        <p:grpSp>
          <p:nvGrpSpPr>
            <p:cNvPr id="604" name="Group 604"/>
            <p:cNvGrpSpPr/>
            <p:nvPr/>
          </p:nvGrpSpPr>
          <p:grpSpPr>
            <a:xfrm>
              <a:off x="2601862" y="2909707"/>
              <a:ext cx="855288" cy="795040"/>
              <a:chOff x="0" y="0"/>
              <a:chExt cx="855287" cy="795039"/>
            </a:xfrm>
          </p:grpSpPr>
          <p:sp>
            <p:nvSpPr>
              <p:cNvPr id="602" name="Shape 602"/>
              <p:cNvSpPr/>
              <p:nvPr/>
            </p:nvSpPr>
            <p:spPr>
              <a:xfrm>
                <a:off x="0" y="-1"/>
                <a:ext cx="855288" cy="795041"/>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603" name="Shape 603"/>
              <p:cNvSpPr/>
              <p:nvPr/>
            </p:nvSpPr>
            <p:spPr>
              <a:xfrm>
                <a:off x="125254" y="184591"/>
                <a:ext cx="604780" cy="42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Y</a:t>
                </a:r>
              </a:p>
            </p:txBody>
          </p:sp>
        </p:grpSp>
        <p:sp>
          <p:nvSpPr>
            <p:cNvPr id="605" name="Shape 605"/>
            <p:cNvSpPr/>
            <p:nvPr/>
          </p:nvSpPr>
          <p:spPr>
            <a:xfrm>
              <a:off x="648918" y="603206"/>
              <a:ext cx="521689" cy="926627"/>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06" name="Shape 606"/>
            <p:cNvSpPr/>
            <p:nvPr/>
          </p:nvSpPr>
          <p:spPr>
            <a:xfrm flipH="1">
              <a:off x="3343414" y="603207"/>
              <a:ext cx="474171" cy="892650"/>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grpSp>
          <p:nvGrpSpPr>
            <p:cNvPr id="609" name="Group 609"/>
            <p:cNvGrpSpPr/>
            <p:nvPr/>
          </p:nvGrpSpPr>
          <p:grpSpPr>
            <a:xfrm>
              <a:off x="1805608" y="4430053"/>
              <a:ext cx="855289" cy="795040"/>
              <a:chOff x="0" y="0"/>
              <a:chExt cx="855287" cy="795039"/>
            </a:xfrm>
          </p:grpSpPr>
          <p:sp>
            <p:nvSpPr>
              <p:cNvPr id="607" name="Shape 607"/>
              <p:cNvSpPr/>
              <p:nvPr/>
            </p:nvSpPr>
            <p:spPr>
              <a:xfrm>
                <a:off x="0" y="-1"/>
                <a:ext cx="855288" cy="795041"/>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608" name="Shape 608"/>
              <p:cNvSpPr/>
              <p:nvPr/>
            </p:nvSpPr>
            <p:spPr>
              <a:xfrm>
                <a:off x="125254" y="184591"/>
                <a:ext cx="604780" cy="42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Z</a:t>
                </a:r>
              </a:p>
            </p:txBody>
          </p:sp>
        </p:grpSp>
        <p:sp>
          <p:nvSpPr>
            <p:cNvPr id="610" name="Shape 610"/>
            <p:cNvSpPr/>
            <p:nvPr/>
          </p:nvSpPr>
          <p:spPr>
            <a:xfrm>
              <a:off x="2185736" y="706701"/>
              <a:ext cx="552899" cy="789156"/>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11" name="Shape 611"/>
            <p:cNvSpPr/>
            <p:nvPr/>
          </p:nvSpPr>
          <p:spPr>
            <a:xfrm flipH="1">
              <a:off x="1775387" y="706701"/>
              <a:ext cx="410350" cy="823133"/>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12" name="Shape 612"/>
            <p:cNvSpPr/>
            <p:nvPr/>
          </p:nvSpPr>
          <p:spPr>
            <a:xfrm flipH="1">
              <a:off x="1472996" y="2208441"/>
              <a:ext cx="1" cy="701266"/>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13" name="Shape 613"/>
            <p:cNvSpPr/>
            <p:nvPr/>
          </p:nvSpPr>
          <p:spPr>
            <a:xfrm flipH="1">
              <a:off x="2535642" y="3704745"/>
              <a:ext cx="493864" cy="841738"/>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14" name="Shape 614"/>
            <p:cNvSpPr/>
            <p:nvPr/>
          </p:nvSpPr>
          <p:spPr>
            <a:xfrm>
              <a:off x="1472996" y="3704745"/>
              <a:ext cx="457867" cy="841738"/>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15" name="Shape 615"/>
            <p:cNvSpPr/>
            <p:nvPr/>
          </p:nvSpPr>
          <p:spPr>
            <a:xfrm flipH="1">
              <a:off x="3029505" y="2174465"/>
              <a:ext cx="11520" cy="735242"/>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16" name="Shape 616"/>
            <p:cNvSpPr/>
            <p:nvPr/>
          </p:nvSpPr>
          <p:spPr>
            <a:xfrm>
              <a:off x="541453" y="712137"/>
              <a:ext cx="521688" cy="926627"/>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17" name="Shape 617"/>
            <p:cNvSpPr/>
            <p:nvPr/>
          </p:nvSpPr>
          <p:spPr>
            <a:xfrm flipH="1">
              <a:off x="1680353" y="736893"/>
              <a:ext cx="328246" cy="671074"/>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18" name="Shape 618"/>
            <p:cNvSpPr/>
            <p:nvPr/>
          </p:nvSpPr>
          <p:spPr>
            <a:xfrm flipH="1">
              <a:off x="1316277" y="2220864"/>
              <a:ext cx="1" cy="695831"/>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19" name="Shape 619"/>
            <p:cNvSpPr/>
            <p:nvPr/>
          </p:nvSpPr>
          <p:spPr>
            <a:xfrm>
              <a:off x="1377964" y="3855586"/>
              <a:ext cx="392948" cy="690760"/>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20" name="Shape 620"/>
            <p:cNvSpPr/>
            <p:nvPr/>
          </p:nvSpPr>
          <p:spPr>
            <a:xfrm flipH="1">
              <a:off x="1775386" y="603206"/>
              <a:ext cx="2042201" cy="926627"/>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21" name="Shape 621"/>
            <p:cNvSpPr/>
            <p:nvPr/>
          </p:nvSpPr>
          <p:spPr>
            <a:xfrm flipH="1">
              <a:off x="1785870" y="569230"/>
              <a:ext cx="1841798" cy="832903"/>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22" name="Shape 622"/>
            <p:cNvSpPr/>
            <p:nvPr/>
          </p:nvSpPr>
          <p:spPr>
            <a:xfrm>
              <a:off x="648918" y="603206"/>
              <a:ext cx="2089716" cy="892651"/>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23" name="Shape 623"/>
            <p:cNvSpPr/>
            <p:nvPr/>
          </p:nvSpPr>
          <p:spPr>
            <a:xfrm>
              <a:off x="3166430" y="2213877"/>
              <a:ext cx="1" cy="695831"/>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grpSp>
      <p:grpSp>
        <p:nvGrpSpPr>
          <p:cNvPr id="666" name="Group 666"/>
          <p:cNvGrpSpPr/>
          <p:nvPr/>
        </p:nvGrpSpPr>
        <p:grpSpPr>
          <a:xfrm>
            <a:off x="18679010" y="5264939"/>
            <a:ext cx="4466506" cy="5223103"/>
            <a:chOff x="0" y="0"/>
            <a:chExt cx="4466504" cy="5223102"/>
          </a:xfrm>
        </p:grpSpPr>
        <p:grpSp>
          <p:nvGrpSpPr>
            <p:cNvPr id="627" name="Group 627"/>
            <p:cNvGrpSpPr/>
            <p:nvPr/>
          </p:nvGrpSpPr>
          <p:grpSpPr>
            <a:xfrm>
              <a:off x="-1" y="0"/>
              <a:ext cx="760258" cy="706433"/>
              <a:chOff x="0" y="0"/>
              <a:chExt cx="760256" cy="706432"/>
            </a:xfrm>
          </p:grpSpPr>
          <p:sp>
            <p:nvSpPr>
              <p:cNvPr id="625" name="Shape 625"/>
              <p:cNvSpPr/>
              <p:nvPr/>
            </p:nvSpPr>
            <p:spPr>
              <a:xfrm>
                <a:off x="-1" y="-1"/>
                <a:ext cx="760258" cy="70643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626" name="Shape 626"/>
              <p:cNvSpPr/>
              <p:nvPr/>
            </p:nvSpPr>
            <p:spPr>
              <a:xfrm>
                <a:off x="111336" y="140369"/>
                <a:ext cx="537584"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A</a:t>
                </a:r>
              </a:p>
            </p:txBody>
          </p:sp>
        </p:grpSp>
        <p:grpSp>
          <p:nvGrpSpPr>
            <p:cNvPr id="630" name="Group 630"/>
            <p:cNvGrpSpPr/>
            <p:nvPr/>
          </p:nvGrpSpPr>
          <p:grpSpPr>
            <a:xfrm>
              <a:off x="1805608" y="0"/>
              <a:ext cx="760258" cy="706433"/>
              <a:chOff x="0" y="0"/>
              <a:chExt cx="760256" cy="706432"/>
            </a:xfrm>
          </p:grpSpPr>
          <p:sp>
            <p:nvSpPr>
              <p:cNvPr id="628" name="Shape 628"/>
              <p:cNvSpPr/>
              <p:nvPr/>
            </p:nvSpPr>
            <p:spPr>
              <a:xfrm>
                <a:off x="-1" y="-1"/>
                <a:ext cx="760258" cy="70643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a:solidFill>
                      <a:srgbClr val="FFFFFF"/>
                    </a:solidFill>
                  </a:defRPr>
                </a:pPr>
              </a:p>
            </p:txBody>
          </p:sp>
          <p:sp>
            <p:nvSpPr>
              <p:cNvPr id="629" name="Shape 629"/>
              <p:cNvSpPr/>
              <p:nvPr/>
            </p:nvSpPr>
            <p:spPr>
              <a:xfrm>
                <a:off x="111336" y="140369"/>
                <a:ext cx="537584"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B</a:t>
                </a:r>
              </a:p>
            </p:txBody>
          </p:sp>
        </p:grpSp>
        <p:grpSp>
          <p:nvGrpSpPr>
            <p:cNvPr id="633" name="Group 633"/>
            <p:cNvGrpSpPr/>
            <p:nvPr/>
          </p:nvGrpSpPr>
          <p:grpSpPr>
            <a:xfrm>
              <a:off x="3706248" y="0"/>
              <a:ext cx="760257" cy="706433"/>
              <a:chOff x="0" y="0"/>
              <a:chExt cx="760256" cy="706432"/>
            </a:xfrm>
          </p:grpSpPr>
          <p:sp>
            <p:nvSpPr>
              <p:cNvPr id="631" name="Shape 631"/>
              <p:cNvSpPr/>
              <p:nvPr/>
            </p:nvSpPr>
            <p:spPr>
              <a:xfrm>
                <a:off x="-1" y="-1"/>
                <a:ext cx="760258" cy="70643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632" name="Shape 632"/>
              <p:cNvSpPr/>
              <p:nvPr/>
            </p:nvSpPr>
            <p:spPr>
              <a:xfrm>
                <a:off x="111336" y="140369"/>
                <a:ext cx="537584"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C</a:t>
                </a:r>
              </a:p>
            </p:txBody>
          </p:sp>
        </p:grpSp>
        <p:grpSp>
          <p:nvGrpSpPr>
            <p:cNvPr id="636" name="Group 636"/>
            <p:cNvGrpSpPr/>
            <p:nvPr/>
          </p:nvGrpSpPr>
          <p:grpSpPr>
            <a:xfrm>
              <a:off x="1045351" y="1412864"/>
              <a:ext cx="855289" cy="794738"/>
              <a:chOff x="0" y="0"/>
              <a:chExt cx="855288" cy="794736"/>
            </a:xfrm>
          </p:grpSpPr>
          <p:sp>
            <p:nvSpPr>
              <p:cNvPr id="634" name="Shape 634"/>
              <p:cNvSpPr/>
              <p:nvPr/>
            </p:nvSpPr>
            <p:spPr>
              <a:xfrm>
                <a:off x="0" y="-1"/>
                <a:ext cx="855289" cy="794738"/>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635" name="Shape 635"/>
              <p:cNvSpPr/>
              <p:nvPr/>
            </p:nvSpPr>
            <p:spPr>
              <a:xfrm>
                <a:off x="125254" y="184521"/>
                <a:ext cx="604780"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F1</a:t>
                </a:r>
              </a:p>
            </p:txBody>
          </p:sp>
        </p:grpSp>
        <p:grpSp>
          <p:nvGrpSpPr>
            <p:cNvPr id="639" name="Group 639"/>
            <p:cNvGrpSpPr/>
            <p:nvPr/>
          </p:nvGrpSpPr>
          <p:grpSpPr>
            <a:xfrm>
              <a:off x="2613380" y="1378900"/>
              <a:ext cx="855290" cy="794738"/>
              <a:chOff x="0" y="0"/>
              <a:chExt cx="855288" cy="794736"/>
            </a:xfrm>
          </p:grpSpPr>
          <p:sp>
            <p:nvSpPr>
              <p:cNvPr id="637" name="Shape 637"/>
              <p:cNvSpPr/>
              <p:nvPr/>
            </p:nvSpPr>
            <p:spPr>
              <a:xfrm>
                <a:off x="0" y="-1"/>
                <a:ext cx="855289" cy="794738"/>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638" name="Shape 638"/>
              <p:cNvSpPr/>
              <p:nvPr/>
            </p:nvSpPr>
            <p:spPr>
              <a:xfrm>
                <a:off x="125254" y="184521"/>
                <a:ext cx="604780"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F2</a:t>
                </a:r>
              </a:p>
            </p:txBody>
          </p:sp>
        </p:grpSp>
        <p:grpSp>
          <p:nvGrpSpPr>
            <p:cNvPr id="642" name="Group 642"/>
            <p:cNvGrpSpPr/>
            <p:nvPr/>
          </p:nvGrpSpPr>
          <p:grpSpPr>
            <a:xfrm>
              <a:off x="1045351" y="2908598"/>
              <a:ext cx="855289" cy="794738"/>
              <a:chOff x="0" y="0"/>
              <a:chExt cx="855288" cy="794736"/>
            </a:xfrm>
          </p:grpSpPr>
          <p:sp>
            <p:nvSpPr>
              <p:cNvPr id="640" name="Shape 640"/>
              <p:cNvSpPr/>
              <p:nvPr/>
            </p:nvSpPr>
            <p:spPr>
              <a:xfrm>
                <a:off x="0" y="-1"/>
                <a:ext cx="855289" cy="794738"/>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641" name="Shape 641"/>
              <p:cNvSpPr/>
              <p:nvPr/>
            </p:nvSpPr>
            <p:spPr>
              <a:xfrm>
                <a:off x="125254" y="184521"/>
                <a:ext cx="604780"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X</a:t>
                </a:r>
              </a:p>
            </p:txBody>
          </p:sp>
        </p:grpSp>
        <p:grpSp>
          <p:nvGrpSpPr>
            <p:cNvPr id="645" name="Group 645"/>
            <p:cNvGrpSpPr/>
            <p:nvPr/>
          </p:nvGrpSpPr>
          <p:grpSpPr>
            <a:xfrm>
              <a:off x="2601862" y="2908598"/>
              <a:ext cx="855290" cy="794738"/>
              <a:chOff x="0" y="0"/>
              <a:chExt cx="855288" cy="794736"/>
            </a:xfrm>
          </p:grpSpPr>
          <p:sp>
            <p:nvSpPr>
              <p:cNvPr id="643" name="Shape 643"/>
              <p:cNvSpPr/>
              <p:nvPr/>
            </p:nvSpPr>
            <p:spPr>
              <a:xfrm>
                <a:off x="0" y="-1"/>
                <a:ext cx="855289" cy="794738"/>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644" name="Shape 644"/>
              <p:cNvSpPr/>
              <p:nvPr/>
            </p:nvSpPr>
            <p:spPr>
              <a:xfrm>
                <a:off x="125254" y="184521"/>
                <a:ext cx="604780"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Y</a:t>
                </a:r>
              </a:p>
            </p:txBody>
          </p:sp>
        </p:grpSp>
        <p:sp>
          <p:nvSpPr>
            <p:cNvPr id="646" name="Shape 646"/>
            <p:cNvSpPr/>
            <p:nvPr/>
          </p:nvSpPr>
          <p:spPr>
            <a:xfrm>
              <a:off x="648918" y="602977"/>
              <a:ext cx="521688" cy="926274"/>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47" name="Shape 647"/>
            <p:cNvSpPr/>
            <p:nvPr/>
          </p:nvSpPr>
          <p:spPr>
            <a:xfrm flipH="1">
              <a:off x="3343415" y="602977"/>
              <a:ext cx="474172" cy="892311"/>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grpSp>
          <p:nvGrpSpPr>
            <p:cNvPr id="650" name="Group 650"/>
            <p:cNvGrpSpPr/>
            <p:nvPr/>
          </p:nvGrpSpPr>
          <p:grpSpPr>
            <a:xfrm>
              <a:off x="1805608" y="4428366"/>
              <a:ext cx="855290" cy="794737"/>
              <a:chOff x="0" y="0"/>
              <a:chExt cx="855288" cy="794736"/>
            </a:xfrm>
          </p:grpSpPr>
          <p:sp>
            <p:nvSpPr>
              <p:cNvPr id="648" name="Shape 648"/>
              <p:cNvSpPr/>
              <p:nvPr/>
            </p:nvSpPr>
            <p:spPr>
              <a:xfrm>
                <a:off x="0" y="-1"/>
                <a:ext cx="855289" cy="794738"/>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649" name="Shape 649"/>
              <p:cNvSpPr/>
              <p:nvPr/>
            </p:nvSpPr>
            <p:spPr>
              <a:xfrm>
                <a:off x="125254" y="184521"/>
                <a:ext cx="604780"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Z</a:t>
                </a:r>
              </a:p>
            </p:txBody>
          </p:sp>
        </p:grpSp>
        <p:sp>
          <p:nvSpPr>
            <p:cNvPr id="651" name="Shape 651"/>
            <p:cNvSpPr/>
            <p:nvPr/>
          </p:nvSpPr>
          <p:spPr>
            <a:xfrm>
              <a:off x="2185735" y="706432"/>
              <a:ext cx="552899" cy="788855"/>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52" name="Shape 652"/>
            <p:cNvSpPr/>
            <p:nvPr/>
          </p:nvSpPr>
          <p:spPr>
            <a:xfrm flipH="1">
              <a:off x="1775387" y="706432"/>
              <a:ext cx="410351" cy="822819"/>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53" name="Shape 653"/>
            <p:cNvSpPr/>
            <p:nvPr/>
          </p:nvSpPr>
          <p:spPr>
            <a:xfrm flipH="1">
              <a:off x="1472996" y="2207600"/>
              <a:ext cx="1" cy="700999"/>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54" name="Shape 654"/>
            <p:cNvSpPr/>
            <p:nvPr/>
          </p:nvSpPr>
          <p:spPr>
            <a:xfrm flipH="1">
              <a:off x="2535643" y="3703335"/>
              <a:ext cx="493864" cy="841418"/>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55" name="Shape 655"/>
            <p:cNvSpPr/>
            <p:nvPr/>
          </p:nvSpPr>
          <p:spPr>
            <a:xfrm>
              <a:off x="1472996" y="3703335"/>
              <a:ext cx="457867" cy="841418"/>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56" name="Shape 656"/>
            <p:cNvSpPr/>
            <p:nvPr/>
          </p:nvSpPr>
          <p:spPr>
            <a:xfrm flipH="1">
              <a:off x="3029506" y="2173636"/>
              <a:ext cx="11519" cy="734963"/>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57" name="Shape 657"/>
            <p:cNvSpPr/>
            <p:nvPr/>
          </p:nvSpPr>
          <p:spPr>
            <a:xfrm>
              <a:off x="737245" y="497375"/>
              <a:ext cx="1988404" cy="863762"/>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58" name="Shape 658"/>
            <p:cNvSpPr/>
            <p:nvPr/>
          </p:nvSpPr>
          <p:spPr>
            <a:xfrm>
              <a:off x="2409287" y="719326"/>
              <a:ext cx="373287" cy="629300"/>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59" name="Shape 659"/>
            <p:cNvSpPr/>
            <p:nvPr/>
          </p:nvSpPr>
          <p:spPr>
            <a:xfrm flipH="1">
              <a:off x="1300590" y="2231437"/>
              <a:ext cx="1" cy="695566"/>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60" name="Shape 660"/>
            <p:cNvSpPr/>
            <p:nvPr/>
          </p:nvSpPr>
          <p:spPr>
            <a:xfrm>
              <a:off x="1377964" y="3845771"/>
              <a:ext cx="390640" cy="682970"/>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61" name="Shape 661"/>
            <p:cNvSpPr/>
            <p:nvPr/>
          </p:nvSpPr>
          <p:spPr>
            <a:xfrm flipH="1">
              <a:off x="1775387" y="602977"/>
              <a:ext cx="2042201" cy="926274"/>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62" name="Shape 662"/>
            <p:cNvSpPr/>
            <p:nvPr/>
          </p:nvSpPr>
          <p:spPr>
            <a:xfrm flipH="1">
              <a:off x="3507435" y="764814"/>
              <a:ext cx="359590" cy="728215"/>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63" name="Shape 663"/>
            <p:cNvSpPr/>
            <p:nvPr/>
          </p:nvSpPr>
          <p:spPr>
            <a:xfrm>
              <a:off x="648918" y="602977"/>
              <a:ext cx="2089717" cy="892310"/>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64" name="Shape 664"/>
            <p:cNvSpPr/>
            <p:nvPr/>
          </p:nvSpPr>
          <p:spPr>
            <a:xfrm>
              <a:off x="3190072" y="2213033"/>
              <a:ext cx="1" cy="695567"/>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665" name="Shape 665"/>
            <p:cNvSpPr/>
            <p:nvPr/>
          </p:nvSpPr>
          <p:spPr>
            <a:xfrm flipH="1">
              <a:off x="2674186" y="3823288"/>
              <a:ext cx="420476" cy="748032"/>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grpSp>
      <p:grpSp>
        <p:nvGrpSpPr>
          <p:cNvPr id="671" name="Group 671"/>
          <p:cNvGrpSpPr/>
          <p:nvPr/>
        </p:nvGrpSpPr>
        <p:grpSpPr>
          <a:xfrm>
            <a:off x="6454569" y="8157092"/>
            <a:ext cx="5823246" cy="1995194"/>
            <a:chOff x="0" y="0"/>
            <a:chExt cx="5823244" cy="1995192"/>
          </a:xfrm>
        </p:grpSpPr>
        <p:grpSp>
          <p:nvGrpSpPr>
            <p:cNvPr id="669" name="Group 669"/>
            <p:cNvGrpSpPr/>
            <p:nvPr/>
          </p:nvGrpSpPr>
          <p:grpSpPr>
            <a:xfrm>
              <a:off x="1727106" y="632337"/>
              <a:ext cx="2710543" cy="1362856"/>
              <a:chOff x="0" y="0"/>
              <a:chExt cx="2710542" cy="1362854"/>
            </a:xfrm>
          </p:grpSpPr>
          <p:sp>
            <p:nvSpPr>
              <p:cNvPr id="667" name="Shape 667"/>
              <p:cNvSpPr/>
              <p:nvPr/>
            </p:nvSpPr>
            <p:spPr>
              <a:xfrm>
                <a:off x="-1" y="0"/>
                <a:ext cx="2710544" cy="1362855"/>
              </a:xfrm>
              <a:prstGeom prst="rect">
                <a:avLst/>
              </a:prstGeom>
              <a:solidFill>
                <a:srgbClr val="FFFFFF"/>
              </a:solidFill>
              <a:ln w="25400" cap="flat">
                <a:solidFill>
                  <a:srgbClr val="FFFFFF"/>
                </a:solidFill>
                <a:prstDash val="solid"/>
                <a:bevel/>
              </a:ln>
              <a:effectLst/>
            </p:spPr>
            <p:txBody>
              <a:bodyPr wrap="square" lIns="45719" tIns="45719" rIns="45719" bIns="45719" numCol="1" anchor="ctr">
                <a:noAutofit/>
              </a:bodyPr>
              <a:lstStyle/>
              <a:p>
                <a:pPr>
                  <a:defRPr sz="6000">
                    <a:solidFill>
                      <a:srgbClr val="FF0000"/>
                    </a:solidFill>
                  </a:defRPr>
                </a:pPr>
              </a:p>
            </p:txBody>
          </p:sp>
          <p:sp>
            <p:nvSpPr>
              <p:cNvPr id="668" name="Shape 668"/>
              <p:cNvSpPr/>
              <p:nvPr/>
            </p:nvSpPr>
            <p:spPr>
              <a:xfrm>
                <a:off x="-1" y="217877"/>
                <a:ext cx="2710544"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6000">
                    <a:solidFill>
                      <a:srgbClr val="FF0000"/>
                    </a:solidFill>
                  </a:defRPr>
                </a:lvl1pPr>
              </a:lstStyle>
              <a:p>
                <a:pPr>
                  <a:defRPr sz="1800">
                    <a:solidFill>
                      <a:srgbClr val="000000"/>
                    </a:solidFill>
                  </a:defRPr>
                </a:pPr>
                <a:r>
                  <a:rPr sz="6000">
                    <a:solidFill>
                      <a:srgbClr val="FF0000"/>
                    </a:solidFill>
                  </a:rPr>
                  <a:t>Mining</a:t>
                </a:r>
              </a:p>
            </p:txBody>
          </p:sp>
        </p:grpSp>
        <p:sp>
          <p:nvSpPr>
            <p:cNvPr id="670" name="Shape 670"/>
            <p:cNvSpPr/>
            <p:nvPr/>
          </p:nvSpPr>
          <p:spPr>
            <a:xfrm rot="10800000">
              <a:off x="0" y="-1"/>
              <a:ext cx="5823245" cy="1165398"/>
            </a:xfrm>
            <a:prstGeom prst="rightArrow">
              <a:avLst>
                <a:gd name="adj1" fmla="val 32000"/>
                <a:gd name="adj2" fmla="val 78238"/>
              </a:avLst>
            </a:prstGeom>
            <a:solidFill>
              <a:srgbClr val="2683C6"/>
            </a:solidFill>
            <a:ln w="12700" cap="flat">
              <a:noFill/>
              <a:miter lim="400000"/>
            </a:ln>
            <a:effectLst>
              <a:outerShdw sx="100000" sy="100000" kx="0" ky="0" algn="b" rotWithShape="0" blurRad="101600" dist="99523" dir="5400000">
                <a:srgbClr val="000000">
                  <a:alpha val="50000"/>
                </a:srgbClr>
              </a:outerShdw>
            </a:effectLst>
          </p:spPr>
          <p:txBody>
            <a:bodyPr wrap="square" lIns="45719" tIns="45719" rIns="45719" bIns="45719" numCol="1" anchor="ctr">
              <a:noAutofit/>
            </a:bodyPr>
            <a:lstStyle/>
            <a:p>
              <a:pPr>
                <a:defRPr sz="3200">
                  <a:solidFill>
                    <a:srgbClr val="FFFFFF"/>
                  </a:solidFill>
                </a:defRPr>
              </a:pPr>
            </a:p>
          </p:txBody>
        </p:sp>
      </p:grpSp>
      <p:sp>
        <p:nvSpPr>
          <p:cNvPr id="672" name="Shape 672"/>
          <p:cNvSpPr/>
          <p:nvPr/>
        </p:nvSpPr>
        <p:spPr>
          <a:xfrm flipH="1" rot="10800000">
            <a:off x="17562805" y="7659320"/>
            <a:ext cx="959592" cy="434341"/>
          </a:xfrm>
          <a:prstGeom prst="rightArrow">
            <a:avLst>
              <a:gd name="adj1" fmla="val 32000"/>
              <a:gd name="adj2" fmla="val 78238"/>
            </a:avLst>
          </a:prstGeom>
          <a:solidFill>
            <a:srgbClr val="2683C6"/>
          </a:solidFill>
          <a:ln w="12700">
            <a:miter lim="400000"/>
          </a:ln>
          <a:effectLst>
            <a:outerShdw sx="100000" sy="100000" kx="0" ky="0" algn="b" rotWithShape="0" blurRad="101600" dist="99523" dir="5400000">
              <a:srgbClr val="000000">
                <a:alpha val="50000"/>
              </a:srgbClr>
            </a:outerShdw>
          </a:effectLst>
        </p:spPr>
        <p:txBody>
          <a:bodyPr lIns="45719" rIns="45719" anchor="ctr"/>
          <a:lstStyle/>
          <a:p>
            <a:pPr>
              <a:defRPr sz="3200">
                <a:solidFill>
                  <a:srgbClr val="FFFFFF"/>
                </a:solidFill>
              </a:defRPr>
            </a:pPr>
          </a:p>
        </p:txBody>
      </p:sp>
      <p:pic>
        <p:nvPicPr>
          <p:cNvPr id="673" name="pasted-image.png"/>
          <p:cNvPicPr>
            <a:picLocks noChangeAspect="1"/>
          </p:cNvPicPr>
          <p:nvPr/>
        </p:nvPicPr>
        <p:blipFill>
          <a:blip r:embed="rId3">
            <a:extLst/>
          </a:blip>
          <a:stretch>
            <a:fillRect/>
          </a:stretch>
        </p:blipFill>
        <p:spPr>
          <a:xfrm>
            <a:off x="16215599" y="3987975"/>
            <a:ext cx="3654005" cy="571811"/>
          </a:xfrm>
          <a:prstGeom prst="rect">
            <a:avLst/>
          </a:prstGeom>
          <a:ln w="12700">
            <a:miter lim="400000"/>
          </a:ln>
        </p:spPr>
      </p:pic>
      <p:sp>
        <p:nvSpPr>
          <p:cNvPr id="674" name="Shape 674"/>
          <p:cNvSpPr/>
          <p:nvPr/>
        </p:nvSpPr>
        <p:spPr>
          <a:xfrm>
            <a:off x="11052955" y="11517181"/>
            <a:ext cx="9957500"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4000"/>
              </a:spcBef>
              <a:defRPr sz="7400"/>
            </a:pPr>
            <a:r>
              <a:t>Thank You!!  </a:t>
            </a:r>
            <a:r>
              <a:t>Questions?</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78" name="Shape 678"/>
          <p:cNvSpPr/>
          <p:nvPr>
            <p:ph type="title"/>
          </p:nvPr>
        </p:nvSpPr>
        <p:spPr>
          <a:prstGeom prst="rect">
            <a:avLst/>
          </a:prstGeom>
        </p:spPr>
        <p:txBody>
          <a:bodyPr/>
          <a:lstStyle>
            <a:lvl1pPr algn="ctr">
              <a:defRPr sz="10800">
                <a:latin typeface="Calibri"/>
                <a:ea typeface="Calibri"/>
                <a:cs typeface="Calibri"/>
                <a:sym typeface="Calibri"/>
              </a:defRPr>
            </a:lvl1pPr>
          </a:lstStyle>
          <a:p>
            <a:pPr/>
            <a:r>
              <a:t>TODO: Experimental Results</a:t>
            </a:r>
          </a:p>
        </p:txBody>
      </p:sp>
      <p:sp>
        <p:nvSpPr>
          <p:cNvPr id="679" name="Shape 679"/>
          <p:cNvSpPr/>
          <p:nvPr>
            <p:ph type="body" idx="1"/>
          </p:nvPr>
        </p:nvSpPr>
        <p:spPr>
          <a:xfrm>
            <a:off x="1690253" y="3657601"/>
            <a:ext cx="21031201" cy="8787098"/>
          </a:xfrm>
          <a:prstGeom prst="rect">
            <a:avLst/>
          </a:prstGeom>
        </p:spPr>
        <p:txBody>
          <a:bodyPr/>
          <a:lstStyle/>
          <a:p>
            <a:pPr>
              <a:defRPr sz="4300">
                <a:latin typeface="Calibri"/>
                <a:ea typeface="Calibri"/>
                <a:cs typeface="Calibri"/>
                <a:sym typeface="Calibri"/>
              </a:defRPr>
            </a:pPr>
            <a:r>
              <a:t>We tested the Netgen on different kinds of topology for the correctness of the synthesis solution: </a:t>
            </a:r>
          </a:p>
          <a:p>
            <a:pPr lvl="1" marL="1371600" indent="-457200">
              <a:defRPr sz="4300">
                <a:latin typeface="Calibri"/>
                <a:ea typeface="Calibri"/>
                <a:cs typeface="Calibri"/>
                <a:sym typeface="Calibri"/>
              </a:defRPr>
            </a:pPr>
            <a:r>
              <a:t>Hand created topology: different diamond topologies, sosr topology, fat tree topology</a:t>
            </a:r>
          </a:p>
          <a:p>
            <a:pPr lvl="1" marL="1371600" indent="-457200">
              <a:defRPr sz="4300">
                <a:latin typeface="Calibri"/>
                <a:ea typeface="Calibri"/>
                <a:cs typeface="Calibri"/>
                <a:sym typeface="Calibri"/>
              </a:defRPr>
            </a:pPr>
          </a:p>
          <a:p>
            <a:pPr>
              <a:defRPr sz="4300">
                <a:latin typeface="Calibri"/>
                <a:ea typeface="Calibri"/>
                <a:cs typeface="Calibri"/>
                <a:sym typeface="Calibri"/>
              </a:defRPr>
            </a:pPr>
            <a:r>
              <a:t>For Scalability we tested it on </a:t>
            </a:r>
          </a:p>
          <a:p>
            <a:pPr lvl="1" marL="1371600" indent="-457200">
              <a:defRPr sz="4300">
                <a:latin typeface="Calibri"/>
                <a:ea typeface="Calibri"/>
                <a:cs typeface="Calibri"/>
                <a:sym typeface="Calibri"/>
              </a:defRPr>
            </a:pPr>
            <a:r>
              <a:t>Different forms of fat tree topology</a:t>
            </a:r>
          </a:p>
          <a:p>
            <a:pPr lvl="1" marL="1371600" indent="-457200">
              <a:defRPr sz="4300">
                <a:latin typeface="Calibri"/>
                <a:ea typeface="Calibri"/>
                <a:cs typeface="Calibri"/>
                <a:sym typeface="Calibri"/>
              </a:defRPr>
            </a:pPr>
            <a:r>
              <a:t>Stanford Network (16 routers)</a:t>
            </a:r>
          </a:p>
          <a:p>
            <a:pPr lvl="1" marL="1371600" indent="-457200">
              <a:defRPr sz="4300">
                <a:latin typeface="Calibri"/>
                <a:ea typeface="Calibri"/>
                <a:cs typeface="Calibri"/>
                <a:sym typeface="Calibri"/>
              </a:defRPr>
            </a:pPr>
            <a:r>
              <a:t>Rocket Fuel topology (72 routers)</a:t>
            </a:r>
          </a:p>
        </p:txBody>
      </p:sp>
      <p:grpSp>
        <p:nvGrpSpPr>
          <p:cNvPr id="690" name="Group 690"/>
          <p:cNvGrpSpPr/>
          <p:nvPr/>
        </p:nvGrpSpPr>
        <p:grpSpPr>
          <a:xfrm>
            <a:off x="1074112" y="14129365"/>
            <a:ext cx="4757982" cy="6097044"/>
            <a:chOff x="0" y="0"/>
            <a:chExt cx="4757980" cy="6097043"/>
          </a:xfrm>
        </p:grpSpPr>
        <p:sp>
          <p:nvSpPr>
            <p:cNvPr id="680" name="Shape 680"/>
            <p:cNvSpPr/>
            <p:nvPr/>
          </p:nvSpPr>
          <p:spPr>
            <a:xfrm>
              <a:off x="0" y="0"/>
              <a:ext cx="4757981" cy="6097044"/>
            </a:xfrm>
            <a:prstGeom prst="rect">
              <a:avLst/>
            </a:prstGeom>
            <a:solidFill>
              <a:srgbClr val="A3CEED"/>
            </a:solidFill>
            <a:ln w="12700" cap="flat">
              <a:noFill/>
              <a:miter lim="400000"/>
            </a:ln>
            <a:effectLst>
              <a:outerShdw sx="100000" sy="100000" kx="0" ky="0" algn="b" rotWithShape="0" blurRad="38100" dist="25400" dir="5400000">
                <a:srgbClr val="000000">
                  <a:alpha val="90827"/>
                </a:srgbClr>
              </a:outerShdw>
            </a:effectLst>
          </p:spPr>
          <p:txBody>
            <a:bodyPr wrap="square" lIns="45719" tIns="45719" rIns="45719" bIns="45719" numCol="1" anchor="ctr">
              <a:noAutofit/>
            </a:bodyPr>
            <a:lstStyle/>
            <a:p>
              <a:pPr>
                <a:defRPr sz="3200">
                  <a:solidFill>
                    <a:srgbClr val="FFFFFF"/>
                  </a:solidFill>
                </a:defRPr>
              </a:pPr>
            </a:p>
          </p:txBody>
        </p:sp>
        <p:grpSp>
          <p:nvGrpSpPr>
            <p:cNvPr id="683" name="Group 683"/>
            <p:cNvGrpSpPr/>
            <p:nvPr/>
          </p:nvGrpSpPr>
          <p:grpSpPr>
            <a:xfrm>
              <a:off x="269981" y="571201"/>
              <a:ext cx="4218018" cy="1341606"/>
              <a:chOff x="0" y="0"/>
              <a:chExt cx="4218017" cy="1341604"/>
            </a:xfrm>
          </p:grpSpPr>
          <p:sp>
            <p:nvSpPr>
              <p:cNvPr id="681" name="Shape 681"/>
              <p:cNvSpPr/>
              <p:nvPr/>
            </p:nvSpPr>
            <p:spPr>
              <a:xfrm>
                <a:off x="-1" y="-1"/>
                <a:ext cx="4218019" cy="1341606"/>
              </a:xfrm>
              <a:prstGeom prst="rect">
                <a:avLst/>
              </a:prstGeom>
              <a:solidFill>
                <a:srgbClr val="2683C6"/>
              </a:soli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defRPr sz="1800"/>
                </a:pPr>
              </a:p>
            </p:txBody>
          </p:sp>
          <p:sp>
            <p:nvSpPr>
              <p:cNvPr id="682" name="Shape 682"/>
              <p:cNvSpPr/>
              <p:nvPr/>
            </p:nvSpPr>
            <p:spPr>
              <a:xfrm>
                <a:off x="-1" y="105377"/>
                <a:ext cx="4218019" cy="11308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4400">
                    <a:solidFill>
                      <a:srgbClr val="FFFFFF"/>
                    </a:solidFill>
                  </a:defRPr>
                </a:lvl1pPr>
              </a:lstStyle>
              <a:p>
                <a:pPr>
                  <a:defRPr>
                    <a:solidFill>
                      <a:srgbClr val="000000"/>
                    </a:solidFill>
                  </a:defRPr>
                </a:pPr>
                <a:r>
                  <a:rPr>
                    <a:solidFill>
                      <a:srgbClr val="FFFFFF"/>
                    </a:solidFill>
                  </a:rPr>
                  <a:t>Rocket Fuel Topology AS 1755</a:t>
                </a:r>
              </a:p>
            </p:txBody>
          </p:sp>
        </p:grpSp>
        <p:grpSp>
          <p:nvGrpSpPr>
            <p:cNvPr id="686" name="Group 686"/>
            <p:cNvGrpSpPr/>
            <p:nvPr/>
          </p:nvGrpSpPr>
          <p:grpSpPr>
            <a:xfrm>
              <a:off x="269981" y="2442589"/>
              <a:ext cx="4218019" cy="1341606"/>
              <a:chOff x="0" y="0"/>
              <a:chExt cx="4218017" cy="1341604"/>
            </a:xfrm>
          </p:grpSpPr>
          <p:sp>
            <p:nvSpPr>
              <p:cNvPr id="684" name="Shape 684"/>
              <p:cNvSpPr/>
              <p:nvPr/>
            </p:nvSpPr>
            <p:spPr>
              <a:xfrm>
                <a:off x="-1" y="-1"/>
                <a:ext cx="4218019" cy="1341606"/>
              </a:xfrm>
              <a:prstGeom prst="rect">
                <a:avLst/>
              </a:prstGeom>
              <a:solidFill>
                <a:srgbClr val="2683C6"/>
              </a:soli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defRPr sz="1800"/>
                </a:pPr>
              </a:p>
            </p:txBody>
          </p:sp>
          <p:sp>
            <p:nvSpPr>
              <p:cNvPr id="685" name="Shape 685"/>
              <p:cNvSpPr/>
              <p:nvPr/>
            </p:nvSpPr>
            <p:spPr>
              <a:xfrm>
                <a:off x="-1" y="368592"/>
                <a:ext cx="4218019" cy="604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4400">
                    <a:solidFill>
                      <a:srgbClr val="FFFFFF"/>
                    </a:solidFill>
                  </a:defRPr>
                </a:lvl1pPr>
              </a:lstStyle>
              <a:p>
                <a:pPr>
                  <a:defRPr>
                    <a:solidFill>
                      <a:srgbClr val="000000"/>
                    </a:solidFill>
                  </a:defRPr>
                </a:pPr>
                <a:r>
                  <a:rPr>
                    <a:solidFill>
                      <a:srgbClr val="FFFFFF"/>
                    </a:solidFill>
                  </a:rPr>
                  <a:t>172 Nodes</a:t>
                </a:r>
              </a:p>
            </p:txBody>
          </p:sp>
        </p:grpSp>
        <p:grpSp>
          <p:nvGrpSpPr>
            <p:cNvPr id="689" name="Group 689"/>
            <p:cNvGrpSpPr/>
            <p:nvPr/>
          </p:nvGrpSpPr>
          <p:grpSpPr>
            <a:xfrm>
              <a:off x="272964" y="4313977"/>
              <a:ext cx="4212052" cy="1341606"/>
              <a:chOff x="0" y="0"/>
              <a:chExt cx="4212050" cy="1341604"/>
            </a:xfrm>
          </p:grpSpPr>
          <p:sp>
            <p:nvSpPr>
              <p:cNvPr id="687" name="Shape 687"/>
              <p:cNvSpPr/>
              <p:nvPr/>
            </p:nvSpPr>
            <p:spPr>
              <a:xfrm>
                <a:off x="-1" y="-1"/>
                <a:ext cx="4212052" cy="1341606"/>
              </a:xfrm>
              <a:prstGeom prst="rect">
                <a:avLst/>
              </a:prstGeom>
              <a:solidFill>
                <a:srgbClr val="2683C6"/>
              </a:soli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defRPr sz="1800"/>
                </a:pPr>
              </a:p>
            </p:txBody>
          </p:sp>
          <p:sp>
            <p:nvSpPr>
              <p:cNvPr id="688" name="Shape 688"/>
              <p:cNvSpPr/>
              <p:nvPr/>
            </p:nvSpPr>
            <p:spPr>
              <a:xfrm>
                <a:off x="-1" y="106177"/>
                <a:ext cx="4212052" cy="1129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4400">
                    <a:solidFill>
                      <a:srgbClr val="FFFFFF"/>
                    </a:solidFill>
                  </a:defRPr>
                </a:lvl1pPr>
              </a:lstStyle>
              <a:p>
                <a:pPr>
                  <a:defRPr>
                    <a:solidFill>
                      <a:srgbClr val="000000"/>
                    </a:solidFill>
                  </a:defRPr>
                </a:pPr>
                <a:r>
                  <a:rPr>
                    <a:solidFill>
                      <a:srgbClr val="FFFFFF"/>
                    </a:solidFill>
                  </a:rPr>
                  <a:t>5 million forwarding entries</a:t>
                </a:r>
              </a:p>
            </p:txBody>
          </p:sp>
        </p:grpSp>
      </p:grpSp>
      <p:graphicFrame>
        <p:nvGraphicFramePr>
          <p:cNvPr id="691" name="Table 691"/>
          <p:cNvGraphicFramePr/>
          <p:nvPr/>
        </p:nvGraphicFramePr>
        <p:xfrm>
          <a:off x="7358124" y="14142065"/>
          <a:ext cx="18084045" cy="609704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006804"/>
                <a:gridCol w="5040837"/>
                <a:gridCol w="4496299"/>
                <a:gridCol w="3514702"/>
              </a:tblGrid>
              <a:tr h="1460496">
                <a:tc>
                  <a:txBody>
                    <a:bodyPr/>
                    <a:lstStyle/>
                    <a:p>
                      <a:pPr algn="ctr" defTabSz="914400">
                        <a:defRPr b="0" sz="1800">
                          <a:solidFill>
                            <a:srgbClr val="000000"/>
                          </a:solidFill>
                        </a:defRPr>
                      </a:pPr>
                      <a:r>
                        <a:rPr sz="5400">
                          <a:solidFill>
                            <a:srgbClr val="FFFFFF"/>
                          </a:solidFill>
                        </a:rPr>
                        <a:t>Spec</a:t>
                      </a:r>
                    </a:p>
                  </a:txBody>
                  <a:tcPr marL="50800" marR="50800" marT="50800" marB="50800" anchor="ctr" anchorCtr="0" horzOverflow="overflow">
                    <a:lnL w="25400">
                      <a:solidFill>
                        <a:srgbClr val="3797C6"/>
                      </a:solidFill>
                      <a:miter lim="400000"/>
                    </a:lnL>
                    <a:lnT w="25400">
                      <a:solidFill>
                        <a:srgbClr val="3797C6"/>
                      </a:solidFill>
                      <a:miter lim="400000"/>
                    </a:lnT>
                    <a:solidFill>
                      <a:srgbClr val="2683C6"/>
                    </a:solidFill>
                  </a:tcPr>
                </a:tc>
                <a:tc>
                  <a:txBody>
                    <a:bodyPr/>
                    <a:lstStyle/>
                    <a:p>
                      <a:pPr algn="ctr" defTabSz="914400">
                        <a:defRPr b="0" sz="1800">
                          <a:solidFill>
                            <a:srgbClr val="000000"/>
                          </a:solidFill>
                        </a:defRPr>
                      </a:pPr>
                      <a:r>
                        <a:rPr sz="4800">
                          <a:solidFill>
                            <a:srgbClr val="FFFFFF"/>
                          </a:solidFill>
                        </a:rPr>
                        <a:t>#</a:t>
                      </a:r>
                      <a:r>
                        <a:rPr sz="4800">
                          <a:solidFill>
                            <a:srgbClr val="FFFFFF"/>
                          </a:solidFill>
                        </a:rPr>
                        <a:t> Packet </a:t>
                      </a:r>
                      <a:r>
                        <a:rPr sz="4800">
                          <a:solidFill>
                            <a:srgbClr val="FFFFFF"/>
                          </a:solidFill>
                        </a:rPr>
                        <a:t>Classes Modified</a:t>
                      </a:r>
                    </a:p>
                  </a:txBody>
                  <a:tcPr marL="50800" marR="50800" marT="50800" marB="50800" anchor="ctr" anchorCtr="0" horzOverflow="overflow">
                    <a:lnT w="25400">
                      <a:solidFill>
                        <a:srgbClr val="3797C6"/>
                      </a:solidFill>
                      <a:miter lim="400000"/>
                    </a:lnT>
                    <a:solidFill>
                      <a:srgbClr val="2683C6"/>
                    </a:solidFill>
                  </a:tcPr>
                </a:tc>
                <a:tc>
                  <a:txBody>
                    <a:bodyPr/>
                    <a:lstStyle/>
                    <a:p>
                      <a:pPr algn="ctr" defTabSz="914400">
                        <a:defRPr b="0" sz="1800">
                          <a:solidFill>
                            <a:srgbClr val="000000"/>
                          </a:solidFill>
                        </a:defRPr>
                      </a:pPr>
                      <a:r>
                        <a:rPr sz="4800">
                          <a:solidFill>
                            <a:srgbClr val="FFFFFF"/>
                          </a:solidFill>
                        </a:rPr>
                        <a:t>#</a:t>
                      </a:r>
                      <a:r>
                        <a:rPr sz="4800">
                          <a:solidFill>
                            <a:srgbClr val="FFFFFF"/>
                          </a:solidFill>
                        </a:rPr>
                        <a:t> </a:t>
                      </a:r>
                      <a:r>
                        <a:rPr sz="4800">
                          <a:solidFill>
                            <a:srgbClr val="FFFFFF"/>
                          </a:solidFill>
                        </a:rPr>
                        <a:t>Changes</a:t>
                      </a:r>
                      <a:br>
                        <a:rPr sz="4800">
                          <a:solidFill>
                            <a:srgbClr val="FFFFFF"/>
                          </a:solidFill>
                        </a:rPr>
                      </a:br>
                      <a:r>
                        <a:rPr sz="4800">
                          <a:solidFill>
                            <a:srgbClr val="FFFFFF"/>
                          </a:solidFill>
                        </a:rPr>
                        <a:t>to fwd. rules</a:t>
                      </a:r>
                    </a:p>
                  </a:txBody>
                  <a:tcPr marL="50800" marR="50800" marT="50800" marB="50800" anchor="ctr" anchorCtr="0" horzOverflow="overflow">
                    <a:lnT w="25400">
                      <a:solidFill>
                        <a:srgbClr val="3797C6"/>
                      </a:solidFill>
                      <a:miter lim="400000"/>
                    </a:lnT>
                    <a:solidFill>
                      <a:srgbClr val="2683C6"/>
                    </a:solidFill>
                  </a:tcPr>
                </a:tc>
                <a:tc>
                  <a:txBody>
                    <a:bodyPr/>
                    <a:lstStyle/>
                    <a:p>
                      <a:pPr algn="ctr" defTabSz="914400">
                        <a:defRPr b="0" sz="1800">
                          <a:solidFill>
                            <a:srgbClr val="000000"/>
                          </a:solidFill>
                        </a:defRPr>
                      </a:pPr>
                      <a:r>
                        <a:rPr sz="4800">
                          <a:solidFill>
                            <a:srgbClr val="FFFFFF"/>
                          </a:solidFill>
                        </a:rPr>
                        <a:t> </a:t>
                      </a:r>
                      <a:r>
                        <a:rPr sz="4800">
                          <a:solidFill>
                            <a:srgbClr val="FFFFFF"/>
                          </a:solidFill>
                        </a:rPr>
                        <a:t>Time</a:t>
                      </a:r>
                      <a:r>
                        <a:rPr sz="4800">
                          <a:solidFill>
                            <a:srgbClr val="FFFFFF"/>
                          </a:solidFill>
                        </a:rPr>
                        <a:t> </a:t>
                      </a:r>
                      <a:r>
                        <a:rPr sz="4800">
                          <a:solidFill>
                            <a:srgbClr val="FFFFFF"/>
                          </a:solidFill>
                        </a:rPr>
                        <a:t>(sec)</a:t>
                      </a:r>
                    </a:p>
                  </a:txBody>
                  <a:tcPr marL="50800" marR="50800" marT="50800" marB="50800" anchor="ctr" anchorCtr="0" horzOverflow="overflow">
                    <a:lnR w="25400">
                      <a:solidFill>
                        <a:srgbClr val="3797C6"/>
                      </a:solidFill>
                      <a:miter lim="400000"/>
                    </a:lnR>
                    <a:lnT w="25400">
                      <a:solidFill>
                        <a:srgbClr val="3797C6"/>
                      </a:solidFill>
                      <a:miter lim="400000"/>
                    </a:lnT>
                    <a:solidFill>
                      <a:srgbClr val="2683C6"/>
                    </a:solidFill>
                  </a:tcPr>
                </a:tc>
              </a:tr>
              <a:tr h="1478828">
                <a:tc>
                  <a:txBody>
                    <a:bodyPr/>
                    <a:lstStyle/>
                    <a:p>
                      <a:pPr algn="ctr" defTabSz="914400">
                        <a:defRPr b="0" i="0" sz="6200"/>
                      </a:pPr>
                      <a:r>
                        <a:rPr b="1" baseline="30064"/>
                        <a:t>Drop Traffic</a:t>
                      </a:r>
                    </a:p>
                  </a:txBody>
                  <a:tcPr marL="50800" marR="50800" marT="50800" marB="50800" anchor="ctr" anchorCtr="0" horzOverflow="overflow">
                    <a:lnL w="25400">
                      <a:solidFill>
                        <a:srgbClr val="3797C6"/>
                      </a:solidFill>
                      <a:miter lim="400000"/>
                    </a:lnL>
                  </a:tcPr>
                </a:tc>
                <a:tc>
                  <a:txBody>
                    <a:bodyPr/>
                    <a:lstStyle/>
                    <a:p>
                      <a:pPr algn="ctr" defTabSz="914400">
                        <a:defRPr b="0" i="0" sz="1800"/>
                      </a:pPr>
                      <a:r>
                        <a:rPr sz="5000"/>
                        <a:t>10</a:t>
                      </a:r>
                    </a:p>
                  </a:txBody>
                  <a:tcPr marL="50800" marR="50800" marT="50800" marB="50800" anchor="ctr" anchorCtr="0" horzOverflow="overflow"/>
                </a:tc>
                <a:tc>
                  <a:txBody>
                    <a:bodyPr/>
                    <a:lstStyle/>
                    <a:p>
                      <a:pPr algn="ctr" defTabSz="914400">
                        <a:defRPr b="0" i="0" sz="1800"/>
                      </a:pPr>
                      <a:r>
                        <a:rPr sz="5000"/>
                        <a:t>10</a:t>
                      </a:r>
                    </a:p>
                  </a:txBody>
                  <a:tcPr marL="50800" marR="50800" marT="50800" marB="50800" anchor="ctr" anchorCtr="0" horzOverflow="overflow"/>
                </a:tc>
                <a:tc>
                  <a:txBody>
                    <a:bodyPr/>
                    <a:lstStyle/>
                    <a:p>
                      <a:pPr algn="ctr" defTabSz="914400">
                        <a:defRPr b="0" i="0" sz="1800"/>
                      </a:pPr>
                      <a:r>
                        <a:rPr sz="5000"/>
                        <a:t>1.1s</a:t>
                      </a:r>
                    </a:p>
                  </a:txBody>
                  <a:tcPr marL="50800" marR="50800" marT="50800" marB="50800" anchor="ctr" anchorCtr="0" horzOverflow="overflow">
                    <a:lnR w="25400">
                      <a:solidFill>
                        <a:srgbClr val="3797C6"/>
                      </a:solidFill>
                      <a:miter lim="400000"/>
                    </a:lnR>
                  </a:tcPr>
                </a:tc>
              </a:tr>
              <a:tr h="1591241">
                <a:tc>
                  <a:txBody>
                    <a:bodyPr/>
                    <a:lstStyle/>
                    <a:p>
                      <a:pPr algn="ctr" defTabSz="914400">
                        <a:lnSpc>
                          <a:spcPct val="70000"/>
                        </a:lnSpc>
                        <a:defRPr b="0" i="0" sz="6200"/>
                      </a:pPr>
                      <a:r>
                        <a:rPr b="1" baseline="30064"/>
                        <a:t>Pass Traffic through Monitor</a:t>
                      </a:r>
                    </a:p>
                  </a:txBody>
                  <a:tcPr marL="50800" marR="50800" marT="50800" marB="50800" anchor="ctr" anchorCtr="0" horzOverflow="overflow">
                    <a:lnL w="25400">
                      <a:solidFill>
                        <a:srgbClr val="3797C6"/>
                      </a:solidFill>
                      <a:miter lim="400000"/>
                    </a:lnL>
                  </a:tcPr>
                </a:tc>
                <a:tc>
                  <a:txBody>
                    <a:bodyPr/>
                    <a:lstStyle/>
                    <a:p>
                      <a:pPr algn="ctr" defTabSz="914400">
                        <a:defRPr b="0" i="0" sz="1800"/>
                      </a:pPr>
                      <a:r>
                        <a:rPr sz="5000"/>
                        <a:t>10</a:t>
                      </a:r>
                    </a:p>
                  </a:txBody>
                  <a:tcPr marL="50800" marR="50800" marT="50800" marB="50800" anchor="ctr" anchorCtr="0" horzOverflow="overflow"/>
                </a:tc>
                <a:tc>
                  <a:txBody>
                    <a:bodyPr/>
                    <a:lstStyle/>
                    <a:p>
                      <a:pPr algn="ctr" defTabSz="914400">
                        <a:defRPr b="0" i="0" sz="1800"/>
                      </a:pPr>
                      <a:r>
                        <a:rPr sz="5000"/>
                        <a:t>53</a:t>
                      </a:r>
                    </a:p>
                  </a:txBody>
                  <a:tcPr marL="50800" marR="50800" marT="50800" marB="50800" anchor="ctr" anchorCtr="0" horzOverflow="overflow"/>
                </a:tc>
                <a:tc>
                  <a:txBody>
                    <a:bodyPr/>
                    <a:lstStyle/>
                    <a:p>
                      <a:pPr algn="ctr" defTabSz="914400">
                        <a:defRPr b="0" i="0" sz="1800"/>
                      </a:pPr>
                      <a:r>
                        <a:rPr sz="5000"/>
                        <a:t>8.6s</a:t>
                      </a:r>
                    </a:p>
                  </a:txBody>
                  <a:tcPr marL="50800" marR="50800" marT="50800" marB="50800" anchor="ctr" anchorCtr="0" horzOverflow="overflow">
                    <a:lnR w="25400">
                      <a:solidFill>
                        <a:srgbClr val="3797C6"/>
                      </a:solidFill>
                      <a:miter lim="400000"/>
                    </a:lnR>
                  </a:tcPr>
                </a:tc>
              </a:tr>
              <a:tr h="1541077">
                <a:tc>
                  <a:txBody>
                    <a:bodyPr/>
                    <a:lstStyle/>
                    <a:p>
                      <a:pPr algn="ctr" defTabSz="914400">
                        <a:lnSpc>
                          <a:spcPct val="70000"/>
                        </a:lnSpc>
                        <a:defRPr b="0" i="0" sz="6200"/>
                      </a:pPr>
                      <a:r>
                        <a:rPr b="1" baseline="30064"/>
                        <a:t>Do not use a specified switch</a:t>
                      </a:r>
                    </a:p>
                  </a:txBody>
                  <a:tcPr marL="50800" marR="50800" marT="50800" marB="50800" anchor="ctr" anchorCtr="0" horzOverflow="overflow">
                    <a:lnL w="25400">
                      <a:solidFill>
                        <a:srgbClr val="3797C6"/>
                      </a:solidFill>
                      <a:miter lim="400000"/>
                    </a:lnL>
                    <a:lnB w="25400">
                      <a:solidFill>
                        <a:srgbClr val="3797C6"/>
                      </a:solidFill>
                      <a:miter lim="400000"/>
                    </a:lnB>
                  </a:tcPr>
                </a:tc>
                <a:tc>
                  <a:txBody>
                    <a:bodyPr/>
                    <a:lstStyle/>
                    <a:p>
                      <a:pPr algn="ctr" defTabSz="914400">
                        <a:defRPr b="0" i="0" sz="1800"/>
                      </a:pPr>
                      <a:r>
                        <a:rPr sz="5000"/>
                        <a:t>245</a:t>
                      </a:r>
                    </a:p>
                  </a:txBody>
                  <a:tcPr marL="50800" marR="50800" marT="50800" marB="50800" anchor="ctr" anchorCtr="0" horzOverflow="overflow">
                    <a:lnB w="25400">
                      <a:solidFill>
                        <a:srgbClr val="3797C6"/>
                      </a:solidFill>
                      <a:miter lim="400000"/>
                    </a:lnB>
                  </a:tcPr>
                </a:tc>
                <a:tc>
                  <a:txBody>
                    <a:bodyPr/>
                    <a:lstStyle/>
                    <a:p>
                      <a:pPr algn="ctr" defTabSz="914400">
                        <a:defRPr b="0" i="0" sz="1800"/>
                      </a:pPr>
                      <a:r>
                        <a:rPr sz="5000"/>
                        <a:t>1481</a:t>
                      </a:r>
                    </a:p>
                  </a:txBody>
                  <a:tcPr marL="50800" marR="50800" marT="50800" marB="50800" anchor="ctr" anchorCtr="0" horzOverflow="overflow">
                    <a:lnB w="25400">
                      <a:solidFill>
                        <a:srgbClr val="3797C6"/>
                      </a:solidFill>
                      <a:miter lim="400000"/>
                    </a:lnB>
                  </a:tcPr>
                </a:tc>
                <a:tc>
                  <a:txBody>
                    <a:bodyPr/>
                    <a:lstStyle/>
                    <a:p>
                      <a:pPr algn="ctr" defTabSz="914400">
                        <a:defRPr b="0" i="0" sz="1800"/>
                      </a:pPr>
                      <a:r>
                        <a:rPr sz="5000"/>
                        <a:t>253s</a:t>
                      </a:r>
                    </a:p>
                  </a:txBody>
                  <a:tcPr marL="50800" marR="50800" marT="50800" marB="50800" anchor="ctr" anchorCtr="0" horzOverflow="overflow">
                    <a:lnR w="25400">
                      <a:solidFill>
                        <a:srgbClr val="3797C6"/>
                      </a:solidFill>
                      <a:miter lim="400000"/>
                    </a:lnR>
                    <a:lnB w="25400">
                      <a:solidFill>
                        <a:srgbClr val="3797C6"/>
                      </a:solidFill>
                      <a:miter lim="400000"/>
                    </a:lnB>
                  </a:tcPr>
                </a:tc>
              </a:tr>
            </a:tbl>
          </a:graphicData>
        </a:graphic>
      </p:graphicFrame>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95" name="Shape 695"/>
          <p:cNvSpPr/>
          <p:nvPr/>
        </p:nvSpPr>
        <p:spPr>
          <a:xfrm>
            <a:off x="304800" y="4326470"/>
            <a:ext cx="23774400" cy="1988200"/>
          </a:xfrm>
          <a:prstGeom prst="rect">
            <a:avLst/>
          </a:prstGeom>
          <a:solidFill>
            <a:srgbClr val="1CADE4">
              <a:alpha val="14000"/>
            </a:srgbClr>
          </a:solidFill>
          <a:ln w="25400">
            <a:solidFill>
              <a:srgbClr val="147EA6"/>
            </a:solidFill>
            <a:bevel/>
          </a:ln>
        </p:spPr>
        <p:txBody>
          <a:bodyPr lIns="45719" rIns="45719" anchor="ctr"/>
          <a:lstStyle/>
          <a:p>
            <a:pPr>
              <a:defRPr>
                <a:solidFill>
                  <a:srgbClr val="FFFFFF"/>
                </a:solidFill>
              </a:defRPr>
            </a:pPr>
          </a:p>
        </p:txBody>
      </p:sp>
      <p:sp>
        <p:nvSpPr>
          <p:cNvPr id="696" name="Shape 696"/>
          <p:cNvSpPr/>
          <p:nvPr/>
        </p:nvSpPr>
        <p:spPr>
          <a:xfrm>
            <a:off x="544061" y="2791333"/>
            <a:ext cx="22696715" cy="1320801"/>
          </a:xfrm>
          <a:prstGeom prst="rect">
            <a:avLst/>
          </a:prstGeom>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1200"/>
              </a:spcBef>
              <a:defRPr sz="1800">
                <a:latin typeface="+mn-lt"/>
                <a:ea typeface="+mn-ea"/>
                <a:cs typeface="+mn-cs"/>
                <a:sym typeface="Helvetica"/>
              </a:defRPr>
            </a:pPr>
            <a:r>
              <a:rPr b="1" baseline="7894" spc="114" sz="8000"/>
              <a:t>              </a:t>
            </a:r>
            <a:r>
              <a:rPr b="1" baseline="7894" spc="114" sz="8000">
                <a:solidFill>
                  <a:srgbClr val="FF6699"/>
                </a:solidFill>
              </a:rPr>
              <a:t>ts</a:t>
            </a:r>
            <a:r>
              <a:rPr b="1" baseline="7894" spc="114" sz="8000">
                <a:solidFill>
                  <a:srgbClr val="FF6699"/>
                </a:solidFill>
              </a:rPr>
              <a:t>,                 </a:t>
            </a:r>
            <a:r>
              <a:rPr b="1" spc="114" sz="8000">
                <a:solidFill>
                  <a:srgbClr val="FF6699"/>
                </a:solidFill>
              </a:rPr>
              <a:t>   </a:t>
            </a:r>
            <a:r>
              <a:rPr b="1" baseline="7894" spc="114" sz="8000">
                <a:solidFill>
                  <a:srgbClr val="FF6699"/>
                </a:solidFill>
              </a:rPr>
              <a:t>S</a:t>
            </a:r>
            <a:r>
              <a:rPr b="1" baseline="7894" spc="114" sz="8000">
                <a:solidFill>
                  <a:srgbClr val="FF6699"/>
                </a:solidFill>
              </a:rPr>
              <a:t>     </a:t>
            </a:r>
            <a:r>
              <a:rPr b="1" baseline="7894" spc="114" sz="8000">
                <a:solidFill>
                  <a:srgbClr val="FF6699"/>
                </a:solidFill>
              </a:rPr>
              <a:t>: old_path </a:t>
            </a:r>
            <a:r>
              <a:rPr baseline="7894" spc="114" sz="8000">
                <a:solidFill>
                  <a:srgbClr val="FF6699"/>
                </a:solidFill>
              </a:rPr>
              <a:t>⇒</a:t>
            </a:r>
            <a:r>
              <a:rPr b="1" baseline="7894" spc="114" sz="8000">
                <a:solidFill>
                  <a:srgbClr val="FF6699"/>
                </a:solidFill>
              </a:rPr>
              <a:t> </a:t>
            </a:r>
            <a:r>
              <a:rPr b="1" baseline="7894" spc="114" sz="8000">
                <a:solidFill>
                  <a:srgbClr val="FF6699"/>
                </a:solidFill>
              </a:rPr>
              <a:t>     </a:t>
            </a:r>
            <a:r>
              <a:rPr b="1" spc="114" sz="8000">
                <a:solidFill>
                  <a:srgbClr val="FF6699"/>
                </a:solidFill>
              </a:rPr>
              <a:t> </a:t>
            </a:r>
            <a:r>
              <a:rPr b="1" baseline="7894" spc="114" sz="8000">
                <a:solidFill>
                  <a:srgbClr val="FF6699"/>
                </a:solidFill>
              </a:rPr>
              <a:t>new_path</a:t>
            </a:r>
            <a:r>
              <a:rPr b="1" baseline="7894" spc="114" sz="8000">
                <a:solidFill>
                  <a:srgbClr val="FF6699"/>
                </a:solidFill>
              </a:rPr>
              <a:t>         [</a:t>
            </a:r>
            <a:r>
              <a:rPr baseline="7894" spc="114" sz="8000">
                <a:solidFill>
                  <a:srgbClr val="FF6699"/>
                </a:solidFill>
              </a:rPr>
              <a:t>NM:</a:t>
            </a:r>
            <a:r>
              <a:rPr baseline="7894" spc="114" sz="8000">
                <a:solidFill>
                  <a:srgbClr val="FF6699"/>
                </a:solidFill>
              </a:rPr>
              <a:t> </a:t>
            </a:r>
            <a:r>
              <a:rPr b="1" baseline="7894" spc="114" sz="8000">
                <a:solidFill>
                  <a:srgbClr val="FF6699"/>
                </a:solidFill>
              </a:rPr>
              <a:t>R</a:t>
            </a:r>
            <a:r>
              <a:rPr b="1" baseline="7894" spc="114" sz="8000">
                <a:solidFill>
                  <a:srgbClr val="FF6699"/>
                </a:solidFill>
              </a:rPr>
              <a:t>]</a:t>
            </a:r>
          </a:p>
        </p:txBody>
      </p:sp>
      <p:sp>
        <p:nvSpPr>
          <p:cNvPr id="697" name="Shape 697"/>
          <p:cNvSpPr/>
          <p:nvPr/>
        </p:nvSpPr>
        <p:spPr>
          <a:xfrm>
            <a:off x="1039202" y="7207365"/>
            <a:ext cx="21706433" cy="456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47700" indent="-647700" algn="l">
              <a:spcBef>
                <a:spcPts val="3100"/>
              </a:spcBef>
              <a:buSzPct val="100000"/>
              <a:buFont typeface="Arial"/>
              <a:buChar char="•"/>
              <a:defRPr sz="4700"/>
            </a:pPr>
            <a:r>
              <a:t>HTTP packets from source nodes </a:t>
            </a:r>
            <a:r>
              <a:rPr b="1"/>
              <a:t>A, B, C</a:t>
            </a:r>
            <a:r>
              <a:t>, and going through firewall </a:t>
            </a:r>
            <a:r>
              <a:rPr b="1"/>
              <a:t>F1</a:t>
            </a:r>
            <a:r>
              <a:t> must in the new network take a path that avoids </a:t>
            </a:r>
            <a:r>
              <a:rPr b="1"/>
              <a:t>F1</a:t>
            </a:r>
            <a:r>
              <a:t> but goes through </a:t>
            </a:r>
            <a:r>
              <a:rPr b="1"/>
              <a:t>F2</a:t>
            </a:r>
            <a:r>
              <a:t> and reach their original destination (</a:t>
            </a:r>
            <a:r>
              <a:rPr b="1"/>
              <a:t>od</a:t>
            </a:r>
            <a:r>
              <a:t>).</a:t>
            </a:r>
          </a:p>
          <a:p>
            <a:pPr marL="647700" indent="-647700" algn="l">
              <a:spcBef>
                <a:spcPts val="3100"/>
              </a:spcBef>
              <a:buSzPct val="100000"/>
              <a:buFont typeface="Arial"/>
              <a:buChar char="•"/>
              <a:defRPr sz="4700"/>
            </a:pPr>
            <a:r>
              <a:t>The forwarding rules of </a:t>
            </a:r>
            <a:r>
              <a:rPr b="1"/>
              <a:t>F1</a:t>
            </a:r>
            <a:r>
              <a:t> and </a:t>
            </a:r>
            <a:r>
              <a:rPr b="1"/>
              <a:t>F2</a:t>
            </a:r>
            <a:r>
              <a:t> should not be modified.</a:t>
            </a:r>
          </a:p>
          <a:p>
            <a:pPr marL="647700" indent="-647700" algn="l">
              <a:spcBef>
                <a:spcPts val="3100"/>
              </a:spcBef>
              <a:buSzPct val="100000"/>
              <a:buFont typeface="Arial"/>
              <a:buChar char="•"/>
              <a:defRPr sz="4700"/>
            </a:pPr>
            <a:r>
              <a:t>All other packets should take the same path as they did in the old network. </a:t>
            </a:r>
          </a:p>
        </p:txBody>
      </p:sp>
      <p:sp>
        <p:nvSpPr>
          <p:cNvPr id="698" name="Shape 698"/>
          <p:cNvSpPr/>
          <p:nvPr>
            <p:ph type="sldNum" sz="quarter" idx="2"/>
          </p:nvPr>
        </p:nvSpPr>
        <p:spPr>
          <a:xfrm>
            <a:off x="17235053" y="12495530"/>
            <a:ext cx="5486401" cy="43434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grpSp>
        <p:nvGrpSpPr>
          <p:cNvPr id="705" name="Group 705"/>
          <p:cNvGrpSpPr/>
          <p:nvPr/>
        </p:nvGrpSpPr>
        <p:grpSpPr>
          <a:xfrm>
            <a:off x="-494219" y="4884642"/>
            <a:ext cx="24495212" cy="789458"/>
            <a:chOff x="0" y="0"/>
            <a:chExt cx="24495211" cy="789457"/>
          </a:xfrm>
        </p:grpSpPr>
        <p:sp>
          <p:nvSpPr>
            <p:cNvPr id="699" name="Shape 699"/>
            <p:cNvSpPr/>
            <p:nvPr/>
          </p:nvSpPr>
          <p:spPr>
            <a:xfrm>
              <a:off x="0" y="5464"/>
              <a:ext cx="9228733" cy="74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defTabSz="457200">
                <a:spcBef>
                  <a:spcPts val="1200"/>
                </a:spcBef>
                <a:defRPr sz="1800"/>
              </a:pPr>
              <a:r>
                <a:rPr b="1" sz="4800"/>
                <a:t>match(TCP_SRC_PORT=80)</a:t>
              </a:r>
              <a:r>
                <a:rPr b="1" sz="4800"/>
                <a:t>,</a:t>
              </a:r>
            </a:p>
          </p:txBody>
        </p:sp>
        <p:sp>
          <p:nvSpPr>
            <p:cNvPr id="700" name="Shape 700"/>
            <p:cNvSpPr/>
            <p:nvPr/>
          </p:nvSpPr>
          <p:spPr>
            <a:xfrm>
              <a:off x="8717843" y="5407"/>
              <a:ext cx="2288083" cy="74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l" defTabSz="457200">
                <a:spcBef>
                  <a:spcPts val="1200"/>
                </a:spcBef>
                <a:defRPr sz="1800"/>
              </a:pPr>
              <a:r>
                <a:rPr b="1" sz="4800"/>
                <a:t>{A,B,C}</a:t>
              </a:r>
              <a:r>
                <a:rPr b="1" sz="4800"/>
                <a:t>  : </a:t>
              </a:r>
            </a:p>
          </p:txBody>
        </p:sp>
        <p:sp>
          <p:nvSpPr>
            <p:cNvPr id="701" name="Shape 701"/>
            <p:cNvSpPr/>
            <p:nvPr/>
          </p:nvSpPr>
          <p:spPr>
            <a:xfrm>
              <a:off x="10768863" y="40157"/>
              <a:ext cx="3633536" cy="74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l" defTabSz="457200">
                <a:spcBef>
                  <a:spcPts val="1200"/>
                </a:spcBef>
                <a:defRPr sz="1800"/>
              </a:pPr>
              <a:r>
                <a:rPr b="1" sz="4800"/>
                <a:t>    ( </a:t>
              </a:r>
              <a:r>
                <a:rPr b="1" sz="4800"/>
                <a:t>.* F1 .* </a:t>
              </a:r>
              <a:r>
                <a:rPr b="1" sz="4800"/>
                <a:t>)</a:t>
              </a:r>
            </a:p>
          </p:txBody>
        </p:sp>
        <p:sp>
          <p:nvSpPr>
            <p:cNvPr id="702" name="Shape 702"/>
            <p:cNvSpPr/>
            <p:nvPr/>
          </p:nvSpPr>
          <p:spPr>
            <a:xfrm>
              <a:off x="15228168" y="5521"/>
              <a:ext cx="5499559" cy="74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5900"/>
                </a:spcBef>
                <a:defRPr b="1" sz="4800"/>
              </a:lvl1pPr>
            </a:lstStyle>
            <a:p>
              <a:pPr>
                <a:defRPr b="0" sz="1800"/>
              </a:pPr>
              <a:r>
                <a:rPr b="1" sz="4800"/>
                <a:t>(N-F1)* F2 (N-F1)* od</a:t>
              </a:r>
            </a:p>
          </p:txBody>
        </p:sp>
        <p:sp>
          <p:nvSpPr>
            <p:cNvPr id="703" name="Shape 703"/>
            <p:cNvSpPr/>
            <p:nvPr/>
          </p:nvSpPr>
          <p:spPr>
            <a:xfrm>
              <a:off x="20727727" y="5464"/>
              <a:ext cx="3767485" cy="74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5900"/>
                </a:spcBef>
                <a:defRPr b="1" sz="4800"/>
              </a:lvl1pPr>
            </a:lstStyle>
            <a:p>
              <a:pPr>
                <a:defRPr b="0" sz="1800"/>
              </a:pPr>
              <a:r>
                <a:rPr b="1" sz="4800"/>
                <a:t>NM: {F1,F2}</a:t>
              </a:r>
            </a:p>
          </p:txBody>
        </p:sp>
        <p:sp>
          <p:nvSpPr>
            <p:cNvPr id="704" name="Shape 704"/>
            <p:cNvSpPr/>
            <p:nvPr/>
          </p:nvSpPr>
          <p:spPr>
            <a:xfrm>
              <a:off x="14068536" y="0"/>
              <a:ext cx="825770" cy="7601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l" defTabSz="457200">
                <a:spcBef>
                  <a:spcPts val="1200"/>
                </a:spcBef>
                <a:defRPr sz="1800"/>
              </a:pPr>
              <a:r>
                <a:rPr b="1" sz="4800">
                  <a:latin typeface="+mn-lt"/>
                  <a:ea typeface="+mn-ea"/>
                  <a:cs typeface="+mn-cs"/>
                  <a:sym typeface="Helvetica"/>
                </a:rPr>
                <a:t> </a:t>
              </a:r>
              <a:r>
                <a:rPr b="1" sz="4800"/>
                <a:t>⇒</a:t>
              </a:r>
              <a:r>
                <a:rPr b="1" sz="4800"/>
                <a:t>  </a:t>
              </a:r>
              <a:r>
                <a:rPr b="1" sz="4800"/>
                <a:t>  </a:t>
              </a:r>
            </a:p>
          </p:txBody>
        </p:sp>
      </p:grpSp>
      <p:sp>
        <p:nvSpPr>
          <p:cNvPr id="706" name="Shape 706"/>
          <p:cNvSpPr/>
          <p:nvPr/>
        </p:nvSpPr>
        <p:spPr>
          <a:xfrm>
            <a:off x="1672938" y="198416"/>
            <a:ext cx="21031201" cy="2651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2" defTabSz="914400">
              <a:defRPr sz="1800"/>
            </a:pPr>
            <a:r>
              <a:rPr sz="10800">
                <a:latin typeface="Calibri Light"/>
                <a:ea typeface="Calibri Light"/>
                <a:cs typeface="Calibri Light"/>
                <a:sym typeface="Calibri Light"/>
              </a:rPr>
              <a:t>Example Specification</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97" grpId="1"/>
    </p:bldLst>
  </p:timing>
</p:sld>
</file>

<file path=ppt/slides/slide13.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10" name="Shape 710"/>
          <p:cNvSpPr/>
          <p:nvPr>
            <p:ph type="title"/>
          </p:nvPr>
        </p:nvSpPr>
        <p:spPr>
          <a:prstGeom prst="rect">
            <a:avLst/>
          </a:prstGeom>
        </p:spPr>
        <p:txBody>
          <a:bodyPr/>
          <a:lstStyle>
            <a:lvl1pPr algn="ctr" defTabSz="457200">
              <a:lnSpc>
                <a:spcPct val="100000"/>
              </a:lnSpc>
              <a:defRPr>
                <a:latin typeface="Calibri Light"/>
                <a:ea typeface="Calibri Light"/>
                <a:cs typeface="Calibri Light"/>
                <a:sym typeface="Calibri Light"/>
              </a:defRPr>
            </a:lvl1pPr>
          </a:lstStyle>
          <a:p>
            <a:pPr/>
            <a:r>
              <a:t>Other Example Specification</a:t>
            </a:r>
          </a:p>
        </p:txBody>
      </p:sp>
      <p:sp>
        <p:nvSpPr>
          <p:cNvPr id="711" name="Shape 711"/>
          <p:cNvSpPr/>
          <p:nvPr>
            <p:ph type="sldNum" sz="quarter" idx="2"/>
          </p:nvPr>
        </p:nvSpPr>
        <p:spPr>
          <a:xfrm>
            <a:off x="17235053" y="12481971"/>
            <a:ext cx="5486401" cy="434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2" name="Shape 712"/>
          <p:cNvSpPr/>
          <p:nvPr/>
        </p:nvSpPr>
        <p:spPr>
          <a:xfrm>
            <a:off x="1838239" y="3841458"/>
            <a:ext cx="14929116"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561473" indent="-561473" algn="l" defTabSz="457200">
              <a:buSzPct val="100000"/>
              <a:buChar char="•"/>
              <a:defRPr sz="5400"/>
            </a:pPr>
            <a:r>
              <a:t>HTTP Traffic entering through nodes in </a:t>
            </a:r>
            <a:r>
              <a:rPr i="1"/>
              <a:t>S</a:t>
            </a:r>
            <a:r>
              <a:t> is dropped</a:t>
            </a:r>
          </a:p>
        </p:txBody>
      </p:sp>
      <p:sp>
        <p:nvSpPr>
          <p:cNvPr id="713" name="Shape 713"/>
          <p:cNvSpPr/>
          <p:nvPr/>
        </p:nvSpPr>
        <p:spPr>
          <a:xfrm>
            <a:off x="6964460" y="4954954"/>
            <a:ext cx="11594466" cy="904241"/>
          </a:xfrm>
          <a:prstGeom prst="rect">
            <a:avLst/>
          </a:prstGeom>
          <a:solidFill>
            <a:srgbClr val="BBDFFF"/>
          </a:solidFill>
          <a:ln w="12700">
            <a:miter lim="400000"/>
          </a:ln>
          <a:effectLst>
            <a:outerShdw sx="100000" sy="100000" kx="0" ky="0" algn="b" rotWithShape="0" blurRad="101600" dist="25400" dir="5400000">
              <a:srgbClr val="000000">
                <a:alpha val="75000"/>
              </a:srgbClr>
            </a:outerShdw>
          </a:effectLst>
          <a:extLst>
            <a:ext uri="{C572A759-6A51-4108-AA02-DFA0A04FC94B}">
              <ma14:wrappingTextBoxFlag xmlns:ma14="http://schemas.microsoft.com/office/mac/drawingml/2011/main" val="1"/>
            </a:ext>
          </a:extLst>
        </p:spPr>
        <p:txBody>
          <a:bodyPr wrap="none" lIns="45719" rIns="45719">
            <a:spAutoFit/>
          </a:bodyPr>
          <a:lstStyle/>
          <a:p>
            <a:pPr marL="457200" indent="-457200" algn="l" defTabSz="457200">
              <a:defRPr b="1" sz="5200"/>
            </a:pPr>
            <a:r>
              <a:t>match(</a:t>
            </a:r>
            <a:r>
              <a:rPr sz="4800"/>
              <a:t>TCP_SRC_PORT=80</a:t>
            </a:r>
            <a:r>
              <a:t>), S:  .* =&gt; .* Drop</a:t>
            </a:r>
          </a:p>
        </p:txBody>
      </p:sp>
      <p:sp>
        <p:nvSpPr>
          <p:cNvPr id="714" name="Shape 714"/>
          <p:cNvSpPr/>
          <p:nvPr/>
        </p:nvSpPr>
        <p:spPr>
          <a:xfrm>
            <a:off x="1786339" y="6887774"/>
            <a:ext cx="19259259" cy="955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561473" indent="-561473" algn="l" defTabSz="457200">
              <a:buSzPct val="100000"/>
              <a:buChar char="•"/>
              <a:defRPr sz="5600"/>
            </a:pPr>
            <a:r>
              <a:t>HTTP Traffic entering through nodes in </a:t>
            </a:r>
            <a:r>
              <a:rPr i="1"/>
              <a:t>S</a:t>
            </a:r>
            <a:r>
              <a:t> passes through monitor</a:t>
            </a:r>
          </a:p>
        </p:txBody>
      </p:sp>
      <p:sp>
        <p:nvSpPr>
          <p:cNvPr id="715" name="Shape 715"/>
          <p:cNvSpPr/>
          <p:nvPr/>
        </p:nvSpPr>
        <p:spPr>
          <a:xfrm>
            <a:off x="1818366" y="10047330"/>
            <a:ext cx="16458561" cy="955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561473" indent="-561473" algn="l" defTabSz="457200">
              <a:buSzPct val="100000"/>
              <a:buChar char="•"/>
              <a:defRPr sz="5600"/>
            </a:pPr>
            <a:r>
              <a:t>No traffic entering through nodes in </a:t>
            </a:r>
            <a:r>
              <a:rPr i="1"/>
              <a:t>S</a:t>
            </a:r>
            <a:r>
              <a:t> goes through </a:t>
            </a:r>
            <a:r>
              <a:rPr i="1"/>
              <a:t>S1</a:t>
            </a:r>
            <a:r>
              <a:t> </a:t>
            </a:r>
          </a:p>
        </p:txBody>
      </p:sp>
      <p:sp>
        <p:nvSpPr>
          <p:cNvPr id="716" name="Shape 716"/>
          <p:cNvSpPr/>
          <p:nvPr/>
        </p:nvSpPr>
        <p:spPr>
          <a:xfrm>
            <a:off x="6912604" y="8022194"/>
            <a:ext cx="13721604" cy="866141"/>
          </a:xfrm>
          <a:prstGeom prst="rect">
            <a:avLst/>
          </a:prstGeom>
          <a:solidFill>
            <a:srgbClr val="BBDFFF"/>
          </a:solidFill>
          <a:ln w="12700">
            <a:miter lim="400000"/>
          </a:ln>
          <a:effectLst>
            <a:outerShdw sx="100000" sy="100000" kx="0" ky="0" algn="b" rotWithShape="0" blurRad="101600" dist="25400" dir="5400000">
              <a:srgbClr val="000000">
                <a:alpha val="75000"/>
              </a:srgbClr>
            </a:outerShdw>
          </a:effectLst>
          <a:extLst>
            <a:ext uri="{C572A759-6A51-4108-AA02-DFA0A04FC94B}">
              <ma14:wrappingTextBoxFlag xmlns:ma14="http://schemas.microsoft.com/office/mac/drawingml/2011/main" val="1"/>
            </a:ext>
          </a:extLst>
        </p:spPr>
        <p:txBody>
          <a:bodyPr wrap="none" lIns="45719" rIns="45719">
            <a:spAutoFit/>
          </a:bodyPr>
          <a:lstStyle/>
          <a:p>
            <a:pPr marL="457200" indent="-457200" algn="l" defTabSz="457200">
              <a:defRPr b="1"/>
            </a:pPr>
            <a:r>
              <a:t>match(</a:t>
            </a:r>
            <a:r>
              <a:t>TCP_SRC_PORT=80</a:t>
            </a:r>
            <a:r>
              <a:t>), S: .* =&gt; .* Monitor .* od</a:t>
            </a:r>
          </a:p>
        </p:txBody>
      </p:sp>
      <p:sp>
        <p:nvSpPr>
          <p:cNvPr id="717" name="Shape 717"/>
          <p:cNvSpPr/>
          <p:nvPr/>
        </p:nvSpPr>
        <p:spPr>
          <a:xfrm>
            <a:off x="6979985" y="11089433"/>
            <a:ext cx="8013463" cy="904241"/>
          </a:xfrm>
          <a:prstGeom prst="rect">
            <a:avLst/>
          </a:prstGeom>
          <a:solidFill>
            <a:srgbClr val="BBDFFF"/>
          </a:solidFill>
          <a:ln w="12700">
            <a:miter lim="400000"/>
          </a:ln>
          <a:effectLst>
            <a:outerShdw sx="100000" sy="100000" kx="0" ky="0" algn="b" rotWithShape="0" blurRad="101600" dist="25400" dir="5400000">
              <a:srgbClr val="000000">
                <a:alpha val="75000"/>
              </a:srgbClr>
            </a:outerShdw>
          </a:effectLst>
          <a:extLst>
            <a:ext uri="{C572A759-6A51-4108-AA02-DFA0A04FC94B}">
              <ma14:wrappingTextBoxFlag xmlns:ma14="http://schemas.microsoft.com/office/mac/drawingml/2011/main" val="1"/>
            </a:ext>
          </a:extLst>
        </p:spPr>
        <p:txBody>
          <a:bodyPr wrap="none" lIns="45719" rIns="45719">
            <a:spAutoFit/>
          </a:bodyPr>
          <a:lstStyle>
            <a:lvl1pPr marL="457200" indent="-457200" algn="l" defTabSz="457200">
              <a:defRPr b="1" sz="5200"/>
            </a:lvl1pPr>
          </a:lstStyle>
          <a:p>
            <a:pPr/>
            <a:r>
              <a:t>true, S: .* S1 .* =&gt; (N-S1)* od</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14"/>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7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715"/>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7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15" grpId="3"/>
      <p:bldP build="whole" bldLvl="1" animBg="1" rev="0" advAuto="0" spid="717" grpId="4"/>
      <p:bldP build="whole" bldLvl="1" animBg="1" rev="0" advAuto="0" spid="714" grpId="1"/>
      <p:bldP build="whole" bldLvl="1" animBg="1" rev="0" advAuto="0" spid="716" grpId="2"/>
    </p:bldLst>
  </p:timing>
</p:sld>
</file>

<file path=ppt/slides/slide14.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21" name="Shape 721"/>
          <p:cNvSpPr/>
          <p:nvPr>
            <p:ph type="title"/>
          </p:nvPr>
        </p:nvSpPr>
        <p:spPr>
          <a:xfrm>
            <a:off x="1676400" y="209703"/>
            <a:ext cx="21031200" cy="2651126"/>
          </a:xfrm>
          <a:prstGeom prst="rect">
            <a:avLst/>
          </a:prstGeom>
        </p:spPr>
        <p:txBody>
          <a:bodyPr/>
          <a:lstStyle>
            <a:lvl1pPr algn="ctr">
              <a:defRPr sz="11200">
                <a:latin typeface="Calibri Light"/>
                <a:ea typeface="Calibri Light"/>
                <a:cs typeface="Calibri Light"/>
                <a:sym typeface="Calibri Light"/>
              </a:defRPr>
            </a:lvl1pPr>
          </a:lstStyle>
          <a:p>
            <a:pPr>
              <a:defRPr sz="1800"/>
            </a:pPr>
            <a:r>
              <a:rPr sz="11200"/>
              <a:t>Experimental Results </a:t>
            </a:r>
          </a:p>
        </p:txBody>
      </p:sp>
      <p:grpSp>
        <p:nvGrpSpPr>
          <p:cNvPr id="732" name="Group 732"/>
          <p:cNvGrpSpPr/>
          <p:nvPr/>
        </p:nvGrpSpPr>
        <p:grpSpPr>
          <a:xfrm>
            <a:off x="1201112" y="3928244"/>
            <a:ext cx="6081669" cy="7793264"/>
            <a:chOff x="0" y="0"/>
            <a:chExt cx="6081668" cy="7793263"/>
          </a:xfrm>
        </p:grpSpPr>
        <p:sp>
          <p:nvSpPr>
            <p:cNvPr id="722" name="Shape 722"/>
            <p:cNvSpPr/>
            <p:nvPr/>
          </p:nvSpPr>
          <p:spPr>
            <a:xfrm>
              <a:off x="0" y="0"/>
              <a:ext cx="6081669" cy="7793264"/>
            </a:xfrm>
            <a:prstGeom prst="rect">
              <a:avLst/>
            </a:prstGeom>
            <a:solidFill>
              <a:srgbClr val="A3CEED"/>
            </a:solidFill>
            <a:ln w="12700" cap="flat">
              <a:noFill/>
              <a:miter lim="400000"/>
            </a:ln>
            <a:effectLst>
              <a:outerShdw sx="100000" sy="100000" kx="0" ky="0" algn="b" rotWithShape="0" blurRad="38100" dist="25400" dir="5400000">
                <a:srgbClr val="000000">
                  <a:alpha val="90827"/>
                </a:srgbClr>
              </a:outerShdw>
            </a:effectLst>
          </p:spPr>
          <p:txBody>
            <a:bodyPr wrap="square" lIns="45719" tIns="45719" rIns="45719" bIns="45719" numCol="1" anchor="ctr">
              <a:noAutofit/>
            </a:bodyPr>
            <a:lstStyle/>
            <a:p>
              <a:pPr>
                <a:defRPr sz="3200">
                  <a:solidFill>
                    <a:srgbClr val="FFFFFF"/>
                  </a:solidFill>
                </a:defRPr>
              </a:pPr>
            </a:p>
          </p:txBody>
        </p:sp>
        <p:grpSp>
          <p:nvGrpSpPr>
            <p:cNvPr id="725" name="Group 725"/>
            <p:cNvGrpSpPr/>
            <p:nvPr/>
          </p:nvGrpSpPr>
          <p:grpSpPr>
            <a:xfrm>
              <a:off x="345091" y="730111"/>
              <a:ext cx="5391486" cy="1714845"/>
              <a:chOff x="0" y="0"/>
              <a:chExt cx="5391484" cy="1714844"/>
            </a:xfrm>
          </p:grpSpPr>
          <p:sp>
            <p:nvSpPr>
              <p:cNvPr id="723" name="Shape 723"/>
              <p:cNvSpPr/>
              <p:nvPr/>
            </p:nvSpPr>
            <p:spPr>
              <a:xfrm>
                <a:off x="-1" y="-1"/>
                <a:ext cx="5391486" cy="1714846"/>
              </a:xfrm>
              <a:prstGeom prst="rect">
                <a:avLst/>
              </a:prstGeom>
              <a:solidFill>
                <a:srgbClr val="2683C6"/>
              </a:soli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defRPr sz="1800"/>
                </a:pPr>
              </a:p>
            </p:txBody>
          </p:sp>
          <p:sp>
            <p:nvSpPr>
              <p:cNvPr id="724" name="Shape 724"/>
              <p:cNvSpPr/>
              <p:nvPr/>
            </p:nvSpPr>
            <p:spPr>
              <a:xfrm>
                <a:off x="-1" y="134694"/>
                <a:ext cx="5391486" cy="14454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4400">
                    <a:solidFill>
                      <a:srgbClr val="FFFFFF"/>
                    </a:solidFill>
                  </a:defRPr>
                </a:lvl1pPr>
              </a:lstStyle>
              <a:p>
                <a:pPr>
                  <a:defRPr>
                    <a:solidFill>
                      <a:srgbClr val="000000"/>
                    </a:solidFill>
                  </a:defRPr>
                </a:pPr>
                <a:r>
                  <a:rPr>
                    <a:solidFill>
                      <a:srgbClr val="FFFFFF"/>
                    </a:solidFill>
                  </a:rPr>
                  <a:t>Rocket Fuel Topology AS 1755</a:t>
                </a:r>
              </a:p>
            </p:txBody>
          </p:sp>
        </p:grpSp>
        <p:grpSp>
          <p:nvGrpSpPr>
            <p:cNvPr id="728" name="Group 728"/>
            <p:cNvGrpSpPr/>
            <p:nvPr/>
          </p:nvGrpSpPr>
          <p:grpSpPr>
            <a:xfrm>
              <a:off x="345091" y="3122126"/>
              <a:ext cx="5391486" cy="1714845"/>
              <a:chOff x="0" y="0"/>
              <a:chExt cx="5391485" cy="1714844"/>
            </a:xfrm>
          </p:grpSpPr>
          <p:sp>
            <p:nvSpPr>
              <p:cNvPr id="726" name="Shape 726"/>
              <p:cNvSpPr/>
              <p:nvPr/>
            </p:nvSpPr>
            <p:spPr>
              <a:xfrm>
                <a:off x="-1" y="-1"/>
                <a:ext cx="5391487" cy="1714846"/>
              </a:xfrm>
              <a:prstGeom prst="rect">
                <a:avLst/>
              </a:prstGeom>
              <a:solidFill>
                <a:srgbClr val="2683C6"/>
              </a:soli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defRPr sz="1800"/>
                </a:pPr>
              </a:p>
            </p:txBody>
          </p:sp>
          <p:sp>
            <p:nvSpPr>
              <p:cNvPr id="727" name="Shape 727"/>
              <p:cNvSpPr/>
              <p:nvPr/>
            </p:nvSpPr>
            <p:spPr>
              <a:xfrm>
                <a:off x="-1" y="471136"/>
                <a:ext cx="5391487" cy="7725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4400">
                    <a:solidFill>
                      <a:srgbClr val="FFFFFF"/>
                    </a:solidFill>
                  </a:defRPr>
                </a:lvl1pPr>
              </a:lstStyle>
              <a:p>
                <a:pPr>
                  <a:defRPr>
                    <a:solidFill>
                      <a:srgbClr val="000000"/>
                    </a:solidFill>
                  </a:defRPr>
                </a:pPr>
                <a:r>
                  <a:rPr>
                    <a:solidFill>
                      <a:srgbClr val="FFFFFF"/>
                    </a:solidFill>
                  </a:rPr>
                  <a:t>172 Nodes</a:t>
                </a:r>
              </a:p>
            </p:txBody>
          </p:sp>
        </p:grpSp>
        <p:grpSp>
          <p:nvGrpSpPr>
            <p:cNvPr id="731" name="Group 731"/>
            <p:cNvGrpSpPr/>
            <p:nvPr/>
          </p:nvGrpSpPr>
          <p:grpSpPr>
            <a:xfrm>
              <a:off x="348904" y="5514141"/>
              <a:ext cx="5383859" cy="1714845"/>
              <a:chOff x="0" y="0"/>
              <a:chExt cx="5383858" cy="1714844"/>
            </a:xfrm>
          </p:grpSpPr>
          <p:sp>
            <p:nvSpPr>
              <p:cNvPr id="729" name="Shape 729"/>
              <p:cNvSpPr/>
              <p:nvPr/>
            </p:nvSpPr>
            <p:spPr>
              <a:xfrm>
                <a:off x="-1" y="-1"/>
                <a:ext cx="5383860" cy="1714846"/>
              </a:xfrm>
              <a:prstGeom prst="rect">
                <a:avLst/>
              </a:prstGeom>
              <a:solidFill>
                <a:srgbClr val="2683C6"/>
              </a:soli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defRPr sz="1800"/>
                </a:pPr>
              </a:p>
            </p:txBody>
          </p:sp>
          <p:sp>
            <p:nvSpPr>
              <p:cNvPr id="730" name="Shape 730"/>
              <p:cNvSpPr/>
              <p:nvPr/>
            </p:nvSpPr>
            <p:spPr>
              <a:xfrm>
                <a:off x="-1" y="135716"/>
                <a:ext cx="5383860" cy="14434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4400">
                    <a:solidFill>
                      <a:srgbClr val="FFFFFF"/>
                    </a:solidFill>
                  </a:defRPr>
                </a:lvl1pPr>
              </a:lstStyle>
              <a:p>
                <a:pPr>
                  <a:defRPr>
                    <a:solidFill>
                      <a:srgbClr val="000000"/>
                    </a:solidFill>
                  </a:defRPr>
                </a:pPr>
                <a:r>
                  <a:rPr>
                    <a:solidFill>
                      <a:srgbClr val="FFFFFF"/>
                    </a:solidFill>
                  </a:rPr>
                  <a:t>5 million forwarding entries</a:t>
                </a:r>
              </a:p>
            </p:txBody>
          </p:sp>
        </p:grpSp>
      </p:grpSp>
      <p:sp>
        <p:nvSpPr>
          <p:cNvPr id="733" name="Shape 733"/>
          <p:cNvSpPr/>
          <p:nvPr>
            <p:ph type="sldNum" sz="quarter" idx="2"/>
          </p:nvPr>
        </p:nvSpPr>
        <p:spPr>
          <a:xfrm>
            <a:off x="17260453" y="12495530"/>
            <a:ext cx="5486401" cy="43434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graphicFrame>
        <p:nvGraphicFramePr>
          <p:cNvPr id="734" name="Table 734"/>
          <p:cNvGraphicFramePr/>
          <p:nvPr/>
        </p:nvGraphicFramePr>
        <p:xfrm>
          <a:off x="8233821" y="4010072"/>
          <a:ext cx="14699259" cy="781866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068364"/>
                <a:gridCol w="4096018"/>
                <a:gridCol w="3653544"/>
                <a:gridCol w="2855931"/>
              </a:tblGrid>
              <a:tr h="1874621">
                <a:tc>
                  <a:txBody>
                    <a:bodyPr/>
                    <a:lstStyle/>
                    <a:p>
                      <a:pPr algn="ctr" defTabSz="914400">
                        <a:defRPr b="0" sz="1800">
                          <a:solidFill>
                            <a:srgbClr val="000000"/>
                          </a:solidFill>
                        </a:defRPr>
                      </a:pPr>
                      <a:r>
                        <a:rPr sz="5400">
                          <a:solidFill>
                            <a:srgbClr val="FFFFFF"/>
                          </a:solidFill>
                        </a:rPr>
                        <a:t>Spec</a:t>
                      </a:r>
                    </a:p>
                  </a:txBody>
                  <a:tcPr marL="50800" marR="50800" marT="50800" marB="50800" anchor="ctr" anchorCtr="0" horzOverflow="overflow">
                    <a:lnL w="25400">
                      <a:solidFill>
                        <a:srgbClr val="3797C6"/>
                      </a:solidFill>
                      <a:miter lim="400000"/>
                    </a:lnL>
                    <a:lnT w="25400">
                      <a:solidFill>
                        <a:srgbClr val="3797C6"/>
                      </a:solidFill>
                      <a:miter lim="400000"/>
                    </a:lnT>
                    <a:solidFill>
                      <a:srgbClr val="2683C6"/>
                    </a:solidFill>
                  </a:tcPr>
                </a:tc>
                <a:tc>
                  <a:txBody>
                    <a:bodyPr/>
                    <a:lstStyle/>
                    <a:p>
                      <a:pPr algn="ctr" defTabSz="914400">
                        <a:defRPr b="0" sz="1800">
                          <a:solidFill>
                            <a:srgbClr val="000000"/>
                          </a:solidFill>
                        </a:defRPr>
                      </a:pPr>
                      <a:r>
                        <a:rPr sz="4800">
                          <a:solidFill>
                            <a:srgbClr val="FFFFFF"/>
                          </a:solidFill>
                        </a:rPr>
                        <a:t>#</a:t>
                      </a:r>
                      <a:r>
                        <a:rPr sz="4800">
                          <a:solidFill>
                            <a:srgbClr val="FFFFFF"/>
                          </a:solidFill>
                        </a:rPr>
                        <a:t> Packet </a:t>
                      </a:r>
                      <a:r>
                        <a:rPr sz="4800">
                          <a:solidFill>
                            <a:srgbClr val="FFFFFF"/>
                          </a:solidFill>
                        </a:rPr>
                        <a:t>Classes Modified</a:t>
                      </a:r>
                    </a:p>
                  </a:txBody>
                  <a:tcPr marL="50800" marR="50800" marT="50800" marB="50800" anchor="ctr" anchorCtr="0" horzOverflow="overflow">
                    <a:lnT w="25400">
                      <a:solidFill>
                        <a:srgbClr val="3797C6"/>
                      </a:solidFill>
                      <a:miter lim="400000"/>
                    </a:lnT>
                    <a:solidFill>
                      <a:srgbClr val="2683C6"/>
                    </a:solidFill>
                  </a:tcPr>
                </a:tc>
                <a:tc>
                  <a:txBody>
                    <a:bodyPr/>
                    <a:lstStyle/>
                    <a:p>
                      <a:pPr algn="ctr" defTabSz="914400">
                        <a:defRPr b="0" sz="1800">
                          <a:solidFill>
                            <a:srgbClr val="000000"/>
                          </a:solidFill>
                        </a:defRPr>
                      </a:pPr>
                      <a:r>
                        <a:rPr sz="4800">
                          <a:solidFill>
                            <a:srgbClr val="FFFFFF"/>
                          </a:solidFill>
                        </a:rPr>
                        <a:t>#</a:t>
                      </a:r>
                      <a:r>
                        <a:rPr sz="4800">
                          <a:solidFill>
                            <a:srgbClr val="FFFFFF"/>
                          </a:solidFill>
                        </a:rPr>
                        <a:t> </a:t>
                      </a:r>
                      <a:r>
                        <a:rPr sz="4800">
                          <a:solidFill>
                            <a:srgbClr val="FFFFFF"/>
                          </a:solidFill>
                        </a:rPr>
                        <a:t>Changes</a:t>
                      </a:r>
                      <a:br>
                        <a:rPr sz="4800">
                          <a:solidFill>
                            <a:srgbClr val="FFFFFF"/>
                          </a:solidFill>
                        </a:rPr>
                      </a:br>
                      <a:r>
                        <a:rPr sz="4800">
                          <a:solidFill>
                            <a:srgbClr val="FFFFFF"/>
                          </a:solidFill>
                        </a:rPr>
                        <a:t>to fwd. rules</a:t>
                      </a:r>
                    </a:p>
                  </a:txBody>
                  <a:tcPr marL="50800" marR="50800" marT="50800" marB="50800" anchor="ctr" anchorCtr="0" horzOverflow="overflow">
                    <a:lnT w="25400">
                      <a:solidFill>
                        <a:srgbClr val="3797C6"/>
                      </a:solidFill>
                      <a:miter lim="400000"/>
                    </a:lnT>
                    <a:solidFill>
                      <a:srgbClr val="2683C6"/>
                    </a:solidFill>
                  </a:tcPr>
                </a:tc>
                <a:tc>
                  <a:txBody>
                    <a:bodyPr/>
                    <a:lstStyle/>
                    <a:p>
                      <a:pPr algn="ctr" defTabSz="914400">
                        <a:defRPr b="0" sz="1800">
                          <a:solidFill>
                            <a:srgbClr val="000000"/>
                          </a:solidFill>
                        </a:defRPr>
                      </a:pPr>
                      <a:r>
                        <a:rPr sz="4800">
                          <a:solidFill>
                            <a:srgbClr val="FFFFFF"/>
                          </a:solidFill>
                        </a:rPr>
                        <a:t> </a:t>
                      </a:r>
                      <a:r>
                        <a:rPr sz="4800">
                          <a:solidFill>
                            <a:srgbClr val="FFFFFF"/>
                          </a:solidFill>
                        </a:rPr>
                        <a:t>Time</a:t>
                      </a:r>
                      <a:r>
                        <a:rPr sz="4800">
                          <a:solidFill>
                            <a:srgbClr val="FFFFFF"/>
                          </a:solidFill>
                        </a:rPr>
                        <a:t> </a:t>
                      </a:r>
                      <a:r>
                        <a:rPr sz="4800">
                          <a:solidFill>
                            <a:srgbClr val="FFFFFF"/>
                          </a:solidFill>
                        </a:rPr>
                        <a:t>(sec)</a:t>
                      </a:r>
                    </a:p>
                  </a:txBody>
                  <a:tcPr marL="50800" marR="50800" marT="50800" marB="50800" anchor="ctr" anchorCtr="0" horzOverflow="overflow">
                    <a:lnR w="25400">
                      <a:solidFill>
                        <a:srgbClr val="3797C6"/>
                      </a:solidFill>
                      <a:miter lim="400000"/>
                    </a:lnR>
                    <a:lnT w="25400">
                      <a:solidFill>
                        <a:srgbClr val="3797C6"/>
                      </a:solidFill>
                      <a:miter lim="400000"/>
                    </a:lnT>
                    <a:solidFill>
                      <a:srgbClr val="2683C6"/>
                    </a:solidFill>
                  </a:tcPr>
                </a:tc>
              </a:tr>
              <a:tr h="1898151">
                <a:tc>
                  <a:txBody>
                    <a:bodyPr/>
                    <a:lstStyle/>
                    <a:p>
                      <a:pPr algn="ctr" defTabSz="914400">
                        <a:defRPr b="0" i="0" sz="6200"/>
                      </a:pPr>
                      <a:r>
                        <a:rPr b="1" baseline="30064"/>
                        <a:t>Drop Traffic</a:t>
                      </a:r>
                    </a:p>
                  </a:txBody>
                  <a:tcPr marL="50800" marR="50800" marT="50800" marB="50800" anchor="ctr" anchorCtr="0" horzOverflow="overflow">
                    <a:lnL w="25400">
                      <a:solidFill>
                        <a:srgbClr val="3797C6"/>
                      </a:solidFill>
                      <a:miter lim="400000"/>
                    </a:lnL>
                  </a:tcPr>
                </a:tc>
                <a:tc>
                  <a:txBody>
                    <a:bodyPr/>
                    <a:lstStyle/>
                    <a:p>
                      <a:pPr algn="ctr" defTabSz="914400">
                        <a:defRPr b="0" i="0" sz="1800"/>
                      </a:pPr>
                      <a:r>
                        <a:rPr sz="5000"/>
                        <a:t>10</a:t>
                      </a:r>
                    </a:p>
                  </a:txBody>
                  <a:tcPr marL="50800" marR="50800" marT="50800" marB="50800" anchor="ctr" anchorCtr="0" horzOverflow="overflow"/>
                </a:tc>
                <a:tc>
                  <a:txBody>
                    <a:bodyPr/>
                    <a:lstStyle/>
                    <a:p>
                      <a:pPr algn="ctr" defTabSz="914400">
                        <a:defRPr b="0" i="0" sz="1800"/>
                      </a:pPr>
                      <a:r>
                        <a:rPr sz="5000"/>
                        <a:t>10</a:t>
                      </a:r>
                    </a:p>
                  </a:txBody>
                  <a:tcPr marL="50800" marR="50800" marT="50800" marB="50800" anchor="ctr" anchorCtr="0" horzOverflow="overflow"/>
                </a:tc>
                <a:tc>
                  <a:txBody>
                    <a:bodyPr/>
                    <a:lstStyle/>
                    <a:p>
                      <a:pPr algn="ctr" defTabSz="914400">
                        <a:defRPr b="0" i="0" sz="1800"/>
                      </a:pPr>
                      <a:r>
                        <a:rPr sz="5000"/>
                        <a:t>1.1s</a:t>
                      </a:r>
                    </a:p>
                  </a:txBody>
                  <a:tcPr marL="50800" marR="50800" marT="50800" marB="50800" anchor="ctr" anchorCtr="0" horzOverflow="overflow">
                    <a:lnR w="25400">
                      <a:solidFill>
                        <a:srgbClr val="3797C6"/>
                      </a:solidFill>
                      <a:miter lim="400000"/>
                    </a:lnR>
                  </a:tcPr>
                </a:tc>
              </a:tr>
              <a:tr h="2042439">
                <a:tc>
                  <a:txBody>
                    <a:bodyPr/>
                    <a:lstStyle/>
                    <a:p>
                      <a:pPr algn="ctr" defTabSz="914400">
                        <a:lnSpc>
                          <a:spcPct val="70000"/>
                        </a:lnSpc>
                        <a:defRPr b="0" i="0" sz="6200"/>
                      </a:pPr>
                      <a:r>
                        <a:rPr b="1" baseline="30064"/>
                        <a:t>Pass Traffic through Monitor</a:t>
                      </a:r>
                    </a:p>
                  </a:txBody>
                  <a:tcPr marL="50800" marR="50800" marT="50800" marB="50800" anchor="ctr" anchorCtr="0" horzOverflow="overflow">
                    <a:lnL w="25400">
                      <a:solidFill>
                        <a:srgbClr val="3797C6"/>
                      </a:solidFill>
                      <a:miter lim="400000"/>
                    </a:lnL>
                  </a:tcPr>
                </a:tc>
                <a:tc>
                  <a:txBody>
                    <a:bodyPr/>
                    <a:lstStyle/>
                    <a:p>
                      <a:pPr algn="ctr" defTabSz="914400">
                        <a:defRPr b="0" i="0" sz="1800"/>
                      </a:pPr>
                      <a:r>
                        <a:rPr sz="5000"/>
                        <a:t>10</a:t>
                      </a:r>
                    </a:p>
                  </a:txBody>
                  <a:tcPr marL="50800" marR="50800" marT="50800" marB="50800" anchor="ctr" anchorCtr="0" horzOverflow="overflow"/>
                </a:tc>
                <a:tc>
                  <a:txBody>
                    <a:bodyPr/>
                    <a:lstStyle/>
                    <a:p>
                      <a:pPr algn="ctr" defTabSz="914400">
                        <a:defRPr b="0" i="0" sz="1800"/>
                      </a:pPr>
                      <a:r>
                        <a:rPr sz="5000"/>
                        <a:t>53</a:t>
                      </a:r>
                    </a:p>
                  </a:txBody>
                  <a:tcPr marL="50800" marR="50800" marT="50800" marB="50800" anchor="ctr" anchorCtr="0" horzOverflow="overflow"/>
                </a:tc>
                <a:tc>
                  <a:txBody>
                    <a:bodyPr/>
                    <a:lstStyle/>
                    <a:p>
                      <a:pPr algn="ctr" defTabSz="914400">
                        <a:defRPr b="0" i="0" sz="1800"/>
                      </a:pPr>
                      <a:r>
                        <a:rPr sz="5000"/>
                        <a:t>8.6s</a:t>
                      </a:r>
                    </a:p>
                  </a:txBody>
                  <a:tcPr marL="50800" marR="50800" marT="50800" marB="50800" anchor="ctr" anchorCtr="0" horzOverflow="overflow">
                    <a:lnR w="25400">
                      <a:solidFill>
                        <a:srgbClr val="3797C6"/>
                      </a:solidFill>
                      <a:miter lim="400000"/>
                    </a:lnR>
                  </a:tcPr>
                </a:tc>
              </a:tr>
              <a:tr h="1978051">
                <a:tc>
                  <a:txBody>
                    <a:bodyPr/>
                    <a:lstStyle/>
                    <a:p>
                      <a:pPr algn="ctr" defTabSz="914400">
                        <a:lnSpc>
                          <a:spcPct val="70000"/>
                        </a:lnSpc>
                        <a:defRPr b="0" i="0" sz="6200"/>
                      </a:pPr>
                      <a:r>
                        <a:rPr b="1" baseline="30064"/>
                        <a:t>Do not use a specified switch</a:t>
                      </a:r>
                    </a:p>
                  </a:txBody>
                  <a:tcPr marL="50800" marR="50800" marT="50800" marB="50800" anchor="ctr" anchorCtr="0" horzOverflow="overflow">
                    <a:lnL w="25400">
                      <a:solidFill>
                        <a:srgbClr val="3797C6"/>
                      </a:solidFill>
                      <a:miter lim="400000"/>
                    </a:lnL>
                    <a:lnB w="25400">
                      <a:solidFill>
                        <a:srgbClr val="3797C6"/>
                      </a:solidFill>
                      <a:miter lim="400000"/>
                    </a:lnB>
                  </a:tcPr>
                </a:tc>
                <a:tc>
                  <a:txBody>
                    <a:bodyPr/>
                    <a:lstStyle/>
                    <a:p>
                      <a:pPr algn="ctr" defTabSz="914400">
                        <a:defRPr b="0" i="0" sz="1800"/>
                      </a:pPr>
                      <a:r>
                        <a:rPr sz="5000"/>
                        <a:t>245</a:t>
                      </a:r>
                    </a:p>
                  </a:txBody>
                  <a:tcPr marL="50800" marR="50800" marT="50800" marB="50800" anchor="ctr" anchorCtr="0" horzOverflow="overflow">
                    <a:lnB w="25400">
                      <a:solidFill>
                        <a:srgbClr val="3797C6"/>
                      </a:solidFill>
                      <a:miter lim="400000"/>
                    </a:lnB>
                  </a:tcPr>
                </a:tc>
                <a:tc>
                  <a:txBody>
                    <a:bodyPr/>
                    <a:lstStyle/>
                    <a:p>
                      <a:pPr algn="ctr" defTabSz="914400">
                        <a:defRPr b="0" i="0" sz="1800"/>
                      </a:pPr>
                      <a:r>
                        <a:rPr sz="5000"/>
                        <a:t>1481</a:t>
                      </a:r>
                    </a:p>
                  </a:txBody>
                  <a:tcPr marL="50800" marR="50800" marT="50800" marB="50800" anchor="ctr" anchorCtr="0" horzOverflow="overflow">
                    <a:lnB w="25400">
                      <a:solidFill>
                        <a:srgbClr val="3797C6"/>
                      </a:solidFill>
                      <a:miter lim="400000"/>
                    </a:lnB>
                  </a:tcPr>
                </a:tc>
                <a:tc>
                  <a:txBody>
                    <a:bodyPr/>
                    <a:lstStyle/>
                    <a:p>
                      <a:pPr algn="ctr" defTabSz="914400">
                        <a:defRPr b="0" i="0" sz="1800"/>
                      </a:pPr>
                      <a:r>
                        <a:rPr sz="5000"/>
                        <a:t>253s</a:t>
                      </a:r>
                    </a:p>
                  </a:txBody>
                  <a:tcPr marL="50800" marR="50800" marT="50800" marB="50800" anchor="ctr" anchorCtr="0" horzOverflow="overflow">
                    <a:lnR w="25400">
                      <a:solidFill>
                        <a:srgbClr val="3797C6"/>
                      </a:solidFill>
                      <a:miter lim="400000"/>
                    </a:lnR>
                    <a:lnB w="25400">
                      <a:solidFill>
                        <a:srgbClr val="3797C6"/>
                      </a:solidFill>
                      <a:miter lim="400000"/>
                    </a:lnB>
                  </a:tcPr>
                </a:tc>
              </a:tr>
            </a:tbl>
          </a:graphicData>
        </a:graphic>
      </p:graphicFrame>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38" name="Shape 738"/>
          <p:cNvSpPr/>
          <p:nvPr>
            <p:ph type="body" sz="quarter" idx="1"/>
          </p:nvPr>
        </p:nvSpPr>
        <p:spPr>
          <a:xfrm>
            <a:off x="1676400" y="3194462"/>
            <a:ext cx="20652647" cy="2028304"/>
          </a:xfrm>
          <a:prstGeom prst="rect">
            <a:avLst/>
          </a:prstGeom>
        </p:spPr>
        <p:txBody>
          <a:bodyPr/>
          <a:lstStyle/>
          <a:p>
            <a:pPr lvl="1" marL="1371600" indent="-457200">
              <a:lnSpc>
                <a:spcPct val="110000"/>
              </a:lnSpc>
              <a:spcBef>
                <a:spcPts val="1000"/>
              </a:spcBef>
              <a:buFont typeface="Arial"/>
              <a:buChar char="•"/>
              <a:defRPr sz="5400">
                <a:latin typeface="Calibri"/>
                <a:ea typeface="Calibri"/>
                <a:cs typeface="Calibri"/>
                <a:sym typeface="Calibri"/>
              </a:defRPr>
            </a:pPr>
            <a:r>
              <a:t> SDNs allows easier programming of the network , but does not help in constructing the network.</a:t>
            </a:r>
          </a:p>
        </p:txBody>
      </p:sp>
      <p:sp>
        <p:nvSpPr>
          <p:cNvPr id="739" name="Shape 739"/>
          <p:cNvSpPr/>
          <p:nvPr>
            <p:ph type="sldNum" sz="quarter" idx="2"/>
          </p:nvPr>
        </p:nvSpPr>
        <p:spPr>
          <a:xfrm>
            <a:off x="17235053" y="12495530"/>
            <a:ext cx="5486401" cy="43434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
        <p:nvSpPr>
          <p:cNvPr id="740" name="Shape 740"/>
          <p:cNvSpPr/>
          <p:nvPr/>
        </p:nvSpPr>
        <p:spPr>
          <a:xfrm>
            <a:off x="275111" y="865887"/>
            <a:ext cx="23833778" cy="141283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defTabSz="1828800">
              <a:lnSpc>
                <a:spcPct val="90000"/>
              </a:lnSpc>
              <a:defRPr sz="10400">
                <a:latin typeface="Calibri Light"/>
                <a:ea typeface="Calibri Light"/>
                <a:cs typeface="Calibri Light"/>
                <a:sym typeface="Calibri Light"/>
              </a:defRPr>
            </a:lvl1pPr>
          </a:lstStyle>
          <a:p>
            <a:pPr>
              <a:defRPr sz="1800"/>
            </a:pPr>
            <a:r>
              <a:rPr sz="10400"/>
              <a:t>NetGen in the Context of Other Frameworks</a:t>
            </a:r>
          </a:p>
        </p:txBody>
      </p:sp>
      <p:sp>
        <p:nvSpPr>
          <p:cNvPr id="741" name="Shape 741"/>
          <p:cNvSpPr/>
          <p:nvPr/>
        </p:nvSpPr>
        <p:spPr>
          <a:xfrm>
            <a:off x="1676400" y="5255618"/>
            <a:ext cx="22241424" cy="614864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1828800">
              <a:lnSpc>
                <a:spcPct val="110000"/>
              </a:lnSpc>
              <a:spcBef>
                <a:spcPts val="1000"/>
              </a:spcBef>
              <a:defRPr sz="4800"/>
            </a:pPr>
          </a:p>
          <a:p>
            <a:pPr lvl="1" marL="1371600" indent="-457200" algn="l" defTabSz="1828800">
              <a:lnSpc>
                <a:spcPct val="110000"/>
              </a:lnSpc>
              <a:spcBef>
                <a:spcPts val="1200"/>
              </a:spcBef>
              <a:buSzPct val="100000"/>
              <a:buFont typeface="Arial"/>
              <a:buChar char="•"/>
              <a:defRPr sz="5400"/>
            </a:pPr>
            <a:r>
              <a:t> Synthesis tools like  </a:t>
            </a:r>
            <a:r>
              <a:rPr b="1"/>
              <a:t>Merlin:   </a:t>
            </a:r>
            <a:br/>
            <a:r>
              <a:t>      Requires </a:t>
            </a:r>
            <a:r>
              <a:t>complete</a:t>
            </a:r>
            <a:r>
              <a:t> specification with no scope for underspecification</a:t>
            </a:r>
            <a:br/>
            <a:r>
              <a:t>	       </a:t>
            </a:r>
            <a:br/>
            <a:r>
              <a:t>NetGen on the other hand can make delta-change to an existing network.</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4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41">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741">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741" grpId="1"/>
    </p:bldLst>
  </p:timing>
</p:sld>
</file>

<file path=ppt/slides/slide16.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45" name="Shape 745"/>
          <p:cNvSpPr/>
          <p:nvPr>
            <p:ph type="title"/>
          </p:nvPr>
        </p:nvSpPr>
        <p:spPr>
          <a:xfrm>
            <a:off x="1838036" y="339447"/>
            <a:ext cx="21031201" cy="2651126"/>
          </a:xfrm>
          <a:prstGeom prst="rect">
            <a:avLst/>
          </a:prstGeom>
        </p:spPr>
        <p:txBody>
          <a:bodyPr/>
          <a:lstStyle>
            <a:lvl1pPr algn="ctr">
              <a:defRPr sz="10800">
                <a:latin typeface="Calibri Light"/>
                <a:ea typeface="Calibri Light"/>
                <a:cs typeface="Calibri Light"/>
                <a:sym typeface="Calibri Light"/>
              </a:defRPr>
            </a:lvl1pPr>
          </a:lstStyle>
          <a:p>
            <a:pPr>
              <a:defRPr sz="1800"/>
            </a:pPr>
            <a:r>
              <a:rPr sz="10800"/>
              <a:t>Future Work </a:t>
            </a:r>
          </a:p>
        </p:txBody>
      </p:sp>
      <p:sp>
        <p:nvSpPr>
          <p:cNvPr id="746" name="Shape 746"/>
          <p:cNvSpPr/>
          <p:nvPr>
            <p:ph type="body" sz="half" idx="1"/>
          </p:nvPr>
        </p:nvSpPr>
        <p:spPr>
          <a:xfrm>
            <a:off x="1676400" y="3344862"/>
            <a:ext cx="21031200" cy="4664877"/>
          </a:xfrm>
          <a:prstGeom prst="rect">
            <a:avLst/>
          </a:prstGeom>
        </p:spPr>
        <p:txBody>
          <a:bodyPr/>
          <a:lstStyle/>
          <a:p>
            <a:pPr lvl="1" marL="1892300" indent="-1371600">
              <a:lnSpc>
                <a:spcPct val="100000"/>
              </a:lnSpc>
              <a:spcBef>
                <a:spcPts val="1000"/>
              </a:spcBef>
              <a:buChar char="•"/>
              <a:defRPr sz="1800">
                <a:latin typeface="Calibri"/>
                <a:ea typeface="Calibri"/>
                <a:cs typeface="Calibri"/>
                <a:sym typeface="Calibri"/>
              </a:defRPr>
            </a:pPr>
            <a:r>
              <a:rPr sz="5400"/>
              <a:t> A full fledged implementation of NetGen as part of an SDN suite of tools, and a thorough evaluation of : </a:t>
            </a:r>
            <a:endParaRPr sz="5400"/>
          </a:p>
          <a:p>
            <a:pPr lvl="2" marL="2172368" indent="-902368">
              <a:lnSpc>
                <a:spcPct val="100000"/>
              </a:lnSpc>
              <a:spcBef>
                <a:spcPts val="1000"/>
              </a:spcBef>
              <a:buFontTx/>
              <a:buAutoNum type="alphaLcParenR" startAt="1"/>
              <a:defRPr sz="1800">
                <a:latin typeface="Calibri"/>
                <a:ea typeface="Calibri"/>
                <a:cs typeface="Calibri"/>
                <a:sym typeface="Calibri"/>
              </a:defRPr>
            </a:pPr>
            <a:r>
              <a:rPr sz="5400"/>
              <a:t> </a:t>
            </a:r>
            <a:r>
              <a:rPr sz="4800"/>
              <a:t>Time needed to synthesize new networks</a:t>
            </a:r>
            <a:r>
              <a:rPr sz="5400"/>
              <a:t>  </a:t>
            </a:r>
            <a:endParaRPr sz="5400"/>
          </a:p>
          <a:p>
            <a:pPr lvl="2" marL="2172368" indent="-902368">
              <a:lnSpc>
                <a:spcPct val="100000"/>
              </a:lnSpc>
              <a:spcBef>
                <a:spcPts val="1000"/>
              </a:spcBef>
              <a:buFontTx/>
              <a:buAutoNum type="alphaLcParenR" startAt="1"/>
              <a:defRPr sz="1800">
                <a:latin typeface="Calibri"/>
                <a:ea typeface="Calibri"/>
                <a:cs typeface="Calibri"/>
                <a:sym typeface="Calibri"/>
              </a:defRPr>
            </a:pPr>
            <a:r>
              <a:rPr sz="5400"/>
              <a:t> </a:t>
            </a:r>
            <a:r>
              <a:rPr sz="4800"/>
              <a:t>Acceptability of networks synthesized. </a:t>
            </a:r>
          </a:p>
        </p:txBody>
      </p:sp>
      <p:sp>
        <p:nvSpPr>
          <p:cNvPr id="747" name="Shape 747"/>
          <p:cNvSpPr/>
          <p:nvPr>
            <p:ph type="sldNum" sz="quarter" idx="2"/>
          </p:nvPr>
        </p:nvSpPr>
        <p:spPr>
          <a:xfrm>
            <a:off x="17247753" y="12495530"/>
            <a:ext cx="5486401" cy="43434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
        <p:nvSpPr>
          <p:cNvPr id="748" name="Shape 748"/>
          <p:cNvSpPr/>
          <p:nvPr/>
        </p:nvSpPr>
        <p:spPr>
          <a:xfrm>
            <a:off x="1676400" y="8221898"/>
            <a:ext cx="21031200" cy="230785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1" marL="977900" indent="-457200" algn="l" defTabSz="1828800">
              <a:spcBef>
                <a:spcPts val="1000"/>
              </a:spcBef>
              <a:buSzPct val="100000"/>
              <a:buFont typeface="Arial"/>
              <a:buChar char="•"/>
              <a:defRPr sz="5400"/>
            </a:pPr>
            <a:r>
              <a:t>Adding QoS constraints to the specification language and extending the synthesis algorithm.</a:t>
            </a:r>
          </a:p>
        </p:txBody>
      </p:sp>
      <p:sp>
        <p:nvSpPr>
          <p:cNvPr id="749" name="Shape 749"/>
          <p:cNvSpPr/>
          <p:nvPr/>
        </p:nvSpPr>
        <p:spPr>
          <a:xfrm>
            <a:off x="12875470" y="10511656"/>
            <a:ext cx="9957500"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4000"/>
              </a:spcBef>
              <a:defRPr sz="7400"/>
            </a:pPr>
            <a:r>
              <a:t>Thank You!!  </a:t>
            </a:r>
            <a:r>
              <a:t>Questions?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7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7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46" grpId="1"/>
      <p:bldP build="whole" bldLvl="1" animBg="1" rev="0" advAuto="0" spid="749" grpId="3"/>
      <p:bldP build="whole" bldLvl="1" animBg="1" rev="0" advAuto="0" spid="748" grpId="2"/>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p:nvPr>
        </p:nvSpPr>
        <p:spPr>
          <a:xfrm>
            <a:off x="1855850" y="271532"/>
            <a:ext cx="21031201" cy="2651125"/>
          </a:xfrm>
          <a:prstGeom prst="rect">
            <a:avLst/>
          </a:prstGeom>
        </p:spPr>
        <p:txBody>
          <a:bodyPr/>
          <a:lstStyle>
            <a:lvl1pPr algn="ctr">
              <a:defRPr sz="10800">
                <a:latin typeface="Calibri Light"/>
                <a:ea typeface="Calibri Light"/>
                <a:cs typeface="Calibri Light"/>
                <a:sym typeface="Calibri Light"/>
              </a:defRPr>
            </a:lvl1pPr>
          </a:lstStyle>
          <a:p>
            <a:pPr>
              <a:defRPr sz="1800"/>
            </a:pPr>
            <a:r>
              <a:rPr sz="10800"/>
              <a:t>Networks Are Hard To maintain</a:t>
            </a:r>
          </a:p>
        </p:txBody>
      </p:sp>
      <p:grpSp>
        <p:nvGrpSpPr>
          <p:cNvPr id="235" name="Group 235"/>
          <p:cNvGrpSpPr/>
          <p:nvPr/>
        </p:nvGrpSpPr>
        <p:grpSpPr>
          <a:xfrm>
            <a:off x="4111354" y="3177556"/>
            <a:ext cx="16520193" cy="2228371"/>
            <a:chOff x="0" y="0"/>
            <a:chExt cx="16520191" cy="2228370"/>
          </a:xfrm>
        </p:grpSpPr>
        <p:sp>
          <p:nvSpPr>
            <p:cNvPr id="233" name="Shape 233"/>
            <p:cNvSpPr/>
            <p:nvPr/>
          </p:nvSpPr>
          <p:spPr>
            <a:xfrm>
              <a:off x="0" y="0"/>
              <a:ext cx="16520192" cy="2228371"/>
            </a:xfrm>
            <a:prstGeom prst="rect">
              <a:avLst/>
            </a:prstGeom>
            <a:solidFill>
              <a:srgbClr val="2683C6"/>
            </a:solidFill>
            <a:ln w="12700" cap="flat">
              <a:noFill/>
              <a:miter lim="400000"/>
            </a:ln>
            <a:effectLst>
              <a:outerShdw sx="100000" sy="100000" kx="0" ky="0" algn="b" rotWithShape="0" blurRad="355600" dist="0" dir="0">
                <a:srgbClr val="000000">
                  <a:alpha val="75000"/>
                </a:srgbClr>
              </a:outerShdw>
            </a:effectLst>
          </p:spPr>
          <p:txBody>
            <a:bodyPr wrap="square" lIns="45719" tIns="45719" rIns="45719" bIns="45719" numCol="1" anchor="ctr">
              <a:noAutofit/>
            </a:bodyPr>
            <a:lstStyle/>
            <a:p>
              <a:pPr>
                <a:spcBef>
                  <a:spcPts val="5900"/>
                </a:spcBef>
                <a:defRPr sz="1800"/>
              </a:pPr>
            </a:p>
          </p:txBody>
        </p:sp>
        <p:sp>
          <p:nvSpPr>
            <p:cNvPr id="234" name="Shape 234"/>
            <p:cNvSpPr/>
            <p:nvPr/>
          </p:nvSpPr>
          <p:spPr>
            <a:xfrm>
              <a:off x="1609304" y="256039"/>
              <a:ext cx="13508332" cy="1716293"/>
            </a:xfrm>
            <a:prstGeom prst="rect">
              <a:avLst/>
            </a:prstGeom>
            <a:noFill/>
            <a:ln w="12700" cap="flat">
              <a:noFill/>
              <a:miter lim="400000"/>
            </a:ln>
            <a:effectLst>
              <a:outerShdw sx="100000" sy="100000" kx="0" ky="0" algn="b" rotWithShape="0" blurRad="38100" dist="80233" dir="27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spcBef>
                  <a:spcPts val="5900"/>
                </a:spcBef>
              </a:pPr>
              <a:r>
                <a:rPr>
                  <a:solidFill>
                    <a:srgbClr val="FFFFFF"/>
                  </a:solidFill>
                </a:rPr>
                <a:t>Frequent Changes: </a:t>
              </a:r>
              <a:r>
                <a:rPr>
                  <a:solidFill>
                    <a:srgbClr val="FFFFFF"/>
                  </a:solidFill>
                </a:rPr>
                <a:t>Due to f</a:t>
              </a:r>
              <a:r>
                <a:rPr>
                  <a:solidFill>
                    <a:srgbClr val="FFFFFF"/>
                  </a:solidFill>
                </a:rPr>
                <a:t>ailure,</a:t>
              </a:r>
              <a:r>
                <a:rPr>
                  <a:solidFill>
                    <a:srgbClr val="FFFFFF"/>
                  </a:solidFill>
                </a:rPr>
                <a:t> maintenance</a:t>
              </a:r>
              <a:r>
                <a:rPr>
                  <a:solidFill>
                    <a:srgbClr val="FFFFFF"/>
                  </a:solidFill>
                </a:rPr>
                <a:t>,</a:t>
              </a:r>
              <a:br>
                <a:rPr>
                  <a:solidFill>
                    <a:srgbClr val="FFFFFF"/>
                  </a:solidFill>
                </a:rPr>
              </a:br>
              <a:r>
                <a:rPr>
                  <a:solidFill>
                    <a:srgbClr val="FFFFFF"/>
                  </a:solidFill>
                </a:rPr>
                <a:t>expansions, </a:t>
              </a:r>
              <a:r>
                <a:rPr>
                  <a:solidFill>
                    <a:srgbClr val="FFFFFF"/>
                  </a:solidFill>
                </a:rPr>
                <a:t>policy updates. </a:t>
              </a:r>
            </a:p>
          </p:txBody>
        </p:sp>
      </p:grpSp>
      <p:grpSp>
        <p:nvGrpSpPr>
          <p:cNvPr id="238" name="Group 238"/>
          <p:cNvGrpSpPr/>
          <p:nvPr/>
        </p:nvGrpSpPr>
        <p:grpSpPr>
          <a:xfrm>
            <a:off x="4090410" y="6141841"/>
            <a:ext cx="16562080" cy="2228371"/>
            <a:chOff x="0" y="0"/>
            <a:chExt cx="16562078" cy="2228369"/>
          </a:xfrm>
        </p:grpSpPr>
        <p:sp>
          <p:nvSpPr>
            <p:cNvPr id="236" name="Shape 236"/>
            <p:cNvSpPr/>
            <p:nvPr/>
          </p:nvSpPr>
          <p:spPr>
            <a:xfrm>
              <a:off x="0" y="0"/>
              <a:ext cx="16562079" cy="2228370"/>
            </a:xfrm>
            <a:prstGeom prst="rect">
              <a:avLst/>
            </a:prstGeom>
            <a:solidFill>
              <a:srgbClr val="2683C6"/>
            </a:solidFill>
            <a:ln w="12700" cap="flat">
              <a:noFill/>
              <a:miter lim="400000"/>
            </a:ln>
            <a:effectLst>
              <a:outerShdw sx="100000" sy="100000" kx="0" ky="0" algn="b" rotWithShape="0" blurRad="355600" dist="0" dir="0">
                <a:srgbClr val="000000">
                  <a:alpha val="75000"/>
                </a:srgbClr>
              </a:outerShdw>
            </a:effectLst>
          </p:spPr>
          <p:txBody>
            <a:bodyPr wrap="square" lIns="45719" tIns="45719" rIns="45719" bIns="45719" numCol="1" anchor="ctr">
              <a:noAutofit/>
            </a:bodyPr>
            <a:lstStyle/>
            <a:p>
              <a:pPr>
                <a:spcBef>
                  <a:spcPts val="5900"/>
                </a:spcBef>
                <a:defRPr sz="5200">
                  <a:solidFill>
                    <a:srgbClr val="FFFFFF"/>
                  </a:solidFill>
                </a:defRPr>
              </a:pPr>
            </a:p>
          </p:txBody>
        </p:sp>
        <p:sp>
          <p:nvSpPr>
            <p:cNvPr id="237" name="Shape 237"/>
            <p:cNvSpPr/>
            <p:nvPr/>
          </p:nvSpPr>
          <p:spPr>
            <a:xfrm>
              <a:off x="1604367" y="256039"/>
              <a:ext cx="13508331" cy="1716292"/>
            </a:xfrm>
            <a:prstGeom prst="rect">
              <a:avLst/>
            </a:prstGeom>
            <a:noFill/>
            <a:ln w="12700" cap="flat">
              <a:noFill/>
              <a:miter lim="400000"/>
            </a:ln>
            <a:effectLst>
              <a:outerShdw sx="100000" sy="100000" kx="0" ky="0" algn="b" rotWithShape="0" blurRad="50800" dist="73572" dir="2700000">
                <a:srgbClr val="000000">
                  <a:alpha val="4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spcBef>
                  <a:spcPts val="5900"/>
                </a:spcBef>
                <a:defRPr>
                  <a:solidFill>
                    <a:srgbClr val="FFFFFF"/>
                  </a:solidFill>
                </a:defRPr>
              </a:pPr>
              <a:r>
                <a:t>Hard to incorporate </a:t>
              </a:r>
              <a:r>
                <a:t>new </a:t>
              </a:r>
              <a:r>
                <a:t>changes, while maintaining existing policies.</a:t>
              </a:r>
            </a:p>
          </p:txBody>
        </p:sp>
      </p:grpSp>
      <p:sp>
        <p:nvSpPr>
          <p:cNvPr id="239" name="Shape 239"/>
          <p:cNvSpPr/>
          <p:nvPr/>
        </p:nvSpPr>
        <p:spPr>
          <a:xfrm>
            <a:off x="3940076" y="8950075"/>
            <a:ext cx="16470248" cy="3230670"/>
          </a:xfrm>
          <a:prstGeom prst="rect">
            <a:avLst/>
          </a:prstGeom>
          <a:solidFill>
            <a:srgbClr val="CFE0EA"/>
          </a:solidFill>
          <a:ln w="12700">
            <a:miter lim="400000"/>
          </a:ln>
          <a:effectLst>
            <a:outerShdw sx="100000" sy="100000" kx="0" ky="0" algn="b" rotWithShape="0" blurRad="241300" dist="51066" dir="2700000">
              <a:srgbClr val="000000">
                <a:alpha val="75426"/>
              </a:srgbClr>
            </a:outerShdw>
          </a:effectLst>
        </p:spPr>
        <p:txBody>
          <a:bodyPr lIns="45719" rIns="45719" anchor="ctr"/>
          <a:lstStyle/>
          <a:p>
            <a:pPr>
              <a:spcBef>
                <a:spcPts val="5900"/>
              </a:spcBef>
              <a:defRPr sz="1800"/>
            </a:pPr>
          </a:p>
        </p:txBody>
      </p:sp>
      <p:sp>
        <p:nvSpPr>
          <p:cNvPr id="240" name="Shape 240"/>
          <p:cNvSpPr/>
          <p:nvPr/>
        </p:nvSpPr>
        <p:spPr>
          <a:xfrm>
            <a:off x="5010878" y="9305723"/>
            <a:ext cx="14362243" cy="2519376"/>
          </a:xfrm>
          <a:prstGeom prst="rect">
            <a:avLst/>
          </a:prstGeom>
          <a:ln w="12700">
            <a:miter lim="400000"/>
          </a:ln>
          <a:effectLst>
            <a:outerShdw sx="100000" sy="100000" kx="0" ky="0" algn="b" rotWithShape="0" blurRad="355600" dist="76200" dir="0">
              <a:srgbClr val="000000">
                <a:alpha val="75000"/>
              </a:srgbClr>
            </a:outerShdw>
          </a:effectLst>
          <a:extLst>
            <a:ext uri="{C572A759-6A51-4108-AA02-DFA0A04FC94B}">
              <ma14:wrappingTextBoxFlag xmlns:ma14="http://schemas.microsoft.com/office/mac/drawingml/2011/main" val="1"/>
            </a:ext>
          </a:extLst>
        </p:spPr>
        <p:txBody>
          <a:bodyPr lIns="50800" tIns="50800" rIns="50800" bIns="50800" anchor="ctr"/>
          <a:lstStyle/>
          <a:p>
            <a:pPr>
              <a:spcBef>
                <a:spcPts val="5900"/>
              </a:spcBef>
            </a:pPr>
            <a:r>
              <a:rPr>
                <a:solidFill>
                  <a:srgbClr val="FF0000"/>
                </a:solidFill>
              </a:rPr>
              <a:t>Technique to </a:t>
            </a:r>
            <a:r>
              <a:rPr>
                <a:solidFill>
                  <a:srgbClr val="FF0000"/>
                </a:solidFill>
              </a:rPr>
              <a:t>a</a:t>
            </a:r>
            <a:r>
              <a:rPr>
                <a:solidFill>
                  <a:srgbClr val="FF0000"/>
                </a:solidFill>
              </a:rPr>
              <a:t>utoma</a:t>
            </a:r>
            <a:r>
              <a:rPr>
                <a:solidFill>
                  <a:srgbClr val="FF0000"/>
                </a:solidFill>
              </a:rPr>
              <a:t>tically</a:t>
            </a:r>
            <a:r>
              <a:rPr b="1">
                <a:solidFill>
                  <a:srgbClr val="FF0000"/>
                </a:solidFill>
              </a:rPr>
              <a:t> </a:t>
            </a:r>
            <a:r>
              <a:rPr>
                <a:solidFill>
                  <a:srgbClr val="FF0000"/>
                </a:solidFill>
              </a:rPr>
              <a:t>synthesize a new network from an old one, and to  mine the policy change that might caused the change.</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title"/>
          </p:nvPr>
        </p:nvSpPr>
        <p:spPr>
          <a:xfrm>
            <a:off x="1970048" y="951716"/>
            <a:ext cx="21031201" cy="2651126"/>
          </a:xfrm>
          <a:prstGeom prst="rect">
            <a:avLst/>
          </a:prstGeom>
        </p:spPr>
        <p:txBody>
          <a:bodyPr/>
          <a:lstStyle/>
          <a:p>
            <a:pPr lvl="2" algn="ctr" defTabSz="914400">
              <a:lnSpc>
                <a:spcPct val="100000"/>
              </a:lnSpc>
              <a:defRPr sz="1800"/>
            </a:pPr>
            <a:r>
              <a:rPr sz="10800"/>
              <a:t>The Problem</a:t>
            </a:r>
          </a:p>
        </p:txBody>
      </p:sp>
      <p:grpSp>
        <p:nvGrpSpPr>
          <p:cNvPr id="249" name="Group 249"/>
          <p:cNvGrpSpPr/>
          <p:nvPr/>
        </p:nvGrpSpPr>
        <p:grpSpPr>
          <a:xfrm>
            <a:off x="6308867" y="5132912"/>
            <a:ext cx="6114651" cy="1901920"/>
            <a:chOff x="0" y="0"/>
            <a:chExt cx="6114650" cy="1901919"/>
          </a:xfrm>
        </p:grpSpPr>
        <p:grpSp>
          <p:nvGrpSpPr>
            <p:cNvPr id="247" name="Group 247"/>
            <p:cNvGrpSpPr/>
            <p:nvPr/>
          </p:nvGrpSpPr>
          <p:grpSpPr>
            <a:xfrm>
              <a:off x="1702054" y="0"/>
              <a:ext cx="2710543" cy="1362855"/>
              <a:chOff x="0" y="0"/>
              <a:chExt cx="2710542" cy="1362854"/>
            </a:xfrm>
          </p:grpSpPr>
          <p:sp>
            <p:nvSpPr>
              <p:cNvPr id="245" name="Shape 245"/>
              <p:cNvSpPr/>
              <p:nvPr/>
            </p:nvSpPr>
            <p:spPr>
              <a:xfrm>
                <a:off x="-1" y="0"/>
                <a:ext cx="2710544" cy="1362855"/>
              </a:xfrm>
              <a:prstGeom prst="rect">
                <a:avLst/>
              </a:prstGeom>
              <a:solidFill>
                <a:srgbClr val="FFFFFF"/>
              </a:solidFill>
              <a:ln w="25400" cap="flat">
                <a:solidFill>
                  <a:srgbClr val="FFFFFF"/>
                </a:solidFill>
                <a:prstDash val="solid"/>
                <a:bevel/>
              </a:ln>
              <a:effectLst/>
            </p:spPr>
            <p:txBody>
              <a:bodyPr wrap="square" lIns="45719" tIns="45719" rIns="45719" bIns="45719" numCol="1" anchor="ctr">
                <a:noAutofit/>
              </a:bodyPr>
              <a:lstStyle/>
              <a:p>
                <a:pPr>
                  <a:defRPr sz="6000">
                    <a:solidFill>
                      <a:srgbClr val="FF0000"/>
                    </a:solidFill>
                  </a:defRPr>
                </a:pPr>
              </a:p>
            </p:txBody>
          </p:sp>
          <p:sp>
            <p:nvSpPr>
              <p:cNvPr id="246" name="Shape 246"/>
              <p:cNvSpPr/>
              <p:nvPr/>
            </p:nvSpPr>
            <p:spPr>
              <a:xfrm>
                <a:off x="-1" y="217877"/>
                <a:ext cx="2710544"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6000">
                    <a:solidFill>
                      <a:srgbClr val="FF0000"/>
                    </a:solidFill>
                  </a:defRPr>
                </a:lvl1pPr>
              </a:lstStyle>
              <a:p>
                <a:pPr>
                  <a:defRPr sz="1800">
                    <a:solidFill>
                      <a:srgbClr val="000000"/>
                    </a:solidFill>
                  </a:defRPr>
                </a:pPr>
                <a:r>
                  <a:rPr sz="6000">
                    <a:solidFill>
                      <a:srgbClr val="FF0000"/>
                    </a:solidFill>
                  </a:rPr>
                  <a:t>NetGen</a:t>
                </a:r>
              </a:p>
            </p:txBody>
          </p:sp>
        </p:grpSp>
        <p:sp>
          <p:nvSpPr>
            <p:cNvPr id="248" name="Shape 248"/>
            <p:cNvSpPr/>
            <p:nvPr/>
          </p:nvSpPr>
          <p:spPr>
            <a:xfrm>
              <a:off x="0" y="736522"/>
              <a:ext cx="6114651" cy="1165398"/>
            </a:xfrm>
            <a:prstGeom prst="rightArrow">
              <a:avLst>
                <a:gd name="adj1" fmla="val 32000"/>
                <a:gd name="adj2" fmla="val 78238"/>
              </a:avLst>
            </a:prstGeom>
            <a:solidFill>
              <a:srgbClr val="2683C6"/>
            </a:solidFill>
            <a:ln w="12700" cap="flat">
              <a:noFill/>
              <a:miter lim="400000"/>
            </a:ln>
            <a:effectLst>
              <a:outerShdw sx="100000" sy="100000" kx="0" ky="0" algn="b" rotWithShape="0" blurRad="101600" dist="99523" dir="5400000">
                <a:srgbClr val="000000">
                  <a:alpha val="50000"/>
                </a:srgbClr>
              </a:outerShdw>
            </a:effectLst>
          </p:spPr>
          <p:txBody>
            <a:bodyPr wrap="square" lIns="45719" tIns="45719" rIns="45719" bIns="45719" numCol="1" anchor="ctr">
              <a:noAutofit/>
            </a:bodyPr>
            <a:lstStyle/>
            <a:p>
              <a:pPr>
                <a:defRPr sz="3200">
                  <a:solidFill>
                    <a:srgbClr val="FFFFFF"/>
                  </a:solidFill>
                </a:defRPr>
              </a:pPr>
            </a:p>
          </p:txBody>
        </p:sp>
      </p:grpSp>
      <p:grpSp>
        <p:nvGrpSpPr>
          <p:cNvPr id="252" name="Group 252"/>
          <p:cNvGrpSpPr/>
          <p:nvPr/>
        </p:nvGrpSpPr>
        <p:grpSpPr>
          <a:xfrm>
            <a:off x="1172801" y="5153457"/>
            <a:ext cx="4314424" cy="4978283"/>
            <a:chOff x="0" y="0"/>
            <a:chExt cx="4314423" cy="4978281"/>
          </a:xfrm>
        </p:grpSpPr>
        <p:sp>
          <p:nvSpPr>
            <p:cNvPr id="250" name="Shape 250"/>
            <p:cNvSpPr/>
            <p:nvPr/>
          </p:nvSpPr>
          <p:spPr>
            <a:xfrm>
              <a:off x="0" y="392995"/>
              <a:ext cx="4314424" cy="4512747"/>
            </a:xfrm>
            <a:prstGeom prst="rect">
              <a:avLst/>
            </a:prstGeom>
            <a:solidFill>
              <a:srgbClr val="A3CEED"/>
            </a:solidFill>
            <a:ln w="38100" cap="flat">
              <a:solidFill>
                <a:srgbClr val="000000"/>
              </a:solidFill>
              <a:prstDash val="solid"/>
              <a:miter lim="400000"/>
            </a:ln>
            <a:effectLst>
              <a:outerShdw sx="100000" sy="100000" kx="0" ky="0" algn="b" rotWithShape="0" blurRad="190500" dist="8455" dir="5400000">
                <a:srgbClr val="000000"/>
              </a:outerShdw>
            </a:effectLst>
          </p:spPr>
          <p:txBody>
            <a:bodyPr wrap="square" lIns="45719" tIns="45719" rIns="45719" bIns="45719" numCol="1" anchor="ctr">
              <a:noAutofit/>
            </a:bodyPr>
            <a:lstStyle/>
            <a:p>
              <a:pPr>
                <a:defRPr b="1" sz="4400"/>
              </a:pPr>
            </a:p>
          </p:txBody>
        </p:sp>
        <p:sp>
          <p:nvSpPr>
            <p:cNvPr id="251" name="Shape 251"/>
            <p:cNvSpPr/>
            <p:nvPr/>
          </p:nvSpPr>
          <p:spPr>
            <a:xfrm>
              <a:off x="122527" y="0"/>
              <a:ext cx="4069368" cy="49782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defRPr sz="3800">
                  <a:solidFill>
                    <a:srgbClr val="FFFFFF"/>
                  </a:solidFill>
                </a:defRPr>
              </a:pPr>
              <a:r>
                <a:rPr>
                  <a:solidFill>
                    <a:srgbClr val="000000"/>
                  </a:solidFill>
                </a:rPr>
                <a:t>  HTTP packets </a:t>
              </a:r>
            </a:p>
            <a:p>
              <a:pPr>
                <a:defRPr sz="3800">
                  <a:solidFill>
                    <a:srgbClr val="FFFFFF"/>
                  </a:solidFill>
                </a:defRPr>
              </a:pPr>
              <a:r>
                <a:rPr>
                  <a:solidFill>
                    <a:srgbClr val="000000"/>
                  </a:solidFill>
                </a:rPr>
                <a:t>going through firewall F1 </a:t>
              </a:r>
            </a:p>
            <a:p>
              <a:pPr>
                <a:defRPr sz="3800">
                  <a:solidFill>
                    <a:srgbClr val="FFFFFF"/>
                  </a:solidFill>
                </a:defRPr>
              </a:pPr>
              <a:r>
                <a:rPr>
                  <a:solidFill>
                    <a:srgbClr val="000000"/>
                  </a:solidFill>
                </a:rPr>
                <a:t>must instead go through firewall F2.</a:t>
              </a:r>
            </a:p>
          </p:txBody>
        </p:sp>
      </p:grpSp>
      <p:sp>
        <p:nvSpPr>
          <p:cNvPr id="253" name="Shape 253"/>
          <p:cNvSpPr/>
          <p:nvPr/>
        </p:nvSpPr>
        <p:spPr>
          <a:xfrm>
            <a:off x="2212412" y="3840810"/>
            <a:ext cx="2235201" cy="86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Policy: </a:t>
            </a:r>
          </a:p>
        </p:txBody>
      </p:sp>
      <p:grpSp>
        <p:nvGrpSpPr>
          <p:cNvPr id="294" name="Group 294"/>
          <p:cNvGrpSpPr/>
          <p:nvPr/>
        </p:nvGrpSpPr>
        <p:grpSpPr>
          <a:xfrm>
            <a:off x="13245160" y="5263943"/>
            <a:ext cx="4466506" cy="5225094"/>
            <a:chOff x="0" y="0"/>
            <a:chExt cx="4466504" cy="5225092"/>
          </a:xfrm>
        </p:grpSpPr>
        <p:grpSp>
          <p:nvGrpSpPr>
            <p:cNvPr id="256" name="Group 256"/>
            <p:cNvGrpSpPr/>
            <p:nvPr/>
          </p:nvGrpSpPr>
          <p:grpSpPr>
            <a:xfrm>
              <a:off x="-1" y="-1"/>
              <a:ext cx="760257" cy="706704"/>
              <a:chOff x="0" y="0"/>
              <a:chExt cx="760255" cy="706702"/>
            </a:xfrm>
          </p:grpSpPr>
          <p:sp>
            <p:nvSpPr>
              <p:cNvPr id="254" name="Shape 254"/>
              <p:cNvSpPr/>
              <p:nvPr/>
            </p:nvSpPr>
            <p:spPr>
              <a:xfrm>
                <a:off x="-1" y="-1"/>
                <a:ext cx="760257" cy="70670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255" name="Shape 255"/>
              <p:cNvSpPr/>
              <p:nvPr/>
            </p:nvSpPr>
            <p:spPr>
              <a:xfrm>
                <a:off x="111336" y="140422"/>
                <a:ext cx="537584" cy="4258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A</a:t>
                </a:r>
              </a:p>
            </p:txBody>
          </p:sp>
        </p:grpSp>
        <p:grpSp>
          <p:nvGrpSpPr>
            <p:cNvPr id="259" name="Group 259"/>
            <p:cNvGrpSpPr/>
            <p:nvPr/>
          </p:nvGrpSpPr>
          <p:grpSpPr>
            <a:xfrm>
              <a:off x="1805608" y="-1"/>
              <a:ext cx="760257" cy="706704"/>
              <a:chOff x="0" y="0"/>
              <a:chExt cx="760255" cy="706702"/>
            </a:xfrm>
          </p:grpSpPr>
          <p:sp>
            <p:nvSpPr>
              <p:cNvPr id="257" name="Shape 257"/>
              <p:cNvSpPr/>
              <p:nvPr/>
            </p:nvSpPr>
            <p:spPr>
              <a:xfrm>
                <a:off x="-1" y="-1"/>
                <a:ext cx="760257" cy="70670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a:solidFill>
                      <a:srgbClr val="FFFFFF"/>
                    </a:solidFill>
                  </a:defRPr>
                </a:pPr>
              </a:p>
            </p:txBody>
          </p:sp>
          <p:sp>
            <p:nvSpPr>
              <p:cNvPr id="258" name="Shape 258"/>
              <p:cNvSpPr/>
              <p:nvPr/>
            </p:nvSpPr>
            <p:spPr>
              <a:xfrm>
                <a:off x="111336" y="140422"/>
                <a:ext cx="537584" cy="4258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B</a:t>
                </a:r>
              </a:p>
            </p:txBody>
          </p:sp>
        </p:grpSp>
        <p:grpSp>
          <p:nvGrpSpPr>
            <p:cNvPr id="262" name="Group 262"/>
            <p:cNvGrpSpPr/>
            <p:nvPr/>
          </p:nvGrpSpPr>
          <p:grpSpPr>
            <a:xfrm>
              <a:off x="3706248" y="-1"/>
              <a:ext cx="760257" cy="706704"/>
              <a:chOff x="0" y="0"/>
              <a:chExt cx="760255" cy="706702"/>
            </a:xfrm>
          </p:grpSpPr>
          <p:sp>
            <p:nvSpPr>
              <p:cNvPr id="260" name="Shape 260"/>
              <p:cNvSpPr/>
              <p:nvPr/>
            </p:nvSpPr>
            <p:spPr>
              <a:xfrm>
                <a:off x="-1" y="-1"/>
                <a:ext cx="760257" cy="70670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261" name="Shape 261"/>
              <p:cNvSpPr/>
              <p:nvPr/>
            </p:nvSpPr>
            <p:spPr>
              <a:xfrm>
                <a:off x="111336" y="140422"/>
                <a:ext cx="537584" cy="4258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C</a:t>
                </a:r>
              </a:p>
            </p:txBody>
          </p:sp>
        </p:grpSp>
        <p:grpSp>
          <p:nvGrpSpPr>
            <p:cNvPr id="265" name="Group 265"/>
            <p:cNvGrpSpPr/>
            <p:nvPr/>
          </p:nvGrpSpPr>
          <p:grpSpPr>
            <a:xfrm>
              <a:off x="1045351" y="1413403"/>
              <a:ext cx="855288" cy="795040"/>
              <a:chOff x="0" y="0"/>
              <a:chExt cx="855287" cy="795039"/>
            </a:xfrm>
          </p:grpSpPr>
          <p:sp>
            <p:nvSpPr>
              <p:cNvPr id="263" name="Shape 263"/>
              <p:cNvSpPr/>
              <p:nvPr/>
            </p:nvSpPr>
            <p:spPr>
              <a:xfrm>
                <a:off x="0" y="-1"/>
                <a:ext cx="855288" cy="795041"/>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264" name="Shape 264"/>
              <p:cNvSpPr/>
              <p:nvPr/>
            </p:nvSpPr>
            <p:spPr>
              <a:xfrm>
                <a:off x="125254" y="184591"/>
                <a:ext cx="604780" cy="42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F1</a:t>
                </a:r>
              </a:p>
            </p:txBody>
          </p:sp>
        </p:grpSp>
        <p:grpSp>
          <p:nvGrpSpPr>
            <p:cNvPr id="268" name="Group 268"/>
            <p:cNvGrpSpPr/>
            <p:nvPr/>
          </p:nvGrpSpPr>
          <p:grpSpPr>
            <a:xfrm>
              <a:off x="2613380" y="1379426"/>
              <a:ext cx="855288" cy="795040"/>
              <a:chOff x="0" y="0"/>
              <a:chExt cx="855287" cy="795039"/>
            </a:xfrm>
          </p:grpSpPr>
          <p:sp>
            <p:nvSpPr>
              <p:cNvPr id="266" name="Shape 266"/>
              <p:cNvSpPr/>
              <p:nvPr/>
            </p:nvSpPr>
            <p:spPr>
              <a:xfrm>
                <a:off x="0" y="-1"/>
                <a:ext cx="855288" cy="795041"/>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267" name="Shape 267"/>
              <p:cNvSpPr/>
              <p:nvPr/>
            </p:nvSpPr>
            <p:spPr>
              <a:xfrm>
                <a:off x="125254" y="184591"/>
                <a:ext cx="604780" cy="42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F2</a:t>
                </a:r>
              </a:p>
            </p:txBody>
          </p:sp>
        </p:grpSp>
        <p:grpSp>
          <p:nvGrpSpPr>
            <p:cNvPr id="271" name="Group 271"/>
            <p:cNvGrpSpPr/>
            <p:nvPr/>
          </p:nvGrpSpPr>
          <p:grpSpPr>
            <a:xfrm>
              <a:off x="1045351" y="2909707"/>
              <a:ext cx="855288" cy="795040"/>
              <a:chOff x="0" y="0"/>
              <a:chExt cx="855287" cy="795039"/>
            </a:xfrm>
          </p:grpSpPr>
          <p:sp>
            <p:nvSpPr>
              <p:cNvPr id="269" name="Shape 269"/>
              <p:cNvSpPr/>
              <p:nvPr/>
            </p:nvSpPr>
            <p:spPr>
              <a:xfrm>
                <a:off x="0" y="-1"/>
                <a:ext cx="855288" cy="795041"/>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2000"/>
                </a:pPr>
              </a:p>
            </p:txBody>
          </p:sp>
          <p:sp>
            <p:nvSpPr>
              <p:cNvPr id="270" name="Shape 270"/>
              <p:cNvSpPr/>
              <p:nvPr/>
            </p:nvSpPr>
            <p:spPr>
              <a:xfrm>
                <a:off x="125254" y="184591"/>
                <a:ext cx="604780" cy="42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X</a:t>
                </a:r>
              </a:p>
            </p:txBody>
          </p:sp>
        </p:grpSp>
        <p:grpSp>
          <p:nvGrpSpPr>
            <p:cNvPr id="274" name="Group 274"/>
            <p:cNvGrpSpPr/>
            <p:nvPr/>
          </p:nvGrpSpPr>
          <p:grpSpPr>
            <a:xfrm>
              <a:off x="2601862" y="2909707"/>
              <a:ext cx="855288" cy="795040"/>
              <a:chOff x="0" y="0"/>
              <a:chExt cx="855287" cy="795039"/>
            </a:xfrm>
          </p:grpSpPr>
          <p:sp>
            <p:nvSpPr>
              <p:cNvPr id="272" name="Shape 272"/>
              <p:cNvSpPr/>
              <p:nvPr/>
            </p:nvSpPr>
            <p:spPr>
              <a:xfrm>
                <a:off x="0" y="-1"/>
                <a:ext cx="855288" cy="795041"/>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273" name="Shape 273"/>
              <p:cNvSpPr/>
              <p:nvPr/>
            </p:nvSpPr>
            <p:spPr>
              <a:xfrm>
                <a:off x="125254" y="184591"/>
                <a:ext cx="604780" cy="42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Y</a:t>
                </a:r>
              </a:p>
            </p:txBody>
          </p:sp>
        </p:grpSp>
        <p:sp>
          <p:nvSpPr>
            <p:cNvPr id="275" name="Shape 275"/>
            <p:cNvSpPr/>
            <p:nvPr/>
          </p:nvSpPr>
          <p:spPr>
            <a:xfrm>
              <a:off x="648918" y="603206"/>
              <a:ext cx="521689" cy="926627"/>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276" name="Shape 276"/>
            <p:cNvSpPr/>
            <p:nvPr/>
          </p:nvSpPr>
          <p:spPr>
            <a:xfrm flipH="1">
              <a:off x="3343414" y="603207"/>
              <a:ext cx="474171" cy="892650"/>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grpSp>
          <p:nvGrpSpPr>
            <p:cNvPr id="279" name="Group 279"/>
            <p:cNvGrpSpPr/>
            <p:nvPr/>
          </p:nvGrpSpPr>
          <p:grpSpPr>
            <a:xfrm>
              <a:off x="1805608" y="4430053"/>
              <a:ext cx="855289" cy="795040"/>
              <a:chOff x="0" y="0"/>
              <a:chExt cx="855287" cy="795039"/>
            </a:xfrm>
          </p:grpSpPr>
          <p:sp>
            <p:nvSpPr>
              <p:cNvPr id="277" name="Shape 277"/>
              <p:cNvSpPr/>
              <p:nvPr/>
            </p:nvSpPr>
            <p:spPr>
              <a:xfrm>
                <a:off x="0" y="-1"/>
                <a:ext cx="855288" cy="795041"/>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278" name="Shape 278"/>
              <p:cNvSpPr/>
              <p:nvPr/>
            </p:nvSpPr>
            <p:spPr>
              <a:xfrm>
                <a:off x="125254" y="184591"/>
                <a:ext cx="604780" cy="42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Z</a:t>
                </a:r>
              </a:p>
            </p:txBody>
          </p:sp>
        </p:grpSp>
        <p:sp>
          <p:nvSpPr>
            <p:cNvPr id="280" name="Shape 280"/>
            <p:cNvSpPr/>
            <p:nvPr/>
          </p:nvSpPr>
          <p:spPr>
            <a:xfrm>
              <a:off x="2185736" y="706701"/>
              <a:ext cx="552899" cy="789156"/>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281" name="Shape 281"/>
            <p:cNvSpPr/>
            <p:nvPr/>
          </p:nvSpPr>
          <p:spPr>
            <a:xfrm flipH="1">
              <a:off x="1775387" y="706701"/>
              <a:ext cx="410350" cy="823133"/>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282" name="Shape 282"/>
            <p:cNvSpPr/>
            <p:nvPr/>
          </p:nvSpPr>
          <p:spPr>
            <a:xfrm flipH="1">
              <a:off x="1472996" y="2208441"/>
              <a:ext cx="1" cy="701266"/>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283" name="Shape 283"/>
            <p:cNvSpPr/>
            <p:nvPr/>
          </p:nvSpPr>
          <p:spPr>
            <a:xfrm flipH="1">
              <a:off x="2535642" y="3704745"/>
              <a:ext cx="493864" cy="841739"/>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284" name="Shape 284"/>
            <p:cNvSpPr/>
            <p:nvPr/>
          </p:nvSpPr>
          <p:spPr>
            <a:xfrm>
              <a:off x="1472996" y="3704745"/>
              <a:ext cx="457867" cy="841738"/>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285" name="Shape 285"/>
            <p:cNvSpPr/>
            <p:nvPr/>
          </p:nvSpPr>
          <p:spPr>
            <a:xfrm flipH="1">
              <a:off x="3029505" y="2174465"/>
              <a:ext cx="11520" cy="735242"/>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286" name="Shape 286"/>
            <p:cNvSpPr/>
            <p:nvPr/>
          </p:nvSpPr>
          <p:spPr>
            <a:xfrm>
              <a:off x="541453" y="712137"/>
              <a:ext cx="521688" cy="926627"/>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287" name="Shape 287"/>
            <p:cNvSpPr/>
            <p:nvPr/>
          </p:nvSpPr>
          <p:spPr>
            <a:xfrm flipH="1">
              <a:off x="1680353" y="736893"/>
              <a:ext cx="328245" cy="671074"/>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288" name="Shape 288"/>
            <p:cNvSpPr/>
            <p:nvPr/>
          </p:nvSpPr>
          <p:spPr>
            <a:xfrm flipH="1">
              <a:off x="1316277" y="2220864"/>
              <a:ext cx="1" cy="695831"/>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289" name="Shape 289"/>
            <p:cNvSpPr/>
            <p:nvPr/>
          </p:nvSpPr>
          <p:spPr>
            <a:xfrm>
              <a:off x="1377964" y="3855585"/>
              <a:ext cx="392948" cy="690761"/>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290" name="Shape 290"/>
            <p:cNvSpPr/>
            <p:nvPr/>
          </p:nvSpPr>
          <p:spPr>
            <a:xfrm flipH="1">
              <a:off x="1775386" y="603206"/>
              <a:ext cx="2042201" cy="926627"/>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291" name="Shape 291"/>
            <p:cNvSpPr/>
            <p:nvPr/>
          </p:nvSpPr>
          <p:spPr>
            <a:xfrm flipH="1">
              <a:off x="1785870" y="569230"/>
              <a:ext cx="1841798" cy="832903"/>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292" name="Shape 292"/>
            <p:cNvSpPr/>
            <p:nvPr/>
          </p:nvSpPr>
          <p:spPr>
            <a:xfrm>
              <a:off x="648918" y="603206"/>
              <a:ext cx="2089716" cy="892651"/>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293" name="Shape 293"/>
            <p:cNvSpPr/>
            <p:nvPr/>
          </p:nvSpPr>
          <p:spPr>
            <a:xfrm>
              <a:off x="3166430" y="2213877"/>
              <a:ext cx="1" cy="695831"/>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grpSp>
      <p:grpSp>
        <p:nvGrpSpPr>
          <p:cNvPr id="336" name="Group 336"/>
          <p:cNvGrpSpPr/>
          <p:nvPr/>
        </p:nvGrpSpPr>
        <p:grpSpPr>
          <a:xfrm>
            <a:off x="18679010" y="5264939"/>
            <a:ext cx="4466506" cy="5223103"/>
            <a:chOff x="0" y="0"/>
            <a:chExt cx="4466504" cy="5223102"/>
          </a:xfrm>
        </p:grpSpPr>
        <p:grpSp>
          <p:nvGrpSpPr>
            <p:cNvPr id="297" name="Group 297"/>
            <p:cNvGrpSpPr/>
            <p:nvPr/>
          </p:nvGrpSpPr>
          <p:grpSpPr>
            <a:xfrm>
              <a:off x="-1" y="-1"/>
              <a:ext cx="760258" cy="706434"/>
              <a:chOff x="0" y="0"/>
              <a:chExt cx="760256" cy="706432"/>
            </a:xfrm>
          </p:grpSpPr>
          <p:sp>
            <p:nvSpPr>
              <p:cNvPr id="295" name="Shape 295"/>
              <p:cNvSpPr/>
              <p:nvPr/>
            </p:nvSpPr>
            <p:spPr>
              <a:xfrm>
                <a:off x="-1" y="-1"/>
                <a:ext cx="760258" cy="70643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296" name="Shape 296"/>
              <p:cNvSpPr/>
              <p:nvPr/>
            </p:nvSpPr>
            <p:spPr>
              <a:xfrm>
                <a:off x="111336" y="140369"/>
                <a:ext cx="537584"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A</a:t>
                </a:r>
              </a:p>
            </p:txBody>
          </p:sp>
        </p:grpSp>
        <p:grpSp>
          <p:nvGrpSpPr>
            <p:cNvPr id="300" name="Group 300"/>
            <p:cNvGrpSpPr/>
            <p:nvPr/>
          </p:nvGrpSpPr>
          <p:grpSpPr>
            <a:xfrm>
              <a:off x="1805608" y="-1"/>
              <a:ext cx="760258" cy="706434"/>
              <a:chOff x="0" y="0"/>
              <a:chExt cx="760256" cy="706432"/>
            </a:xfrm>
          </p:grpSpPr>
          <p:sp>
            <p:nvSpPr>
              <p:cNvPr id="298" name="Shape 298"/>
              <p:cNvSpPr/>
              <p:nvPr/>
            </p:nvSpPr>
            <p:spPr>
              <a:xfrm>
                <a:off x="-1" y="-1"/>
                <a:ext cx="760258" cy="70643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a:solidFill>
                      <a:srgbClr val="FFFFFF"/>
                    </a:solidFill>
                  </a:defRPr>
                </a:pPr>
              </a:p>
            </p:txBody>
          </p:sp>
          <p:sp>
            <p:nvSpPr>
              <p:cNvPr id="299" name="Shape 299"/>
              <p:cNvSpPr/>
              <p:nvPr/>
            </p:nvSpPr>
            <p:spPr>
              <a:xfrm>
                <a:off x="111336" y="140369"/>
                <a:ext cx="537584"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B</a:t>
                </a:r>
              </a:p>
            </p:txBody>
          </p:sp>
        </p:grpSp>
        <p:grpSp>
          <p:nvGrpSpPr>
            <p:cNvPr id="303" name="Group 303"/>
            <p:cNvGrpSpPr/>
            <p:nvPr/>
          </p:nvGrpSpPr>
          <p:grpSpPr>
            <a:xfrm>
              <a:off x="3706248" y="-1"/>
              <a:ext cx="760257" cy="706434"/>
              <a:chOff x="0" y="0"/>
              <a:chExt cx="760256" cy="706432"/>
            </a:xfrm>
          </p:grpSpPr>
          <p:sp>
            <p:nvSpPr>
              <p:cNvPr id="301" name="Shape 301"/>
              <p:cNvSpPr/>
              <p:nvPr/>
            </p:nvSpPr>
            <p:spPr>
              <a:xfrm>
                <a:off x="-1" y="-1"/>
                <a:ext cx="760258" cy="70643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302" name="Shape 302"/>
              <p:cNvSpPr/>
              <p:nvPr/>
            </p:nvSpPr>
            <p:spPr>
              <a:xfrm>
                <a:off x="111336" y="140369"/>
                <a:ext cx="537584"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C</a:t>
                </a:r>
              </a:p>
            </p:txBody>
          </p:sp>
        </p:grpSp>
        <p:grpSp>
          <p:nvGrpSpPr>
            <p:cNvPr id="306" name="Group 306"/>
            <p:cNvGrpSpPr/>
            <p:nvPr/>
          </p:nvGrpSpPr>
          <p:grpSpPr>
            <a:xfrm>
              <a:off x="1045351" y="1412864"/>
              <a:ext cx="855289" cy="794738"/>
              <a:chOff x="0" y="0"/>
              <a:chExt cx="855288" cy="794736"/>
            </a:xfrm>
          </p:grpSpPr>
          <p:sp>
            <p:nvSpPr>
              <p:cNvPr id="304" name="Shape 304"/>
              <p:cNvSpPr/>
              <p:nvPr/>
            </p:nvSpPr>
            <p:spPr>
              <a:xfrm>
                <a:off x="0" y="-1"/>
                <a:ext cx="855289" cy="794738"/>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305" name="Shape 305"/>
              <p:cNvSpPr/>
              <p:nvPr/>
            </p:nvSpPr>
            <p:spPr>
              <a:xfrm>
                <a:off x="125254" y="184521"/>
                <a:ext cx="604780"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F1</a:t>
                </a:r>
              </a:p>
            </p:txBody>
          </p:sp>
        </p:grpSp>
        <p:grpSp>
          <p:nvGrpSpPr>
            <p:cNvPr id="309" name="Group 309"/>
            <p:cNvGrpSpPr/>
            <p:nvPr/>
          </p:nvGrpSpPr>
          <p:grpSpPr>
            <a:xfrm>
              <a:off x="2613380" y="1378900"/>
              <a:ext cx="855290" cy="794738"/>
              <a:chOff x="0" y="0"/>
              <a:chExt cx="855288" cy="794736"/>
            </a:xfrm>
          </p:grpSpPr>
          <p:sp>
            <p:nvSpPr>
              <p:cNvPr id="307" name="Shape 307"/>
              <p:cNvSpPr/>
              <p:nvPr/>
            </p:nvSpPr>
            <p:spPr>
              <a:xfrm>
                <a:off x="0" y="-1"/>
                <a:ext cx="855289" cy="794738"/>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308" name="Shape 308"/>
              <p:cNvSpPr/>
              <p:nvPr/>
            </p:nvSpPr>
            <p:spPr>
              <a:xfrm>
                <a:off x="125254" y="184521"/>
                <a:ext cx="604780"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F2</a:t>
                </a:r>
              </a:p>
            </p:txBody>
          </p:sp>
        </p:grpSp>
        <p:grpSp>
          <p:nvGrpSpPr>
            <p:cNvPr id="312" name="Group 312"/>
            <p:cNvGrpSpPr/>
            <p:nvPr/>
          </p:nvGrpSpPr>
          <p:grpSpPr>
            <a:xfrm>
              <a:off x="1045351" y="2908598"/>
              <a:ext cx="855289" cy="794738"/>
              <a:chOff x="0" y="0"/>
              <a:chExt cx="855288" cy="794736"/>
            </a:xfrm>
          </p:grpSpPr>
          <p:sp>
            <p:nvSpPr>
              <p:cNvPr id="310" name="Shape 310"/>
              <p:cNvSpPr/>
              <p:nvPr/>
            </p:nvSpPr>
            <p:spPr>
              <a:xfrm>
                <a:off x="0" y="-1"/>
                <a:ext cx="855289" cy="794738"/>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311" name="Shape 311"/>
              <p:cNvSpPr/>
              <p:nvPr/>
            </p:nvSpPr>
            <p:spPr>
              <a:xfrm>
                <a:off x="125254" y="184521"/>
                <a:ext cx="604780"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X</a:t>
                </a:r>
              </a:p>
            </p:txBody>
          </p:sp>
        </p:grpSp>
        <p:grpSp>
          <p:nvGrpSpPr>
            <p:cNvPr id="315" name="Group 315"/>
            <p:cNvGrpSpPr/>
            <p:nvPr/>
          </p:nvGrpSpPr>
          <p:grpSpPr>
            <a:xfrm>
              <a:off x="2601862" y="2908598"/>
              <a:ext cx="855290" cy="794738"/>
              <a:chOff x="0" y="0"/>
              <a:chExt cx="855288" cy="794736"/>
            </a:xfrm>
          </p:grpSpPr>
          <p:sp>
            <p:nvSpPr>
              <p:cNvPr id="313" name="Shape 313"/>
              <p:cNvSpPr/>
              <p:nvPr/>
            </p:nvSpPr>
            <p:spPr>
              <a:xfrm>
                <a:off x="0" y="-1"/>
                <a:ext cx="855289" cy="794738"/>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314" name="Shape 314"/>
              <p:cNvSpPr/>
              <p:nvPr/>
            </p:nvSpPr>
            <p:spPr>
              <a:xfrm>
                <a:off x="125254" y="184521"/>
                <a:ext cx="604780"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Y</a:t>
                </a:r>
              </a:p>
            </p:txBody>
          </p:sp>
        </p:grpSp>
        <p:sp>
          <p:nvSpPr>
            <p:cNvPr id="316" name="Shape 316"/>
            <p:cNvSpPr/>
            <p:nvPr/>
          </p:nvSpPr>
          <p:spPr>
            <a:xfrm>
              <a:off x="648918" y="602977"/>
              <a:ext cx="521688" cy="926274"/>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317" name="Shape 317"/>
            <p:cNvSpPr/>
            <p:nvPr/>
          </p:nvSpPr>
          <p:spPr>
            <a:xfrm flipH="1">
              <a:off x="3343415" y="602977"/>
              <a:ext cx="474171" cy="892311"/>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grpSp>
          <p:nvGrpSpPr>
            <p:cNvPr id="320" name="Group 320"/>
            <p:cNvGrpSpPr/>
            <p:nvPr/>
          </p:nvGrpSpPr>
          <p:grpSpPr>
            <a:xfrm>
              <a:off x="1805608" y="4428366"/>
              <a:ext cx="855290" cy="794737"/>
              <a:chOff x="0" y="0"/>
              <a:chExt cx="855288" cy="794736"/>
            </a:xfrm>
          </p:grpSpPr>
          <p:sp>
            <p:nvSpPr>
              <p:cNvPr id="318" name="Shape 318"/>
              <p:cNvSpPr/>
              <p:nvPr/>
            </p:nvSpPr>
            <p:spPr>
              <a:xfrm>
                <a:off x="0" y="-1"/>
                <a:ext cx="855289" cy="794738"/>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319" name="Shape 319"/>
              <p:cNvSpPr/>
              <p:nvPr/>
            </p:nvSpPr>
            <p:spPr>
              <a:xfrm>
                <a:off x="125254" y="184521"/>
                <a:ext cx="604780"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Z</a:t>
                </a:r>
              </a:p>
            </p:txBody>
          </p:sp>
        </p:grpSp>
        <p:sp>
          <p:nvSpPr>
            <p:cNvPr id="321" name="Shape 321"/>
            <p:cNvSpPr/>
            <p:nvPr/>
          </p:nvSpPr>
          <p:spPr>
            <a:xfrm>
              <a:off x="2185735" y="706432"/>
              <a:ext cx="552899" cy="788855"/>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322" name="Shape 322"/>
            <p:cNvSpPr/>
            <p:nvPr/>
          </p:nvSpPr>
          <p:spPr>
            <a:xfrm flipH="1">
              <a:off x="1775387" y="706432"/>
              <a:ext cx="410351" cy="822819"/>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323" name="Shape 323"/>
            <p:cNvSpPr/>
            <p:nvPr/>
          </p:nvSpPr>
          <p:spPr>
            <a:xfrm flipH="1">
              <a:off x="1472996" y="2207600"/>
              <a:ext cx="1" cy="701000"/>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324" name="Shape 324"/>
            <p:cNvSpPr/>
            <p:nvPr/>
          </p:nvSpPr>
          <p:spPr>
            <a:xfrm flipH="1">
              <a:off x="2535643" y="3703335"/>
              <a:ext cx="493864" cy="841418"/>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325" name="Shape 325"/>
            <p:cNvSpPr/>
            <p:nvPr/>
          </p:nvSpPr>
          <p:spPr>
            <a:xfrm>
              <a:off x="1472996" y="3703335"/>
              <a:ext cx="457867" cy="841418"/>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326" name="Shape 326"/>
            <p:cNvSpPr/>
            <p:nvPr/>
          </p:nvSpPr>
          <p:spPr>
            <a:xfrm flipH="1">
              <a:off x="3029506" y="2173636"/>
              <a:ext cx="11519" cy="734963"/>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327" name="Shape 327"/>
            <p:cNvSpPr/>
            <p:nvPr/>
          </p:nvSpPr>
          <p:spPr>
            <a:xfrm>
              <a:off x="737245" y="497375"/>
              <a:ext cx="1988404" cy="863762"/>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328" name="Shape 328"/>
            <p:cNvSpPr/>
            <p:nvPr/>
          </p:nvSpPr>
          <p:spPr>
            <a:xfrm>
              <a:off x="2409287" y="719326"/>
              <a:ext cx="373287" cy="629300"/>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329" name="Shape 329"/>
            <p:cNvSpPr/>
            <p:nvPr/>
          </p:nvSpPr>
          <p:spPr>
            <a:xfrm flipH="1">
              <a:off x="1300590" y="2231437"/>
              <a:ext cx="1" cy="695566"/>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330" name="Shape 330"/>
            <p:cNvSpPr/>
            <p:nvPr/>
          </p:nvSpPr>
          <p:spPr>
            <a:xfrm>
              <a:off x="1377964" y="3845771"/>
              <a:ext cx="390640" cy="682970"/>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331" name="Shape 331"/>
            <p:cNvSpPr/>
            <p:nvPr/>
          </p:nvSpPr>
          <p:spPr>
            <a:xfrm flipH="1">
              <a:off x="1775387" y="602977"/>
              <a:ext cx="2042201" cy="926274"/>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332" name="Shape 332"/>
            <p:cNvSpPr/>
            <p:nvPr/>
          </p:nvSpPr>
          <p:spPr>
            <a:xfrm flipH="1">
              <a:off x="3507435" y="764814"/>
              <a:ext cx="359590" cy="728215"/>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333" name="Shape 333"/>
            <p:cNvSpPr/>
            <p:nvPr/>
          </p:nvSpPr>
          <p:spPr>
            <a:xfrm>
              <a:off x="648918" y="602977"/>
              <a:ext cx="2089717" cy="892310"/>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334" name="Shape 334"/>
            <p:cNvSpPr/>
            <p:nvPr/>
          </p:nvSpPr>
          <p:spPr>
            <a:xfrm>
              <a:off x="3190072" y="2213033"/>
              <a:ext cx="1" cy="695567"/>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335" name="Shape 335"/>
            <p:cNvSpPr/>
            <p:nvPr/>
          </p:nvSpPr>
          <p:spPr>
            <a:xfrm flipH="1">
              <a:off x="2674186" y="3823288"/>
              <a:ext cx="420476" cy="748032"/>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grpSp>
      <p:grpSp>
        <p:nvGrpSpPr>
          <p:cNvPr id="341" name="Group 341"/>
          <p:cNvGrpSpPr/>
          <p:nvPr/>
        </p:nvGrpSpPr>
        <p:grpSpPr>
          <a:xfrm>
            <a:off x="6454569" y="8157092"/>
            <a:ext cx="5823246" cy="1995194"/>
            <a:chOff x="0" y="0"/>
            <a:chExt cx="5823244" cy="1995192"/>
          </a:xfrm>
        </p:grpSpPr>
        <p:grpSp>
          <p:nvGrpSpPr>
            <p:cNvPr id="339" name="Group 339"/>
            <p:cNvGrpSpPr/>
            <p:nvPr/>
          </p:nvGrpSpPr>
          <p:grpSpPr>
            <a:xfrm>
              <a:off x="1727106" y="632337"/>
              <a:ext cx="2710543" cy="1362856"/>
              <a:chOff x="0" y="0"/>
              <a:chExt cx="2710542" cy="1362854"/>
            </a:xfrm>
          </p:grpSpPr>
          <p:sp>
            <p:nvSpPr>
              <p:cNvPr id="337" name="Shape 337"/>
              <p:cNvSpPr/>
              <p:nvPr/>
            </p:nvSpPr>
            <p:spPr>
              <a:xfrm>
                <a:off x="-1" y="0"/>
                <a:ext cx="2710544" cy="1362855"/>
              </a:xfrm>
              <a:prstGeom prst="rect">
                <a:avLst/>
              </a:prstGeom>
              <a:solidFill>
                <a:srgbClr val="FFFFFF"/>
              </a:solidFill>
              <a:ln w="25400" cap="flat">
                <a:solidFill>
                  <a:srgbClr val="FFFFFF"/>
                </a:solidFill>
                <a:prstDash val="solid"/>
                <a:bevel/>
              </a:ln>
              <a:effectLst/>
            </p:spPr>
            <p:txBody>
              <a:bodyPr wrap="square" lIns="45719" tIns="45719" rIns="45719" bIns="45719" numCol="1" anchor="ctr">
                <a:noAutofit/>
              </a:bodyPr>
              <a:lstStyle/>
              <a:p>
                <a:pPr>
                  <a:defRPr sz="6000">
                    <a:solidFill>
                      <a:srgbClr val="FF0000"/>
                    </a:solidFill>
                  </a:defRPr>
                </a:pPr>
              </a:p>
            </p:txBody>
          </p:sp>
          <p:sp>
            <p:nvSpPr>
              <p:cNvPr id="338" name="Shape 338"/>
              <p:cNvSpPr/>
              <p:nvPr/>
            </p:nvSpPr>
            <p:spPr>
              <a:xfrm>
                <a:off x="-1" y="217877"/>
                <a:ext cx="2710544"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6000">
                    <a:solidFill>
                      <a:srgbClr val="FF0000"/>
                    </a:solidFill>
                  </a:defRPr>
                </a:lvl1pPr>
              </a:lstStyle>
              <a:p>
                <a:pPr>
                  <a:defRPr sz="1800">
                    <a:solidFill>
                      <a:srgbClr val="000000"/>
                    </a:solidFill>
                  </a:defRPr>
                </a:pPr>
                <a:r>
                  <a:rPr sz="6000">
                    <a:solidFill>
                      <a:srgbClr val="FF0000"/>
                    </a:solidFill>
                  </a:rPr>
                  <a:t>Mining</a:t>
                </a:r>
              </a:p>
            </p:txBody>
          </p:sp>
        </p:grpSp>
        <p:sp>
          <p:nvSpPr>
            <p:cNvPr id="340" name="Shape 340"/>
            <p:cNvSpPr/>
            <p:nvPr/>
          </p:nvSpPr>
          <p:spPr>
            <a:xfrm rot="10800000">
              <a:off x="0" y="-1"/>
              <a:ext cx="5823245" cy="1165398"/>
            </a:xfrm>
            <a:prstGeom prst="rightArrow">
              <a:avLst>
                <a:gd name="adj1" fmla="val 32000"/>
                <a:gd name="adj2" fmla="val 78238"/>
              </a:avLst>
            </a:prstGeom>
            <a:solidFill>
              <a:srgbClr val="2683C6"/>
            </a:solidFill>
            <a:ln w="12700" cap="flat">
              <a:noFill/>
              <a:miter lim="400000"/>
            </a:ln>
            <a:effectLst>
              <a:outerShdw sx="100000" sy="100000" kx="0" ky="0" algn="b" rotWithShape="0" blurRad="101600" dist="99523" dir="5400000">
                <a:srgbClr val="000000">
                  <a:alpha val="50000"/>
                </a:srgbClr>
              </a:outerShdw>
            </a:effectLst>
          </p:spPr>
          <p:txBody>
            <a:bodyPr wrap="square" lIns="45719" tIns="45719" rIns="45719" bIns="45719" numCol="1" anchor="ctr">
              <a:noAutofit/>
            </a:bodyPr>
            <a:lstStyle/>
            <a:p>
              <a:pPr>
                <a:defRPr sz="3200">
                  <a:solidFill>
                    <a:srgbClr val="FFFFFF"/>
                  </a:solidFill>
                </a:defRPr>
              </a:pPr>
            </a:p>
          </p:txBody>
        </p:sp>
      </p:grpSp>
      <p:sp>
        <p:nvSpPr>
          <p:cNvPr id="342" name="Shape 342"/>
          <p:cNvSpPr/>
          <p:nvPr/>
        </p:nvSpPr>
        <p:spPr>
          <a:xfrm flipH="1" rot="10800000">
            <a:off x="17562805" y="7659320"/>
            <a:ext cx="959592" cy="434341"/>
          </a:xfrm>
          <a:prstGeom prst="rightArrow">
            <a:avLst>
              <a:gd name="adj1" fmla="val 32000"/>
              <a:gd name="adj2" fmla="val 78238"/>
            </a:avLst>
          </a:prstGeom>
          <a:solidFill>
            <a:srgbClr val="2683C6"/>
          </a:solidFill>
          <a:ln w="12700">
            <a:miter lim="400000"/>
          </a:ln>
          <a:effectLst>
            <a:outerShdw sx="100000" sy="100000" kx="0" ky="0" algn="b" rotWithShape="0" blurRad="101600" dist="99523" dir="5400000">
              <a:srgbClr val="000000">
                <a:alpha val="50000"/>
              </a:srgbClr>
            </a:outerShdw>
          </a:effectLst>
        </p:spPr>
        <p:txBody>
          <a:bodyPr lIns="45719" rIns="45719" anchor="ctr"/>
          <a:lstStyle/>
          <a:p>
            <a:pPr>
              <a:defRPr sz="3200">
                <a:solidFill>
                  <a:srgbClr val="FFFFFF"/>
                </a:solidFill>
              </a:defRPr>
            </a:pPr>
          </a:p>
        </p:txBody>
      </p:sp>
      <p:pic>
        <p:nvPicPr>
          <p:cNvPr id="343" name="pasted-image.png"/>
          <p:cNvPicPr>
            <a:picLocks noChangeAspect="1"/>
          </p:cNvPicPr>
          <p:nvPr/>
        </p:nvPicPr>
        <p:blipFill>
          <a:blip r:embed="rId3">
            <a:extLst/>
          </a:blip>
          <a:stretch>
            <a:fillRect/>
          </a:stretch>
        </p:blipFill>
        <p:spPr>
          <a:xfrm>
            <a:off x="16215599" y="3987975"/>
            <a:ext cx="3654005" cy="571811"/>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253"/>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5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249"/>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294"/>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5" fill="hold">
                                  <p:stCondLst>
                                    <p:cond delay="0"/>
                                  </p:stCondLst>
                                  <p:iterate type="el" backwards="0">
                                    <p:tmAbs val="0"/>
                                  </p:iterate>
                                  <p:childTnLst>
                                    <p:set>
                                      <p:cBhvr>
                                        <p:cTn id="19" fill="hold"/>
                                        <p:tgtEl>
                                          <p:spTgt spid="336"/>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342"/>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7" fill="hold">
                                  <p:stCondLst>
                                    <p:cond delay="0"/>
                                  </p:stCondLst>
                                  <p:iterate type="el" backwards="0">
                                    <p:tmAbs val="0"/>
                                  </p:iterate>
                                  <p:childTnLst>
                                    <p:set>
                                      <p:cBhvr>
                                        <p:cTn id="25" fill="hold"/>
                                        <p:tgtEl>
                                          <p:spTgt spid="34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8" fill="hold">
                                  <p:stCondLst>
                                    <p:cond delay="0"/>
                                  </p:stCondLst>
                                  <p:iterate type="el" backwards="0">
                                    <p:tmAbs val="0"/>
                                  </p:iterate>
                                  <p:childTnLst>
                                    <p:set>
                                      <p:cBhvr>
                                        <p:cTn id="29" fill="hold"/>
                                        <p:tgtEl>
                                          <p:spTgt spid="34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Class="emph" nodeType="clickEffect" presetID="9" grpId="9" fill="hold">
                                  <p:stCondLst>
                                    <p:cond delay="0"/>
                                  </p:stCondLst>
                                  <p:childTnLst>
                                    <p:set>
                                      <p:cBhvr>
                                        <p:cTn id="33" dur="indefinite" fill="hold"/>
                                        <p:tgtEl>
                                          <p:spTgt spid="341"/>
                                        </p:tgtEl>
                                        <p:attrNameLst>
                                          <p:attrName>style.opacity</p:attrName>
                                        </p:attrNameLst>
                                      </p:cBhvr>
                                      <p:to>
                                        <p:strVal val="0.29"/>
                                      </p:to>
                                    </p:set>
                                    <p:animEffect filter="image" prLst="opacity: 0.29; ">
                                      <p:cBhvr>
                                        <p:cTn id="34" dur="indefinite" fill="hold"/>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1" grpId="8"/>
      <p:bldP build="whole" bldLvl="1" animBg="1" rev="0" advAuto="0" spid="341" grpId="9"/>
      <p:bldP build="whole" bldLvl="1" animBg="1" rev="0" advAuto="0" spid="253" grpId="1"/>
      <p:bldP build="whole" bldLvl="1" animBg="1" rev="0" advAuto="0" spid="249" grpId="3"/>
      <p:bldP build="whole" bldLvl="1" animBg="1" rev="0" advAuto="0" spid="294" grpId="4"/>
      <p:bldP build="whole" bldLvl="1" animBg="1" rev="0" advAuto="0" spid="343" grpId="7"/>
      <p:bldP build="whole" bldLvl="1" animBg="1" rev="0" advAuto="0" spid="336" grpId="5"/>
      <p:bldP build="whole" bldLvl="1" animBg="1" rev="0" advAuto="0" spid="252" grpId="2"/>
      <p:bldP build="whole" bldLvl="1" animBg="1" rev="0" advAuto="0" spid="342" grpId="6"/>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Shape 347"/>
          <p:cNvSpPr/>
          <p:nvPr/>
        </p:nvSpPr>
        <p:spPr>
          <a:xfrm>
            <a:off x="1026411" y="7555860"/>
            <a:ext cx="23220379" cy="4650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600"/>
              </a:spcBef>
              <a:defRPr sz="5400"/>
            </a:pPr>
            <a:r>
              <a:rPr b="1">
                <a:solidFill>
                  <a:srgbClr val="C00000"/>
                </a:solidFill>
              </a:rPr>
              <a:t>Meaning:</a:t>
            </a:r>
            <a:endParaRPr b="1">
              <a:solidFill>
                <a:srgbClr val="C00000"/>
              </a:solidFill>
            </a:endParaRPr>
          </a:p>
          <a:p>
            <a:pPr marL="685800" indent="-685800" algn="l">
              <a:spcBef>
                <a:spcPts val="2700"/>
              </a:spcBef>
              <a:buSzPct val="100000"/>
              <a:buFont typeface="Arial"/>
              <a:buChar char="•"/>
              <a:defRPr sz="4300"/>
            </a:pPr>
            <a:r>
              <a:t>All packets satisfying the traffic specification </a:t>
            </a:r>
            <a:r>
              <a:rPr b="1"/>
              <a:t>ts,</a:t>
            </a:r>
            <a:r>
              <a:t> from sources in </a:t>
            </a:r>
            <a:r>
              <a:rPr b="1"/>
              <a:t>S</a:t>
            </a:r>
            <a:r>
              <a:t>  and that go through a path described by </a:t>
            </a:r>
            <a:r>
              <a:rPr b="1"/>
              <a:t>old_path </a:t>
            </a:r>
            <a:r>
              <a:t>must take a path described by </a:t>
            </a:r>
            <a:r>
              <a:rPr b="1"/>
              <a:t>new_path</a:t>
            </a:r>
            <a:r>
              <a:t> in the new network.</a:t>
            </a:r>
          </a:p>
          <a:p>
            <a:pPr marL="685800" indent="-685800" algn="l">
              <a:spcBef>
                <a:spcPts val="2700"/>
              </a:spcBef>
              <a:buSzPct val="100000"/>
              <a:buFont typeface="Arial"/>
              <a:buChar char="•"/>
              <a:defRPr sz="4300"/>
            </a:pPr>
            <a:r>
              <a:t>The forwarding rules from nodes mentioned  in </a:t>
            </a:r>
            <a:r>
              <a:rPr b="1"/>
              <a:t>R </a:t>
            </a:r>
            <a:r>
              <a:t>should not be modified.</a:t>
            </a:r>
          </a:p>
          <a:p>
            <a:pPr marL="685800" indent="-685800" algn="l">
              <a:spcBef>
                <a:spcPts val="2700"/>
              </a:spcBef>
              <a:buSzPct val="100000"/>
              <a:buFont typeface="Arial"/>
              <a:buChar char="•"/>
              <a:defRPr sz="4300"/>
            </a:pPr>
            <a:r>
              <a:t>All other packets, should take the same path as they did in the old network.</a:t>
            </a:r>
          </a:p>
        </p:txBody>
      </p:sp>
      <p:grpSp>
        <p:nvGrpSpPr>
          <p:cNvPr id="352" name="Group 352"/>
          <p:cNvGrpSpPr/>
          <p:nvPr/>
        </p:nvGrpSpPr>
        <p:grpSpPr>
          <a:xfrm>
            <a:off x="15362687" y="2962274"/>
            <a:ext cx="8075390" cy="4272023"/>
            <a:chOff x="0" y="19049"/>
            <a:chExt cx="8075389" cy="4272022"/>
          </a:xfrm>
        </p:grpSpPr>
        <p:sp>
          <p:nvSpPr>
            <p:cNvPr id="348" name="Shape 348"/>
            <p:cNvSpPr/>
            <p:nvPr/>
          </p:nvSpPr>
          <p:spPr>
            <a:xfrm>
              <a:off x="352073" y="19049"/>
              <a:ext cx="7723317" cy="812801"/>
            </a:xfrm>
            <a:prstGeom prst="rect">
              <a:avLst/>
            </a:prstGeom>
            <a:no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4600"/>
              </a:pPr>
              <a:r>
                <a:t>ts: </a:t>
              </a:r>
              <a:r>
                <a:t>t</a:t>
              </a:r>
              <a:r>
                <a:t>raffic </a:t>
              </a:r>
              <a:r>
                <a:t>s</a:t>
              </a:r>
              <a:r>
                <a:t>pec </a:t>
              </a:r>
              <a:r>
                <a:t>/packet desc</a:t>
              </a:r>
            </a:p>
          </p:txBody>
        </p:sp>
        <p:sp>
          <p:nvSpPr>
            <p:cNvPr id="349" name="Shape 349"/>
            <p:cNvSpPr/>
            <p:nvPr/>
          </p:nvSpPr>
          <p:spPr>
            <a:xfrm>
              <a:off x="108844" y="997389"/>
              <a:ext cx="5484815" cy="812801"/>
            </a:xfrm>
            <a:prstGeom prst="rect">
              <a:avLst/>
            </a:prstGeom>
            <a:no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4600"/>
              </a:pPr>
              <a:r>
                <a:t>  S: </a:t>
              </a:r>
              <a:r>
                <a:t> s</a:t>
              </a:r>
              <a:r>
                <a:t>et of Sources</a:t>
              </a:r>
            </a:p>
          </p:txBody>
        </p:sp>
        <p:sp>
          <p:nvSpPr>
            <p:cNvPr id="350" name="Shape 350"/>
            <p:cNvSpPr/>
            <p:nvPr/>
          </p:nvSpPr>
          <p:spPr>
            <a:xfrm>
              <a:off x="0" y="3478272"/>
              <a:ext cx="7127948" cy="812801"/>
            </a:xfrm>
            <a:prstGeom prst="rect">
              <a:avLst/>
            </a:prstGeom>
            <a:no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4600"/>
              </a:pPr>
              <a:r>
                <a:t>R</a:t>
              </a:r>
              <a:r>
                <a:t>: </a:t>
              </a:r>
              <a:r>
                <a:t>n</a:t>
              </a:r>
              <a:r>
                <a:t>on-mutable nodes</a:t>
              </a:r>
            </a:p>
          </p:txBody>
        </p:sp>
        <p:sp>
          <p:nvSpPr>
            <p:cNvPr id="351" name="Shape 351"/>
            <p:cNvSpPr/>
            <p:nvPr/>
          </p:nvSpPr>
          <p:spPr>
            <a:xfrm>
              <a:off x="19881" y="1882231"/>
              <a:ext cx="6696301" cy="1524001"/>
            </a:xfrm>
            <a:prstGeom prst="rect">
              <a:avLst/>
            </a:prstGeom>
            <a:no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4600"/>
              </a:pPr>
              <a:r>
                <a:t> </a:t>
              </a:r>
              <a:r>
                <a:t>old_path, new_path:      	regular expressions</a:t>
              </a:r>
            </a:p>
          </p:txBody>
        </p:sp>
      </p:grpSp>
      <p:sp>
        <p:nvSpPr>
          <p:cNvPr id="353" name="Shape 353"/>
          <p:cNvSpPr/>
          <p:nvPr/>
        </p:nvSpPr>
        <p:spPr>
          <a:xfrm>
            <a:off x="-142504" y="666985"/>
            <a:ext cx="24526506" cy="146512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lvl="2" defTabSz="914400">
              <a:defRPr sz="1800"/>
            </a:pPr>
            <a:r>
              <a:rPr sz="10800">
                <a:latin typeface="Calibri Light"/>
                <a:ea typeface="Calibri Light"/>
                <a:cs typeface="Calibri Light"/>
                <a:sym typeface="Calibri Light"/>
              </a:rPr>
              <a:t>Specification Language For Desired Change</a:t>
            </a:r>
          </a:p>
        </p:txBody>
      </p:sp>
      <p:grpSp>
        <p:nvGrpSpPr>
          <p:cNvPr id="361" name="Group 361"/>
          <p:cNvGrpSpPr/>
          <p:nvPr/>
        </p:nvGrpSpPr>
        <p:grpSpPr>
          <a:xfrm>
            <a:off x="1533757" y="3020125"/>
            <a:ext cx="13567539" cy="3635019"/>
            <a:chOff x="0" y="0"/>
            <a:chExt cx="13567538" cy="3635018"/>
          </a:xfrm>
        </p:grpSpPr>
        <p:sp>
          <p:nvSpPr>
            <p:cNvPr id="354" name="Shape 354"/>
            <p:cNvSpPr/>
            <p:nvPr/>
          </p:nvSpPr>
          <p:spPr>
            <a:xfrm>
              <a:off x="0" y="-1"/>
              <a:ext cx="13462007" cy="1320801"/>
            </a:xfrm>
            <a:prstGeom prst="rect">
              <a:avLst/>
            </a:prstGeom>
            <a:no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457200">
                <a:spcBef>
                  <a:spcPts val="1200"/>
                </a:spcBef>
                <a:defRPr sz="1800">
                  <a:latin typeface="+mn-lt"/>
                  <a:ea typeface="+mn-ea"/>
                  <a:cs typeface="+mn-cs"/>
                  <a:sym typeface="Helvetica"/>
                </a:defRPr>
              </a:pPr>
              <a:r>
                <a:rPr b="1" baseline="7894" spc="114" sz="8000"/>
                <a:t>ts, S</a:t>
              </a:r>
              <a:r>
                <a:rPr baseline="7894" spc="114" sz="8000"/>
                <a:t>:</a:t>
              </a:r>
              <a:r>
                <a:rPr b="1" baseline="7894" spc="114" sz="8000"/>
                <a:t> old_path </a:t>
              </a:r>
              <a:r>
                <a:rPr baseline="7894" spc="114" sz="8000"/>
                <a:t>⇒</a:t>
              </a:r>
              <a:r>
                <a:rPr b="1" baseline="7894" spc="114" sz="8000"/>
                <a:t> new_path </a:t>
              </a:r>
              <a:r>
                <a:rPr b="1" baseline="7894" spc="114" sz="8000"/>
                <a:t>     [</a:t>
              </a:r>
              <a:r>
                <a:rPr baseline="7894" spc="114" sz="8000"/>
                <a:t>NM:</a:t>
              </a:r>
              <a:r>
                <a:rPr baseline="7894" spc="114" sz="8000"/>
                <a:t> </a:t>
              </a:r>
              <a:r>
                <a:rPr b="1" baseline="7894" spc="114" sz="8000"/>
                <a:t>R</a:t>
              </a:r>
              <a:r>
                <a:rPr b="1" baseline="7894" spc="114" sz="8000"/>
                <a:t>]</a:t>
              </a:r>
            </a:p>
          </p:txBody>
        </p:sp>
        <p:sp>
          <p:nvSpPr>
            <p:cNvPr id="355" name="Shape 355"/>
            <p:cNvSpPr/>
            <p:nvPr/>
          </p:nvSpPr>
          <p:spPr>
            <a:xfrm rot="5400000">
              <a:off x="2375044" y="-555775"/>
              <a:ext cx="654151" cy="4582933"/>
            </a:xfrm>
            <a:custGeom>
              <a:avLst/>
              <a:gdLst/>
              <a:ahLst/>
              <a:cxnLst>
                <a:cxn ang="0">
                  <a:pos x="wd2" y="hd2"/>
                </a:cxn>
                <a:cxn ang="5400000">
                  <a:pos x="wd2" y="hd2"/>
                </a:cxn>
                <a:cxn ang="10800000">
                  <a:pos x="wd2" y="hd2"/>
                </a:cxn>
                <a:cxn ang="16200000">
                  <a:pos x="wd2" y="hd2"/>
                </a:cxn>
              </a:cxnLst>
              <a:rect l="0" t="0" r="r" b="b"/>
              <a:pathLst>
                <a:path w="20259" h="20798" fill="norm" stroke="1" extrusionOk="0">
                  <a:moveTo>
                    <a:pt x="0" y="143"/>
                  </a:moveTo>
                  <a:lnTo>
                    <a:pt x="0" y="143"/>
                  </a:lnTo>
                  <a:cubicBezTo>
                    <a:pt x="9475" y="-802"/>
                    <a:pt x="18438" y="3024"/>
                    <a:pt x="20019" y="8688"/>
                  </a:cubicBezTo>
                  <a:cubicBezTo>
                    <a:pt x="21600" y="14353"/>
                    <a:pt x="15201" y="19711"/>
                    <a:pt x="5726" y="20656"/>
                  </a:cubicBezTo>
                  <a:cubicBezTo>
                    <a:pt x="4780" y="20751"/>
                    <a:pt x="3822" y="20798"/>
                    <a:pt x="2863" y="20798"/>
                  </a:cubicBezTo>
                </a:path>
              </a:pathLst>
            </a:custGeom>
            <a:noFill/>
            <a:ln w="9525" cap="flat">
              <a:solidFill>
                <a:srgbClr val="16ABE4"/>
              </a:solidFill>
              <a:prstDash val="solid"/>
              <a:bevel/>
            </a:ln>
            <a:effectLst/>
          </p:spPr>
          <p:txBody>
            <a:bodyPr wrap="square" lIns="45719" tIns="45719" rIns="45719" bIns="45719" numCol="1" anchor="ctr">
              <a:noAutofit/>
            </a:bodyPr>
            <a:lstStyle/>
            <a:p>
              <a:pPr/>
            </a:p>
          </p:txBody>
        </p:sp>
        <p:sp>
          <p:nvSpPr>
            <p:cNvPr id="356" name="Shape 356"/>
            <p:cNvSpPr/>
            <p:nvPr/>
          </p:nvSpPr>
          <p:spPr>
            <a:xfrm>
              <a:off x="438976" y="2121178"/>
              <a:ext cx="4526433"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600"/>
              </a:pPr>
              <a:r>
                <a:t>packets chosen for</a:t>
              </a:r>
              <a:br/>
              <a:r>
                <a:t> rerouting</a:t>
              </a:r>
            </a:p>
          </p:txBody>
        </p:sp>
        <p:sp>
          <p:nvSpPr>
            <p:cNvPr id="357" name="Shape 357"/>
            <p:cNvSpPr/>
            <p:nvPr/>
          </p:nvSpPr>
          <p:spPr>
            <a:xfrm>
              <a:off x="5829072" y="2121178"/>
              <a:ext cx="3650703"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600"/>
              </a:pPr>
              <a:r>
                <a:t>new path they </a:t>
              </a:r>
              <a:br/>
              <a:r>
                <a:t>should take</a:t>
              </a:r>
            </a:p>
          </p:txBody>
        </p:sp>
        <p:sp>
          <p:nvSpPr>
            <p:cNvPr id="358" name="Shape 358"/>
            <p:cNvSpPr/>
            <p:nvPr/>
          </p:nvSpPr>
          <p:spPr>
            <a:xfrm rot="5400000">
              <a:off x="7350159" y="218963"/>
              <a:ext cx="590238" cy="3252424"/>
            </a:xfrm>
            <a:custGeom>
              <a:avLst/>
              <a:gdLst/>
              <a:ahLst/>
              <a:cxnLst>
                <a:cxn ang="0">
                  <a:pos x="wd2" y="hd2"/>
                </a:cxn>
                <a:cxn ang="5400000">
                  <a:pos x="wd2" y="hd2"/>
                </a:cxn>
                <a:cxn ang="10800000">
                  <a:pos x="wd2" y="hd2"/>
                </a:cxn>
                <a:cxn ang="16200000">
                  <a:pos x="wd2" y="hd2"/>
                </a:cxn>
              </a:cxnLst>
              <a:rect l="0" t="0" r="r" b="b"/>
              <a:pathLst>
                <a:path w="20482" h="20956" fill="norm" stroke="1" extrusionOk="0">
                  <a:moveTo>
                    <a:pt x="0" y="84"/>
                  </a:moveTo>
                  <a:lnTo>
                    <a:pt x="0" y="84"/>
                  </a:lnTo>
                  <a:cubicBezTo>
                    <a:pt x="9966" y="-644"/>
                    <a:pt x="19071" y="3419"/>
                    <a:pt x="20335" y="9160"/>
                  </a:cubicBezTo>
                  <a:cubicBezTo>
                    <a:pt x="21600" y="14900"/>
                    <a:pt x="14546" y="20144"/>
                    <a:pt x="4580" y="20873"/>
                  </a:cubicBezTo>
                  <a:cubicBezTo>
                    <a:pt x="3820" y="20928"/>
                    <a:pt x="3055" y="20956"/>
                    <a:pt x="2290" y="20956"/>
                  </a:cubicBezTo>
                </a:path>
              </a:pathLst>
            </a:custGeom>
            <a:noFill/>
            <a:ln w="9525" cap="flat">
              <a:solidFill>
                <a:srgbClr val="16ABE4"/>
              </a:solidFill>
              <a:prstDash val="solid"/>
              <a:bevel/>
            </a:ln>
            <a:effectLst/>
          </p:spPr>
          <p:txBody>
            <a:bodyPr wrap="square" lIns="45719" tIns="45719" rIns="45719" bIns="45719" numCol="1" anchor="ctr">
              <a:noAutofit/>
            </a:bodyPr>
            <a:lstStyle/>
            <a:p>
              <a:pPr/>
            </a:p>
          </p:txBody>
        </p:sp>
        <p:sp>
          <p:nvSpPr>
            <p:cNvPr id="359" name="Shape 359"/>
            <p:cNvSpPr/>
            <p:nvPr/>
          </p:nvSpPr>
          <p:spPr>
            <a:xfrm rot="5400000">
              <a:off x="11646208" y="177373"/>
              <a:ext cx="590239" cy="3252424"/>
            </a:xfrm>
            <a:custGeom>
              <a:avLst/>
              <a:gdLst/>
              <a:ahLst/>
              <a:cxnLst>
                <a:cxn ang="0">
                  <a:pos x="wd2" y="hd2"/>
                </a:cxn>
                <a:cxn ang="5400000">
                  <a:pos x="wd2" y="hd2"/>
                </a:cxn>
                <a:cxn ang="10800000">
                  <a:pos x="wd2" y="hd2"/>
                </a:cxn>
                <a:cxn ang="16200000">
                  <a:pos x="wd2" y="hd2"/>
                </a:cxn>
              </a:cxnLst>
              <a:rect l="0" t="0" r="r" b="b"/>
              <a:pathLst>
                <a:path w="20482" h="20956" fill="norm" stroke="1" extrusionOk="0">
                  <a:moveTo>
                    <a:pt x="0" y="84"/>
                  </a:moveTo>
                  <a:lnTo>
                    <a:pt x="0" y="84"/>
                  </a:lnTo>
                  <a:cubicBezTo>
                    <a:pt x="9966" y="-644"/>
                    <a:pt x="19071" y="3419"/>
                    <a:pt x="20335" y="9160"/>
                  </a:cubicBezTo>
                  <a:cubicBezTo>
                    <a:pt x="21600" y="14900"/>
                    <a:pt x="14546" y="20144"/>
                    <a:pt x="4580" y="20873"/>
                  </a:cubicBezTo>
                  <a:cubicBezTo>
                    <a:pt x="3820" y="20928"/>
                    <a:pt x="3055" y="20956"/>
                    <a:pt x="2290" y="20956"/>
                  </a:cubicBezTo>
                </a:path>
              </a:pathLst>
            </a:custGeom>
            <a:noFill/>
            <a:ln w="9525" cap="flat">
              <a:solidFill>
                <a:srgbClr val="16ABE4"/>
              </a:solidFill>
              <a:prstDash val="solid"/>
              <a:bevel/>
            </a:ln>
            <a:effectLst/>
          </p:spPr>
          <p:txBody>
            <a:bodyPr wrap="square" lIns="45719" tIns="45719" rIns="45719" bIns="45719" numCol="1" anchor="ctr">
              <a:noAutofit/>
            </a:bodyPr>
            <a:lstStyle/>
            <a:p>
              <a:pPr/>
            </a:p>
          </p:txBody>
        </p:sp>
        <p:sp>
          <p:nvSpPr>
            <p:cNvPr id="360" name="Shape 360"/>
            <p:cNvSpPr/>
            <p:nvPr/>
          </p:nvSpPr>
          <p:spPr>
            <a:xfrm>
              <a:off x="10352049" y="2121178"/>
              <a:ext cx="3178608"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4600"/>
              </a:pPr>
              <a:r>
                <a:t>non-mutable</a:t>
              </a:r>
              <a:br/>
              <a:r>
                <a:t>nodes</a:t>
              </a:r>
            </a:p>
          </p:txBody>
        </p:sp>
      </p:grpSp>
      <p:grpSp>
        <p:nvGrpSpPr>
          <p:cNvPr id="372" name="Group 372"/>
          <p:cNvGrpSpPr/>
          <p:nvPr/>
        </p:nvGrpSpPr>
        <p:grpSpPr>
          <a:xfrm>
            <a:off x="-540790" y="7547237"/>
            <a:ext cx="24495213" cy="4598848"/>
            <a:chOff x="139031" y="0"/>
            <a:chExt cx="24495211" cy="4598847"/>
          </a:xfrm>
        </p:grpSpPr>
        <p:sp>
          <p:nvSpPr>
            <p:cNvPr id="362" name="Shape 362"/>
            <p:cNvSpPr/>
            <p:nvPr/>
          </p:nvSpPr>
          <p:spPr>
            <a:xfrm>
              <a:off x="1169799" y="2610647"/>
              <a:ext cx="23252609" cy="1988201"/>
            </a:xfrm>
            <a:prstGeom prst="rect">
              <a:avLst/>
            </a:prstGeom>
            <a:solidFill>
              <a:srgbClr val="1CADE4">
                <a:alpha val="14000"/>
              </a:srgbClr>
            </a:solidFill>
            <a:ln w="25400" cap="flat">
              <a:solidFill>
                <a:srgbClr val="147EA6"/>
              </a:solidFill>
              <a:prstDash val="solid"/>
              <a:bevel/>
            </a:ln>
            <a:effectLst/>
          </p:spPr>
          <p:txBody>
            <a:bodyPr wrap="square" lIns="45719" tIns="45719" rIns="45719" bIns="45719" numCol="1" anchor="ctr">
              <a:noAutofit/>
            </a:bodyPr>
            <a:lstStyle/>
            <a:p>
              <a:pPr>
                <a:defRPr>
                  <a:solidFill>
                    <a:srgbClr val="FFFFFF"/>
                  </a:solidFill>
                </a:defRPr>
              </a:pPr>
            </a:p>
          </p:txBody>
        </p:sp>
        <p:sp>
          <p:nvSpPr>
            <p:cNvPr id="363" name="Shape 363"/>
            <p:cNvSpPr/>
            <p:nvPr/>
          </p:nvSpPr>
          <p:spPr>
            <a:xfrm>
              <a:off x="1038280" y="1103393"/>
              <a:ext cx="23145481" cy="1320801"/>
            </a:xfrm>
            <a:prstGeom prst="rect">
              <a:avLst/>
            </a:prstGeom>
            <a:no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defTabSz="457200">
                <a:spcBef>
                  <a:spcPts val="1200"/>
                </a:spcBef>
                <a:defRPr sz="1800">
                  <a:latin typeface="+mn-lt"/>
                  <a:ea typeface="+mn-ea"/>
                  <a:cs typeface="+mn-cs"/>
                  <a:sym typeface="Helvetica"/>
                </a:defRPr>
              </a:pPr>
              <a:r>
                <a:rPr b="1" baseline="7894" spc="114" sz="8000"/>
                <a:t>                </a:t>
              </a:r>
              <a:r>
                <a:rPr b="1" baseline="7894" spc="114" sz="8000">
                  <a:solidFill>
                    <a:srgbClr val="FF6699"/>
                  </a:solidFill>
                </a:rPr>
                <a:t>ts</a:t>
              </a:r>
              <a:r>
                <a:rPr b="1" baseline="7894" spc="114" sz="8000">
                  <a:solidFill>
                    <a:srgbClr val="FF6699"/>
                  </a:solidFill>
                </a:rPr>
                <a:t>,                 </a:t>
              </a:r>
              <a:r>
                <a:rPr b="1" spc="114" sz="8000">
                  <a:solidFill>
                    <a:srgbClr val="FF6699"/>
                  </a:solidFill>
                </a:rPr>
                <a:t>   </a:t>
              </a:r>
              <a:r>
                <a:rPr b="1" baseline="7894" spc="114" sz="8000">
                  <a:solidFill>
                    <a:srgbClr val="FF6699"/>
                  </a:solidFill>
                </a:rPr>
                <a:t>S</a:t>
              </a:r>
              <a:r>
                <a:rPr b="1" baseline="7894" spc="114" sz="8000">
                  <a:solidFill>
                    <a:srgbClr val="FF6699"/>
                  </a:solidFill>
                </a:rPr>
                <a:t>     </a:t>
              </a:r>
              <a:r>
                <a:rPr b="1" baseline="7894" spc="114" sz="8000">
                  <a:solidFill>
                    <a:srgbClr val="FF6699"/>
                  </a:solidFill>
                </a:rPr>
                <a:t>: old_path </a:t>
              </a:r>
              <a:r>
                <a:rPr baseline="7894" spc="114" sz="8000">
                  <a:solidFill>
                    <a:srgbClr val="FF6699"/>
                  </a:solidFill>
                </a:rPr>
                <a:t>⇒</a:t>
              </a:r>
              <a:r>
                <a:rPr b="1" baseline="7894" spc="114" sz="8000">
                  <a:solidFill>
                    <a:srgbClr val="FF6699"/>
                  </a:solidFill>
                </a:rPr>
                <a:t> </a:t>
              </a:r>
              <a:r>
                <a:rPr b="1" baseline="7894" spc="114" sz="8000">
                  <a:solidFill>
                    <a:srgbClr val="FF6699"/>
                  </a:solidFill>
                </a:rPr>
                <a:t>     </a:t>
              </a:r>
              <a:r>
                <a:rPr b="1" baseline="7894" spc="114" sz="8000">
                  <a:solidFill>
                    <a:srgbClr val="FF6699"/>
                  </a:solidFill>
                </a:rPr>
                <a:t>new_path</a:t>
              </a:r>
              <a:r>
                <a:rPr b="1" baseline="7894" spc="114" sz="8000">
                  <a:solidFill>
                    <a:srgbClr val="FF6699"/>
                  </a:solidFill>
                </a:rPr>
                <a:t>          [</a:t>
              </a:r>
              <a:r>
                <a:rPr baseline="7894" spc="114" sz="8000">
                  <a:solidFill>
                    <a:srgbClr val="FF6699"/>
                  </a:solidFill>
                </a:rPr>
                <a:t>NM:</a:t>
              </a:r>
              <a:r>
                <a:rPr baseline="7894" spc="114" sz="8000">
                  <a:solidFill>
                    <a:srgbClr val="FF6699"/>
                  </a:solidFill>
                </a:rPr>
                <a:t> </a:t>
              </a:r>
              <a:r>
                <a:rPr b="1" baseline="7894" spc="114" sz="8000">
                  <a:solidFill>
                    <a:srgbClr val="FF6699"/>
                  </a:solidFill>
                </a:rPr>
                <a:t>R</a:t>
              </a:r>
              <a:r>
                <a:rPr b="1" baseline="7894" spc="114" sz="8000">
                  <a:solidFill>
                    <a:srgbClr val="FF6699"/>
                  </a:solidFill>
                </a:rPr>
                <a:t>]</a:t>
              </a:r>
            </a:p>
          </p:txBody>
        </p:sp>
        <p:grpSp>
          <p:nvGrpSpPr>
            <p:cNvPr id="370" name="Group 370"/>
            <p:cNvGrpSpPr/>
            <p:nvPr/>
          </p:nvGrpSpPr>
          <p:grpSpPr>
            <a:xfrm>
              <a:off x="139031" y="3210019"/>
              <a:ext cx="24495212" cy="789458"/>
              <a:chOff x="0" y="0"/>
              <a:chExt cx="24495211" cy="789457"/>
            </a:xfrm>
          </p:grpSpPr>
          <p:sp>
            <p:nvSpPr>
              <p:cNvPr id="364" name="Shape 364"/>
              <p:cNvSpPr/>
              <p:nvPr/>
            </p:nvSpPr>
            <p:spPr>
              <a:xfrm>
                <a:off x="0" y="5464"/>
                <a:ext cx="9228733" cy="74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defTabSz="457200">
                  <a:spcBef>
                    <a:spcPts val="1200"/>
                  </a:spcBef>
                  <a:defRPr sz="1800"/>
                </a:pPr>
                <a:r>
                  <a:rPr b="1" sz="4800"/>
                  <a:t>match(TCP_SRC_PORT=80)</a:t>
                </a:r>
                <a:r>
                  <a:rPr b="1" sz="4800"/>
                  <a:t>,</a:t>
                </a:r>
              </a:p>
            </p:txBody>
          </p:sp>
          <p:sp>
            <p:nvSpPr>
              <p:cNvPr id="365" name="Shape 365"/>
              <p:cNvSpPr/>
              <p:nvPr/>
            </p:nvSpPr>
            <p:spPr>
              <a:xfrm>
                <a:off x="8717843" y="5407"/>
                <a:ext cx="2288083" cy="74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l" defTabSz="457200">
                  <a:spcBef>
                    <a:spcPts val="1200"/>
                  </a:spcBef>
                  <a:defRPr sz="1800"/>
                </a:pPr>
                <a:r>
                  <a:rPr b="1" sz="4800"/>
                  <a:t>{A,B,C}</a:t>
                </a:r>
                <a:r>
                  <a:rPr b="1" sz="4800"/>
                  <a:t>  : </a:t>
                </a:r>
              </a:p>
            </p:txBody>
          </p:sp>
          <p:sp>
            <p:nvSpPr>
              <p:cNvPr id="366" name="Shape 366"/>
              <p:cNvSpPr/>
              <p:nvPr/>
            </p:nvSpPr>
            <p:spPr>
              <a:xfrm>
                <a:off x="10768863" y="40157"/>
                <a:ext cx="3633536" cy="74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l" defTabSz="457200">
                  <a:spcBef>
                    <a:spcPts val="1200"/>
                  </a:spcBef>
                  <a:defRPr sz="1800"/>
                </a:pPr>
                <a:r>
                  <a:rPr b="1" sz="4800"/>
                  <a:t>    ( </a:t>
                </a:r>
                <a:r>
                  <a:rPr b="1" sz="4800"/>
                  <a:t>.* F1 .* </a:t>
                </a:r>
                <a:r>
                  <a:rPr b="1" sz="4800"/>
                  <a:t>)</a:t>
                </a:r>
              </a:p>
            </p:txBody>
          </p:sp>
          <p:sp>
            <p:nvSpPr>
              <p:cNvPr id="367" name="Shape 367"/>
              <p:cNvSpPr/>
              <p:nvPr/>
            </p:nvSpPr>
            <p:spPr>
              <a:xfrm>
                <a:off x="15228168" y="5521"/>
                <a:ext cx="5499559" cy="74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5900"/>
                  </a:spcBef>
                  <a:defRPr b="1" sz="4800"/>
                </a:lvl1pPr>
              </a:lstStyle>
              <a:p>
                <a:pPr>
                  <a:defRPr b="0" sz="1800"/>
                </a:pPr>
                <a:r>
                  <a:rPr b="1" sz="4800"/>
                  <a:t>(N-F1)* F2 (N-F1)* od</a:t>
                </a:r>
              </a:p>
            </p:txBody>
          </p:sp>
          <p:sp>
            <p:nvSpPr>
              <p:cNvPr id="368" name="Shape 368"/>
              <p:cNvSpPr/>
              <p:nvPr/>
            </p:nvSpPr>
            <p:spPr>
              <a:xfrm>
                <a:off x="20727727" y="5464"/>
                <a:ext cx="3767485" cy="74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5900"/>
                  </a:spcBef>
                  <a:defRPr b="1" sz="4800"/>
                </a:lvl1pPr>
              </a:lstStyle>
              <a:p>
                <a:pPr>
                  <a:defRPr b="0" sz="1800"/>
                </a:pPr>
                <a:r>
                  <a:rPr b="1" sz="4800"/>
                  <a:t>NM: {F1,F2}</a:t>
                </a:r>
              </a:p>
            </p:txBody>
          </p:sp>
          <p:sp>
            <p:nvSpPr>
              <p:cNvPr id="369" name="Shape 369"/>
              <p:cNvSpPr/>
              <p:nvPr/>
            </p:nvSpPr>
            <p:spPr>
              <a:xfrm>
                <a:off x="14068536" y="0"/>
                <a:ext cx="825770" cy="7601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l" defTabSz="457200">
                  <a:spcBef>
                    <a:spcPts val="1200"/>
                  </a:spcBef>
                  <a:defRPr sz="1800"/>
                </a:pPr>
                <a:r>
                  <a:rPr b="1" sz="4800">
                    <a:latin typeface="+mn-lt"/>
                    <a:ea typeface="+mn-ea"/>
                    <a:cs typeface="+mn-cs"/>
                    <a:sym typeface="Helvetica"/>
                  </a:rPr>
                  <a:t> </a:t>
                </a:r>
                <a:r>
                  <a:rPr b="1" sz="4800"/>
                  <a:t>⇒</a:t>
                </a:r>
                <a:r>
                  <a:rPr b="1" sz="4800"/>
                  <a:t>  </a:t>
                </a:r>
                <a:r>
                  <a:rPr b="1" sz="4800"/>
                  <a:t>  </a:t>
                </a:r>
              </a:p>
            </p:txBody>
          </p:sp>
        </p:grpSp>
        <p:sp>
          <p:nvSpPr>
            <p:cNvPr id="371" name="Shape 371"/>
            <p:cNvSpPr/>
            <p:nvPr/>
          </p:nvSpPr>
          <p:spPr>
            <a:xfrm>
              <a:off x="11031446" y="0"/>
              <a:ext cx="2710382" cy="929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spcBef>
                  <a:spcPts val="1600"/>
                </a:spcBef>
                <a:defRPr b="1" sz="5400">
                  <a:solidFill>
                    <a:srgbClr val="C00000"/>
                  </a:solidFill>
                </a:defRPr>
              </a:lvl1pPr>
            </a:lstStyle>
            <a:p>
              <a:pPr>
                <a:defRPr b="0">
                  <a:solidFill>
                    <a:srgbClr val="000000"/>
                  </a:solidFill>
                </a:defRPr>
              </a:pPr>
              <a:r>
                <a:rPr b="1">
                  <a:solidFill>
                    <a:srgbClr val="C00000"/>
                  </a:solidFill>
                </a:rPr>
                <a:t>Example:</a:t>
              </a: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xit" nodeType="clickEffect" presetSubtype="0" presetID="1" grpId="4" fill="hold">
                                  <p:stCondLst>
                                    <p:cond delay="0"/>
                                  </p:stCondLst>
                                  <p:iterate type="el" backwards="0">
                                    <p:tmAbs val="0"/>
                                  </p:iterate>
                                  <p:childTnLst>
                                    <p:set>
                                      <p:cBhvr>
                                        <p:cTn id="18" fill="hold">
                                          <p:stCondLst>
                                            <p:cond delay="0"/>
                                          </p:stCondLst>
                                        </p:cTn>
                                        <p:tgtEl>
                                          <p:spTgt spid="34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3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2" grpId="2"/>
      <p:bldP build="whole" bldLvl="1" animBg="1" rev="0" advAuto="0" spid="361" grpId="1"/>
      <p:bldP build="whole" bldLvl="1" animBg="1" rev="0" advAuto="0" spid="347" grpId="3"/>
      <p:bldP build="whole" bldLvl="1" animBg="1" rev="0" advAuto="0" spid="347" grpId="4"/>
      <p:bldP build="whole" bldLvl="1" animBg="1" rev="0" advAuto="0" spid="372" grpId="5"/>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Shape 376"/>
          <p:cNvSpPr/>
          <p:nvPr/>
        </p:nvSpPr>
        <p:spPr>
          <a:xfrm>
            <a:off x="11611450" y="2456202"/>
            <a:ext cx="12915076" cy="10162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a:r>
              <a:rPr b="1"/>
              <a:t>     Generate automata from specification.</a:t>
            </a:r>
            <a:endParaRPr b="1"/>
          </a:p>
          <a:p>
            <a:pPr/>
            <a:endParaRPr b="1"/>
          </a:p>
          <a:p>
            <a:pPr marL="685800" indent="-685800" algn="l">
              <a:buSzPct val="100000"/>
              <a:buFont typeface="Arial"/>
              <a:buChar char="•"/>
            </a:pPr>
            <a:r>
              <a:t>Generate automata for </a:t>
            </a:r>
            <a:r>
              <a:rPr b="1"/>
              <a:t>old_path</a:t>
            </a:r>
            <a:r>
              <a:t> and </a:t>
            </a:r>
            <a:r>
              <a:rPr b="1"/>
              <a:t>new_path, as A_old and A_new</a:t>
            </a:r>
            <a:r>
              <a:t>.</a:t>
            </a:r>
            <a:endParaRPr b="1"/>
          </a:p>
          <a:p>
            <a:pPr marL="685800" indent="-685800" algn="l">
              <a:buSzPct val="100000"/>
              <a:buFont typeface="Arial"/>
              <a:buChar char="•"/>
            </a:pPr>
            <a:endParaRPr b="1"/>
          </a:p>
          <a:p>
            <a:pPr marL="685800" indent="-685800" algn="l">
              <a:buSzPct val="100000"/>
              <a:buFont typeface="Arial"/>
              <a:buChar char="•"/>
            </a:pPr>
            <a:r>
              <a:t>Choose packet classes that go through </a:t>
            </a:r>
            <a:r>
              <a:rPr b="1"/>
              <a:t>old_path</a:t>
            </a:r>
            <a:r>
              <a:t>.</a:t>
            </a:r>
          </a:p>
          <a:p>
            <a:pPr marL="685800" indent="-685800" algn="l">
              <a:buSzPct val="100000"/>
              <a:buFont typeface="Arial"/>
              <a:buChar char="•"/>
            </a:pPr>
          </a:p>
          <a:p>
            <a:pPr marL="685800" indent="-685800" algn="l">
              <a:buSzPct val="100000"/>
              <a:buFont typeface="Arial"/>
              <a:buChar char="•"/>
            </a:pPr>
            <a:r>
              <a:t>Reverse and determinize automata for </a:t>
            </a:r>
            <a:r>
              <a:rPr b="1"/>
              <a:t>new_path</a:t>
            </a:r>
            <a:r>
              <a:t>.</a:t>
            </a:r>
            <a:endParaRPr b="1"/>
          </a:p>
          <a:p>
            <a:pPr marL="685800" indent="-685800" algn="l" defTabSz="457200">
              <a:buSzPct val="100000"/>
              <a:buFont typeface="Arial"/>
              <a:buChar char="•"/>
            </a:pPr>
          </a:p>
          <a:p>
            <a:pPr algn="l"/>
          </a:p>
        </p:txBody>
      </p:sp>
      <p:sp>
        <p:nvSpPr>
          <p:cNvPr id="377" name="Shape 377"/>
          <p:cNvSpPr/>
          <p:nvPr/>
        </p:nvSpPr>
        <p:spPr>
          <a:xfrm>
            <a:off x="11623930" y="2497938"/>
            <a:ext cx="12124008" cy="94408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b="1"/>
              <a:t>Constraints in SMT</a:t>
            </a:r>
            <a:endParaRPr b="1"/>
          </a:p>
          <a:p>
            <a:pPr/>
            <a:endParaRPr b="1"/>
          </a:p>
          <a:p>
            <a:pPr marL="685800" indent="-685800" algn="l">
              <a:buSzPct val="100000"/>
              <a:buFont typeface="Arial"/>
              <a:buChar char="•"/>
            </a:pPr>
            <a:r>
              <a:t>Iterate over k=1, 2, 3, … , |N|</a:t>
            </a:r>
          </a:p>
          <a:p>
            <a:pPr lvl="5" algn="l"/>
            <a:r>
              <a:t>		Is there a way to make k forwarding 			changes to the network so that the 			packets now take a route accepted by 		      automaton for </a:t>
            </a:r>
            <a:r>
              <a:rPr b="1"/>
              <a:t>new_path?</a:t>
            </a:r>
            <a:endParaRPr b="1"/>
          </a:p>
          <a:p>
            <a:pPr lvl="5" algn="l"/>
            <a:endParaRPr b="1"/>
          </a:p>
          <a:p>
            <a:pPr lvl="3" marL="685800" indent="-685800" algn="l">
              <a:buSzPct val="100000"/>
              <a:buFont typeface="Arial"/>
              <a:buChar char="•"/>
            </a:pPr>
            <a:r>
              <a:rPr b="1"/>
              <a:t>Modelling delta-changes:</a:t>
            </a:r>
            <a:endParaRPr b="1"/>
          </a:p>
          <a:p>
            <a:pPr lvl="3" indent="685800" algn="l"/>
            <a:r>
              <a:t>using </a:t>
            </a:r>
            <a:r>
              <a:rPr i="1"/>
              <a:t>k</a:t>
            </a:r>
            <a:r>
              <a:t> triples: </a:t>
            </a:r>
            <a:r>
              <a:rPr i="1"/>
              <a:t>&lt;n</a:t>
            </a:r>
            <a:r>
              <a:rPr baseline="-5999" i="1"/>
              <a:t>i, </a:t>
            </a:r>
            <a:r>
              <a:rPr i="1"/>
              <a:t>pc</a:t>
            </a:r>
            <a:r>
              <a:rPr baseline="-5999" i="1"/>
              <a:t>i</a:t>
            </a:r>
            <a:r>
              <a:rPr i="1"/>
              <a:t>, n</a:t>
            </a:r>
            <a:r>
              <a:rPr baseline="-5999" i="1"/>
              <a:t>i</a:t>
            </a:r>
            <a:r>
              <a:rPr i="1"/>
              <a:t>’&gt;, i = 1…k </a:t>
            </a:r>
            <a:r>
              <a:t> </a:t>
            </a:r>
            <a:endParaRPr i="1"/>
          </a:p>
          <a:p>
            <a:pPr lvl="3" indent="685800" algn="l"/>
            <a:r>
              <a:rPr i="1"/>
              <a:t>st, n</a:t>
            </a:r>
            <a:r>
              <a:rPr baseline="-5999" i="1"/>
              <a:t>i</a:t>
            </a:r>
            <a:r>
              <a:rPr i="1"/>
              <a:t> ∉ </a:t>
            </a:r>
            <a:r>
              <a:t>Non-Mutable(</a:t>
            </a:r>
            <a:r>
              <a:rPr i="1"/>
              <a:t>N</a:t>
            </a:r>
            <a:r>
              <a:t>)</a:t>
            </a:r>
          </a:p>
          <a:p>
            <a:pPr lvl="3" indent="685800" algn="l"/>
            <a:r>
              <a:t>and </a:t>
            </a:r>
            <a:r>
              <a:rPr i="1"/>
              <a:t>(n</a:t>
            </a:r>
            <a:r>
              <a:rPr baseline="-5999" i="1"/>
              <a:t>i, </a:t>
            </a:r>
            <a:r>
              <a:rPr i="1"/>
              <a:t>n</a:t>
            </a:r>
            <a:r>
              <a:rPr baseline="-5999" i="1"/>
              <a:t>i</a:t>
            </a:r>
            <a:r>
              <a:rPr i="1"/>
              <a:t>’) ∈ T</a:t>
            </a:r>
          </a:p>
        </p:txBody>
      </p:sp>
      <p:grpSp>
        <p:nvGrpSpPr>
          <p:cNvPr id="380" name="Group 380"/>
          <p:cNvGrpSpPr/>
          <p:nvPr/>
        </p:nvGrpSpPr>
        <p:grpSpPr>
          <a:xfrm>
            <a:off x="1263634" y="3043803"/>
            <a:ext cx="2944670" cy="1717227"/>
            <a:chOff x="0" y="0"/>
            <a:chExt cx="2944668" cy="1717225"/>
          </a:xfrm>
        </p:grpSpPr>
        <p:sp>
          <p:nvSpPr>
            <p:cNvPr id="378" name="Shape 378"/>
            <p:cNvSpPr/>
            <p:nvPr/>
          </p:nvSpPr>
          <p:spPr>
            <a:xfrm>
              <a:off x="-1" y="0"/>
              <a:ext cx="2944670" cy="1717226"/>
            </a:xfrm>
            <a:prstGeom prst="rect">
              <a:avLst/>
            </a:prstGeom>
            <a:solidFill>
              <a:srgbClr val="2683C6"/>
            </a:soli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defRPr sz="3800">
                  <a:solidFill>
                    <a:srgbClr val="FFFFFF"/>
                  </a:solidFill>
                </a:defRPr>
              </a:pPr>
            </a:p>
          </p:txBody>
        </p:sp>
        <p:sp>
          <p:nvSpPr>
            <p:cNvPr id="379" name="Shape 379"/>
            <p:cNvSpPr/>
            <p:nvPr/>
          </p:nvSpPr>
          <p:spPr>
            <a:xfrm>
              <a:off x="-1" y="223613"/>
              <a:ext cx="2944670" cy="1270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1800"/>
              </a:pPr>
              <a:r>
                <a:rPr sz="3800">
                  <a:solidFill>
                    <a:srgbClr val="FFFFFF"/>
                  </a:solidFill>
                </a:rPr>
                <a:t>Existing</a:t>
              </a:r>
            </a:p>
            <a:p>
              <a:pPr>
                <a:defRPr sz="1800"/>
              </a:pPr>
              <a:r>
                <a:rPr sz="3800">
                  <a:solidFill>
                    <a:srgbClr val="FFFFFF"/>
                  </a:solidFill>
                </a:rPr>
                <a:t>Network</a:t>
              </a:r>
            </a:p>
          </p:txBody>
        </p:sp>
      </p:grpSp>
      <p:sp>
        <p:nvSpPr>
          <p:cNvPr id="381" name="Shape 381"/>
          <p:cNvSpPr/>
          <p:nvPr/>
        </p:nvSpPr>
        <p:spPr>
          <a:xfrm flipH="1">
            <a:off x="2668517" y="4757317"/>
            <a:ext cx="1" cy="1145871"/>
          </a:xfrm>
          <a:prstGeom prst="line">
            <a:avLst/>
          </a:prstGeom>
          <a:ln w="50800">
            <a:solidFill>
              <a:srgbClr val="000000"/>
            </a:solidFill>
            <a:miter lim="400000"/>
            <a:tailEnd type="triangle"/>
          </a:ln>
        </p:spPr>
        <p:txBody>
          <a:bodyPr lIns="45719" rIns="45719"/>
          <a:lstStyle/>
          <a:p>
            <a:pPr algn="l" defTabSz="457200">
              <a:defRPr sz="1200">
                <a:latin typeface="+mn-lt"/>
                <a:ea typeface="+mn-ea"/>
                <a:cs typeface="+mn-cs"/>
                <a:sym typeface="Helvetica"/>
              </a:defRPr>
            </a:pPr>
          </a:p>
        </p:txBody>
      </p:sp>
      <p:grpSp>
        <p:nvGrpSpPr>
          <p:cNvPr id="384" name="Group 384"/>
          <p:cNvGrpSpPr/>
          <p:nvPr/>
        </p:nvGrpSpPr>
        <p:grpSpPr>
          <a:xfrm>
            <a:off x="1263634" y="5873596"/>
            <a:ext cx="2944668" cy="1717227"/>
            <a:chOff x="0" y="0"/>
            <a:chExt cx="2944666" cy="1717225"/>
          </a:xfrm>
        </p:grpSpPr>
        <p:sp>
          <p:nvSpPr>
            <p:cNvPr id="382" name="Shape 382"/>
            <p:cNvSpPr/>
            <p:nvPr/>
          </p:nvSpPr>
          <p:spPr>
            <a:xfrm>
              <a:off x="0" y="0"/>
              <a:ext cx="2944667" cy="1717226"/>
            </a:xfrm>
            <a:prstGeom prst="rect">
              <a:avLst/>
            </a:prstGeom>
            <a:solidFill>
              <a:srgbClr val="2683C6"/>
            </a:soli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defRPr sz="1800"/>
              </a:pPr>
            </a:p>
          </p:txBody>
        </p:sp>
        <p:sp>
          <p:nvSpPr>
            <p:cNvPr id="383" name="Shape 383"/>
            <p:cNvSpPr/>
            <p:nvPr/>
          </p:nvSpPr>
          <p:spPr>
            <a:xfrm>
              <a:off x="0" y="223613"/>
              <a:ext cx="2944667" cy="1270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800">
                  <a:solidFill>
                    <a:srgbClr val="FFFFFF"/>
                  </a:solidFill>
                </a:defRPr>
              </a:lvl1pPr>
            </a:lstStyle>
            <a:p>
              <a:pPr>
                <a:defRPr sz="1800">
                  <a:solidFill>
                    <a:srgbClr val="000000"/>
                  </a:solidFill>
                </a:defRPr>
              </a:pPr>
              <a:r>
                <a:rPr sz="3800">
                  <a:solidFill>
                    <a:srgbClr val="FFFFFF"/>
                  </a:solidFill>
                </a:rPr>
                <a:t>Abstract Network</a:t>
              </a:r>
            </a:p>
          </p:txBody>
        </p:sp>
      </p:grpSp>
      <p:grpSp>
        <p:nvGrpSpPr>
          <p:cNvPr id="387" name="Group 387"/>
          <p:cNvGrpSpPr/>
          <p:nvPr/>
        </p:nvGrpSpPr>
        <p:grpSpPr>
          <a:xfrm>
            <a:off x="7052426" y="3040090"/>
            <a:ext cx="2890635" cy="1717227"/>
            <a:chOff x="0" y="0"/>
            <a:chExt cx="2890634" cy="1717225"/>
          </a:xfrm>
        </p:grpSpPr>
        <p:sp>
          <p:nvSpPr>
            <p:cNvPr id="385" name="Shape 385"/>
            <p:cNvSpPr/>
            <p:nvPr/>
          </p:nvSpPr>
          <p:spPr>
            <a:xfrm>
              <a:off x="-1" y="0"/>
              <a:ext cx="2890636" cy="1717226"/>
            </a:xfrm>
            <a:prstGeom prst="rect">
              <a:avLst/>
            </a:prstGeom>
            <a:solidFill>
              <a:srgbClr val="2683C6"/>
            </a:soli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defRPr sz="1800"/>
              </a:pPr>
            </a:p>
          </p:txBody>
        </p:sp>
        <p:sp>
          <p:nvSpPr>
            <p:cNvPr id="386" name="Shape 386"/>
            <p:cNvSpPr/>
            <p:nvPr/>
          </p:nvSpPr>
          <p:spPr>
            <a:xfrm>
              <a:off x="-1" y="515712"/>
              <a:ext cx="2890636"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800">
                  <a:solidFill>
                    <a:srgbClr val="FFFFFF"/>
                  </a:solidFill>
                </a:defRPr>
              </a:lvl1pPr>
            </a:lstStyle>
            <a:p>
              <a:pPr>
                <a:defRPr sz="1800">
                  <a:solidFill>
                    <a:srgbClr val="000000"/>
                  </a:solidFill>
                </a:defRPr>
              </a:pPr>
              <a:r>
                <a:rPr sz="3800">
                  <a:solidFill>
                    <a:srgbClr val="FFFFFF"/>
                  </a:solidFill>
                </a:rPr>
                <a:t>Policy Spec</a:t>
              </a:r>
            </a:p>
          </p:txBody>
        </p:sp>
      </p:grpSp>
      <p:sp>
        <p:nvSpPr>
          <p:cNvPr id="388" name="Shape 388"/>
          <p:cNvSpPr/>
          <p:nvPr/>
        </p:nvSpPr>
        <p:spPr>
          <a:xfrm>
            <a:off x="5576711" y="10443637"/>
            <a:ext cx="11290" cy="927499"/>
          </a:xfrm>
          <a:prstGeom prst="line">
            <a:avLst/>
          </a:prstGeom>
          <a:ln w="50800">
            <a:solidFill>
              <a:srgbClr val="000000"/>
            </a:solidFill>
            <a:miter lim="400000"/>
            <a:tailEnd type="triangle"/>
          </a:ln>
        </p:spPr>
        <p:txBody>
          <a:bodyPr lIns="45719" rIns="45719"/>
          <a:lstStyle/>
          <a:p>
            <a:pPr algn="l" defTabSz="457200">
              <a:defRPr sz="1200">
                <a:latin typeface="+mn-lt"/>
                <a:ea typeface="+mn-ea"/>
                <a:cs typeface="+mn-cs"/>
                <a:sym typeface="Helvetica"/>
              </a:defRPr>
            </a:pPr>
          </a:p>
        </p:txBody>
      </p:sp>
      <p:grpSp>
        <p:nvGrpSpPr>
          <p:cNvPr id="391" name="Group 391"/>
          <p:cNvGrpSpPr/>
          <p:nvPr/>
        </p:nvGrpSpPr>
        <p:grpSpPr>
          <a:xfrm>
            <a:off x="6998390" y="5873596"/>
            <a:ext cx="2944669" cy="1717227"/>
            <a:chOff x="0" y="0"/>
            <a:chExt cx="2944668" cy="1717225"/>
          </a:xfrm>
        </p:grpSpPr>
        <p:sp>
          <p:nvSpPr>
            <p:cNvPr id="389" name="Shape 389"/>
            <p:cNvSpPr/>
            <p:nvPr/>
          </p:nvSpPr>
          <p:spPr>
            <a:xfrm>
              <a:off x="-1" y="0"/>
              <a:ext cx="2944670" cy="1717226"/>
            </a:xfrm>
            <a:prstGeom prst="rect">
              <a:avLst/>
            </a:prstGeom>
            <a:solidFill>
              <a:srgbClr val="2683C6"/>
            </a:soli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defRPr sz="1800"/>
              </a:pPr>
            </a:p>
          </p:txBody>
        </p:sp>
        <p:sp>
          <p:nvSpPr>
            <p:cNvPr id="390" name="Shape 390"/>
            <p:cNvSpPr/>
            <p:nvPr/>
          </p:nvSpPr>
          <p:spPr>
            <a:xfrm>
              <a:off x="-1" y="515712"/>
              <a:ext cx="2944670"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800">
                  <a:solidFill>
                    <a:srgbClr val="FFFFFF"/>
                  </a:solidFill>
                </a:defRPr>
              </a:lvl1pPr>
            </a:lstStyle>
            <a:p>
              <a:pPr>
                <a:defRPr sz="1800">
                  <a:solidFill>
                    <a:srgbClr val="000000"/>
                  </a:solidFill>
                </a:defRPr>
              </a:pPr>
              <a:r>
                <a:rPr sz="3800">
                  <a:solidFill>
                    <a:srgbClr val="FFFFFF"/>
                  </a:solidFill>
                </a:rPr>
                <a:t>Automata</a:t>
              </a:r>
            </a:p>
          </p:txBody>
        </p:sp>
      </p:grpSp>
      <p:grpSp>
        <p:nvGrpSpPr>
          <p:cNvPr id="394" name="Group 394"/>
          <p:cNvGrpSpPr/>
          <p:nvPr/>
        </p:nvGrpSpPr>
        <p:grpSpPr>
          <a:xfrm>
            <a:off x="4107758" y="8726410"/>
            <a:ext cx="2944669" cy="1717227"/>
            <a:chOff x="0" y="0"/>
            <a:chExt cx="2944668" cy="1717225"/>
          </a:xfrm>
        </p:grpSpPr>
        <p:sp>
          <p:nvSpPr>
            <p:cNvPr id="392" name="Shape 392"/>
            <p:cNvSpPr/>
            <p:nvPr/>
          </p:nvSpPr>
          <p:spPr>
            <a:xfrm>
              <a:off x="-1" y="0"/>
              <a:ext cx="2944670" cy="1717226"/>
            </a:xfrm>
            <a:prstGeom prst="rect">
              <a:avLst/>
            </a:prstGeom>
            <a:solidFill>
              <a:srgbClr val="2683C6"/>
            </a:soli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defRPr sz="1800"/>
              </a:pPr>
            </a:p>
          </p:txBody>
        </p:sp>
        <p:sp>
          <p:nvSpPr>
            <p:cNvPr id="393" name="Shape 393"/>
            <p:cNvSpPr/>
            <p:nvPr/>
          </p:nvSpPr>
          <p:spPr>
            <a:xfrm>
              <a:off x="-1" y="223613"/>
              <a:ext cx="2944670" cy="1270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800">
                  <a:solidFill>
                    <a:srgbClr val="FFFFFF"/>
                  </a:solidFill>
                </a:defRPr>
              </a:lvl1pPr>
            </a:lstStyle>
            <a:p>
              <a:pPr>
                <a:defRPr sz="1800">
                  <a:solidFill>
                    <a:srgbClr val="000000"/>
                  </a:solidFill>
                </a:defRPr>
              </a:pPr>
              <a:r>
                <a:rPr sz="3800">
                  <a:solidFill>
                    <a:srgbClr val="FFFFFF"/>
                  </a:solidFill>
                </a:rPr>
                <a:t>SMT Formulation </a:t>
              </a:r>
            </a:p>
          </p:txBody>
        </p:sp>
      </p:grpSp>
      <p:grpSp>
        <p:nvGrpSpPr>
          <p:cNvPr id="397" name="Group 397"/>
          <p:cNvGrpSpPr/>
          <p:nvPr/>
        </p:nvGrpSpPr>
        <p:grpSpPr>
          <a:xfrm>
            <a:off x="4107758" y="11371136"/>
            <a:ext cx="2944668" cy="1717227"/>
            <a:chOff x="0" y="0"/>
            <a:chExt cx="2944666" cy="1717225"/>
          </a:xfrm>
        </p:grpSpPr>
        <p:sp>
          <p:nvSpPr>
            <p:cNvPr id="395" name="Shape 395"/>
            <p:cNvSpPr/>
            <p:nvPr/>
          </p:nvSpPr>
          <p:spPr>
            <a:xfrm>
              <a:off x="0" y="0"/>
              <a:ext cx="2944667" cy="1717226"/>
            </a:xfrm>
            <a:prstGeom prst="rect">
              <a:avLst/>
            </a:prstGeom>
            <a:solidFill>
              <a:srgbClr val="2683C6"/>
            </a:soli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defRPr sz="1800"/>
              </a:pPr>
            </a:p>
          </p:txBody>
        </p:sp>
        <p:sp>
          <p:nvSpPr>
            <p:cNvPr id="396" name="Shape 396"/>
            <p:cNvSpPr/>
            <p:nvPr/>
          </p:nvSpPr>
          <p:spPr>
            <a:xfrm>
              <a:off x="0" y="223613"/>
              <a:ext cx="2944667" cy="1270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800">
                  <a:solidFill>
                    <a:srgbClr val="FFFFFF"/>
                  </a:solidFill>
                </a:defRPr>
              </a:lvl1pPr>
            </a:lstStyle>
            <a:p>
              <a:pPr>
                <a:defRPr sz="1800">
                  <a:solidFill>
                    <a:srgbClr val="000000"/>
                  </a:solidFill>
                </a:defRPr>
              </a:pPr>
              <a:r>
                <a:rPr sz="3800">
                  <a:solidFill>
                    <a:srgbClr val="FFFFFF"/>
                  </a:solidFill>
                </a:rPr>
                <a:t>Satisfying Model</a:t>
              </a:r>
            </a:p>
          </p:txBody>
        </p:sp>
      </p:grpSp>
      <p:sp>
        <p:nvSpPr>
          <p:cNvPr id="398" name="Shape 398"/>
          <p:cNvSpPr/>
          <p:nvPr/>
        </p:nvSpPr>
        <p:spPr>
          <a:xfrm>
            <a:off x="2668519" y="7606800"/>
            <a:ext cx="1439241" cy="1860961"/>
          </a:xfrm>
          <a:prstGeom prst="line">
            <a:avLst/>
          </a:prstGeom>
          <a:ln w="50800">
            <a:solidFill>
              <a:srgbClr val="000000"/>
            </a:solidFill>
            <a:miter lim="400000"/>
            <a:tailEnd type="triangle"/>
          </a:ln>
        </p:spPr>
        <p:txBody>
          <a:bodyPr lIns="45719" rIns="45719"/>
          <a:lstStyle/>
          <a:p>
            <a:pPr algn="l" defTabSz="457200">
              <a:defRPr sz="1200">
                <a:latin typeface="+mn-lt"/>
                <a:ea typeface="+mn-ea"/>
                <a:cs typeface="+mn-cs"/>
                <a:sym typeface="Helvetica"/>
              </a:defRPr>
            </a:pPr>
          </a:p>
        </p:txBody>
      </p:sp>
      <p:sp>
        <p:nvSpPr>
          <p:cNvPr id="399" name="Shape 399"/>
          <p:cNvSpPr/>
          <p:nvPr/>
        </p:nvSpPr>
        <p:spPr>
          <a:xfrm flipH="1">
            <a:off x="7052423" y="7590822"/>
            <a:ext cx="1376192" cy="1876938"/>
          </a:xfrm>
          <a:prstGeom prst="line">
            <a:avLst/>
          </a:prstGeom>
          <a:ln w="50800">
            <a:solidFill>
              <a:srgbClr val="000000"/>
            </a:solidFill>
            <a:miter lim="400000"/>
            <a:tailEnd type="triangle"/>
          </a:ln>
        </p:spPr>
        <p:txBody>
          <a:bodyPr lIns="45719" rIns="45719"/>
          <a:lstStyle/>
          <a:p>
            <a:pPr algn="l" defTabSz="457200">
              <a:defRPr sz="1200">
                <a:latin typeface="+mn-lt"/>
                <a:ea typeface="+mn-ea"/>
                <a:cs typeface="+mn-cs"/>
                <a:sym typeface="Helvetica"/>
              </a:defRPr>
            </a:pPr>
          </a:p>
        </p:txBody>
      </p:sp>
      <p:sp>
        <p:nvSpPr>
          <p:cNvPr id="400" name="Shape 400"/>
          <p:cNvSpPr/>
          <p:nvPr/>
        </p:nvSpPr>
        <p:spPr>
          <a:xfrm>
            <a:off x="8428615" y="4780508"/>
            <a:ext cx="2" cy="1122679"/>
          </a:xfrm>
          <a:prstGeom prst="line">
            <a:avLst/>
          </a:prstGeom>
          <a:ln w="50800">
            <a:solidFill>
              <a:srgbClr val="000000"/>
            </a:solidFill>
            <a:miter lim="400000"/>
            <a:tailEnd type="triangle"/>
          </a:ln>
        </p:spPr>
        <p:txBody>
          <a:bodyPr lIns="45719" rIns="45719"/>
          <a:lstStyle/>
          <a:p>
            <a:pPr algn="l" defTabSz="457200">
              <a:defRPr sz="1200">
                <a:latin typeface="+mn-lt"/>
                <a:ea typeface="+mn-ea"/>
                <a:cs typeface="+mn-cs"/>
                <a:sym typeface="Helvetica"/>
              </a:defRPr>
            </a:pPr>
          </a:p>
        </p:txBody>
      </p:sp>
      <p:sp>
        <p:nvSpPr>
          <p:cNvPr id="401" name="Shape 401"/>
          <p:cNvSpPr/>
          <p:nvPr/>
        </p:nvSpPr>
        <p:spPr>
          <a:xfrm>
            <a:off x="11611450" y="2494085"/>
            <a:ext cx="11551294" cy="110432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b="1"/>
              <a:t>Abstract network using packet classes.</a:t>
            </a:r>
            <a:endParaRPr b="1"/>
          </a:p>
          <a:p>
            <a:pPr/>
            <a:endParaRPr b="1"/>
          </a:p>
          <a:p>
            <a:pPr marL="685800" indent="-685800" algn="l">
              <a:buSzPct val="100000"/>
              <a:buFont typeface="Arial"/>
              <a:buChar char="•"/>
            </a:pPr>
            <a:r>
              <a:t>A packet class is a set of packets that no</a:t>
            </a:r>
            <a:br/>
            <a:r>
              <a:t>switch in the current network nor the </a:t>
            </a:r>
            <a:br/>
            <a:r>
              <a:t>specification distinguishes.</a:t>
            </a:r>
          </a:p>
          <a:p>
            <a:pPr marL="685800" indent="-685800" algn="l">
              <a:buSzPct val="100000"/>
              <a:buFont typeface="Arial"/>
              <a:buChar char="•"/>
            </a:pPr>
          </a:p>
          <a:p>
            <a:pPr marL="685800" indent="-685800" algn="l">
              <a:buSzPct val="100000"/>
              <a:buFont typeface="Arial"/>
              <a:buChar char="•"/>
            </a:pPr>
            <a:r>
              <a:t>We use the tool VeriFlow to compute packet classes.</a:t>
            </a:r>
          </a:p>
          <a:p>
            <a:pPr algn="l"/>
          </a:p>
          <a:p>
            <a:pPr marL="685800" indent="-685800" algn="l">
              <a:buSzPct val="100000"/>
              <a:buFont typeface="Arial"/>
              <a:buChar char="•"/>
            </a:pPr>
            <a:r>
              <a:t>Abstract Network: </a:t>
            </a:r>
            <a:r>
              <a:rPr i="1"/>
              <a:t>AN = (N,T,R) where, </a:t>
            </a:r>
            <a:br>
              <a:rPr i="1"/>
            </a:br>
            <a:r>
              <a:rPr i="1"/>
              <a:t>N</a:t>
            </a:r>
            <a:r>
              <a:t>: Nodes</a:t>
            </a:r>
            <a:br/>
            <a:r>
              <a:rPr i="1"/>
              <a:t>T ⊆ (N ⨉ N)</a:t>
            </a:r>
            <a:br>
              <a:rPr i="1"/>
            </a:br>
            <a:r>
              <a:rPr i="1"/>
              <a:t>R: N ⨉ PC</a:t>
            </a:r>
            <a:r>
              <a:t> → </a:t>
            </a:r>
            <a:r>
              <a:rPr i="1"/>
              <a:t>N</a:t>
            </a:r>
            <a:endParaRPr i="1"/>
          </a:p>
        </p:txBody>
      </p:sp>
      <p:sp>
        <p:nvSpPr>
          <p:cNvPr id="402" name="Shape 402"/>
          <p:cNvSpPr/>
          <p:nvPr/>
        </p:nvSpPr>
        <p:spPr>
          <a:xfrm>
            <a:off x="12264142" y="4055185"/>
            <a:ext cx="9885590" cy="3964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b="1"/>
              <a:t>Delta-changes are extracted from </a:t>
            </a:r>
            <a:br>
              <a:rPr b="1"/>
            </a:br>
            <a:r>
              <a:rPr b="1"/>
              <a:t>satisfying model</a:t>
            </a:r>
            <a:br>
              <a:rPr b="1"/>
            </a:br>
            <a:br>
              <a:rPr b="1"/>
            </a:br>
            <a:r>
              <a:rPr b="1"/>
              <a:t>Can be installed using</a:t>
            </a:r>
            <a:endParaRPr b="1"/>
          </a:p>
          <a:p>
            <a:pPr/>
            <a:r>
              <a:rPr b="1"/>
              <a:t> an SDN controller.</a:t>
            </a:r>
          </a:p>
        </p:txBody>
      </p:sp>
      <p:sp>
        <p:nvSpPr>
          <p:cNvPr id="403" name="Shape 403"/>
          <p:cNvSpPr/>
          <p:nvPr/>
        </p:nvSpPr>
        <p:spPr>
          <a:xfrm>
            <a:off x="1263634" y="244995"/>
            <a:ext cx="22602716" cy="226232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2" defTabSz="914400">
              <a:defRPr sz="1800"/>
            </a:pPr>
            <a:r>
              <a:rPr sz="10800">
                <a:latin typeface="Calibri Light"/>
                <a:ea typeface="Calibri Light"/>
                <a:cs typeface="Calibri Light"/>
                <a:sym typeface="Calibri Light"/>
              </a:rPr>
              <a:t>Network Synthesis Algorithm in NetGen</a:t>
            </a:r>
          </a:p>
        </p:txBody>
      </p:sp>
      <p:sp>
        <p:nvSpPr>
          <p:cNvPr id="404" name="Shape 404"/>
          <p:cNvSpPr/>
          <p:nvPr/>
        </p:nvSpPr>
        <p:spPr>
          <a:xfrm flipH="1">
            <a:off x="3622306" y="4794306"/>
            <a:ext cx="4806309" cy="1056099"/>
          </a:xfrm>
          <a:prstGeom prst="line">
            <a:avLst/>
          </a:prstGeom>
          <a:ln w="50800">
            <a:solidFill>
              <a:srgbClr val="000000"/>
            </a:solidFill>
            <a:miter lim="400000"/>
            <a:tailEnd type="triangle"/>
          </a:ln>
        </p:spPr>
        <p:txBody>
          <a:bodyPr lIns="45719" rIns="45719"/>
          <a:lstStyle/>
          <a:p>
            <a:pPr algn="l" defTabSz="457200">
              <a:defRPr sz="1200">
                <a:latin typeface="+mn-lt"/>
                <a:ea typeface="+mn-ea"/>
                <a:cs typeface="+mn-cs"/>
                <a:sym typeface="Helvetica"/>
              </a:defRPr>
            </a:pPr>
          </a:p>
        </p:txBody>
      </p:sp>
      <p:sp>
        <p:nvSpPr>
          <p:cNvPr id="405" name="Shape 405"/>
          <p:cNvSpPr/>
          <p:nvPr/>
        </p:nvSpPr>
        <p:spPr>
          <a:xfrm>
            <a:off x="12444302" y="2474663"/>
            <a:ext cx="9885590" cy="1072514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b="1"/>
              <a:t>Modelling Reachability</a:t>
            </a:r>
            <a:endParaRPr b="1"/>
          </a:p>
          <a:p>
            <a:pPr algn="l"/>
            <a:endParaRPr b="1"/>
          </a:p>
          <a:p>
            <a:pPr algn="l"/>
            <a:r>
              <a:rPr b="1"/>
              <a:t>Using uninterpreted function:</a:t>
            </a:r>
            <a:endParaRPr b="1"/>
          </a:p>
          <a:p>
            <a:pPr lvl="6" indent="1371600" algn="l">
              <a:lnSpc>
                <a:spcPct val="190000"/>
              </a:lnSpc>
            </a:pPr>
            <a:r>
              <a:t>𝜌 </a:t>
            </a:r>
            <a:r>
              <a:rPr i="1"/>
              <a:t>: N ⨉ PC → N</a:t>
            </a:r>
            <a:r>
              <a:rPr baseline="-5999" i="1"/>
              <a:t>destination</a:t>
            </a:r>
            <a:r>
              <a:rPr i="1"/>
              <a:t> </a:t>
            </a:r>
            <a:endParaRPr i="1"/>
          </a:p>
          <a:p>
            <a:pPr lvl="8" indent="685800" algn="l"/>
            <a:r>
              <a:rPr i="1"/>
              <a:t>∀n ∈ N, pc ∈ PC,</a:t>
            </a:r>
            <a:endParaRPr i="1"/>
          </a:p>
          <a:p>
            <a:pPr lvl="3" indent="685800" algn="l">
              <a:lnSpc>
                <a:spcPct val="80000"/>
              </a:lnSpc>
            </a:pPr>
            <a:r>
              <a:t>if </a:t>
            </a:r>
            <a:r>
              <a:rPr i="1"/>
              <a:t>n ∈ Is-Destination(N)</a:t>
            </a:r>
            <a:endParaRPr i="1"/>
          </a:p>
          <a:p>
            <a:pPr lvl="3" indent="685800" algn="l">
              <a:lnSpc>
                <a:spcPct val="140000"/>
              </a:lnSpc>
            </a:pPr>
            <a:r>
              <a:rPr i="1"/>
              <a:t>         𝜌(n,pc) = n </a:t>
            </a:r>
            <a:endParaRPr i="1"/>
          </a:p>
          <a:p>
            <a:pPr lvl="3" indent="685800" algn="l">
              <a:lnSpc>
                <a:spcPct val="80000"/>
              </a:lnSpc>
            </a:pPr>
            <a:r>
              <a:t>elseif</a:t>
            </a:r>
            <a:r>
              <a:rPr i="1"/>
              <a:t>  ∃i. st n = n</a:t>
            </a:r>
            <a:r>
              <a:rPr baseline="-5999" i="1"/>
              <a:t>i</a:t>
            </a:r>
            <a:r>
              <a:rPr i="1"/>
              <a:t> and pc = pc</a:t>
            </a:r>
            <a:r>
              <a:rPr baseline="-5999" i="1"/>
              <a:t>i</a:t>
            </a:r>
            <a:r>
              <a:rPr i="1"/>
              <a:t> </a:t>
            </a:r>
            <a:endParaRPr i="1"/>
          </a:p>
          <a:p>
            <a:pPr lvl="3" indent="685800" algn="l">
              <a:lnSpc>
                <a:spcPct val="140000"/>
              </a:lnSpc>
            </a:pPr>
            <a:r>
              <a:rPr i="1"/>
              <a:t>         𝜌(n,pc) = 𝜌(n</a:t>
            </a:r>
            <a:r>
              <a:rPr baseline="-5999" i="1"/>
              <a:t>i</a:t>
            </a:r>
            <a:r>
              <a:rPr i="1"/>
              <a:t>’,pc)</a:t>
            </a:r>
            <a:endParaRPr i="1"/>
          </a:p>
          <a:p>
            <a:pPr lvl="3" indent="685800" algn="l">
              <a:lnSpc>
                <a:spcPct val="80000"/>
              </a:lnSpc>
            </a:pPr>
            <a:r>
              <a:t>else  </a:t>
            </a:r>
            <a:r>
              <a:rPr i="1"/>
              <a:t>𝜌(n,pc) = 𝜌( R(n,pc), pc)</a:t>
            </a:r>
            <a:endParaRPr i="1"/>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380"/>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8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381"/>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404"/>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5" fill="hold">
                                  <p:stCondLst>
                                    <p:cond delay="0"/>
                                  </p:stCondLst>
                                  <p:iterate type="el" backwards="0">
                                    <p:tmAbs val="0"/>
                                  </p:iterate>
                                  <p:childTnLst>
                                    <p:set>
                                      <p:cBhvr>
                                        <p:cTn id="19" fill="hold"/>
                                        <p:tgtEl>
                                          <p:spTgt spid="401"/>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3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xit" nodeType="clickEffect" presetSubtype="0" presetID="1" grpId="7" fill="hold">
                                  <p:stCondLst>
                                    <p:cond delay="0"/>
                                  </p:stCondLst>
                                  <p:iterate type="el" backwards="0">
                                    <p:tmAbs val="0"/>
                                  </p:iterate>
                                  <p:childTnLst>
                                    <p:set>
                                      <p:cBhvr>
                                        <p:cTn id="26" fill="hold">
                                          <p:stCondLst>
                                            <p:cond delay="0"/>
                                          </p:stCondLst>
                                        </p:cTn>
                                        <p:tgtEl>
                                          <p:spTgt spid="401"/>
                                        </p:tgtEl>
                                        <p:attrNameLst>
                                          <p:attrName>style.visibility</p:attrName>
                                        </p:attrNameLst>
                                      </p:cBhvr>
                                      <p:to>
                                        <p:strVal val="hidden"/>
                                      </p:to>
                                    </p:set>
                                  </p:childTnLst>
                                </p:cTn>
                              </p:par>
                            </p:childTnLst>
                          </p:cTn>
                        </p:par>
                        <p:par>
                          <p:cTn id="27" fill="hold">
                            <p:stCondLst>
                              <p:cond delay="0"/>
                            </p:stCondLst>
                            <p:childTnLst>
                              <p:par>
                                <p:cTn id="28" presetClass="entr" nodeType="afterEffect" presetSubtype="0" presetID="1" grpId="8" fill="hold">
                                  <p:stCondLst>
                                    <p:cond delay="0"/>
                                  </p:stCondLst>
                                  <p:iterate type="el" backwards="0">
                                    <p:tmAbs val="0"/>
                                  </p:iterate>
                                  <p:childTnLst>
                                    <p:set>
                                      <p:cBhvr>
                                        <p:cTn id="29" fill="hold"/>
                                        <p:tgtEl>
                                          <p:spTgt spid="376"/>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9" fill="hold">
                                  <p:stCondLst>
                                    <p:cond delay="0"/>
                                  </p:stCondLst>
                                  <p:iterate type="el" backwards="0">
                                    <p:tmAbs val="0"/>
                                  </p:iterate>
                                  <p:childTnLst>
                                    <p:set>
                                      <p:cBhvr>
                                        <p:cTn id="32" fill="hold"/>
                                        <p:tgtEl>
                                          <p:spTgt spid="400"/>
                                        </p:tgtEl>
                                        <p:attrNameLst>
                                          <p:attrName>style.visibility</p:attrName>
                                        </p:attrNameLst>
                                      </p:cBhvr>
                                      <p:to>
                                        <p:strVal val="visible"/>
                                      </p:to>
                                    </p:set>
                                  </p:childTnLst>
                                </p:cTn>
                              </p:par>
                            </p:childTnLst>
                          </p:cTn>
                        </p:par>
                        <p:par>
                          <p:cTn id="33" fill="hold">
                            <p:stCondLst>
                              <p:cond delay="0"/>
                            </p:stCondLst>
                            <p:childTnLst>
                              <p:par>
                                <p:cTn id="34" presetClass="entr" nodeType="afterEffect" presetSubtype="0" presetID="1" grpId="10" fill="hold">
                                  <p:stCondLst>
                                    <p:cond delay="0"/>
                                  </p:stCondLst>
                                  <p:iterate type="el" backwards="0">
                                    <p:tmAbs val="0"/>
                                  </p:iterate>
                                  <p:childTnLst>
                                    <p:set>
                                      <p:cBhvr>
                                        <p:cTn id="35" fill="hold"/>
                                        <p:tgtEl>
                                          <p:spTgt spid="39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Class="exit" nodeType="clickEffect" presetSubtype="0" presetID="1" grpId="11" fill="hold">
                                  <p:stCondLst>
                                    <p:cond delay="0"/>
                                  </p:stCondLst>
                                  <p:iterate type="el" backwards="0">
                                    <p:tmAbs val="0"/>
                                  </p:iterate>
                                  <p:childTnLst>
                                    <p:set>
                                      <p:cBhvr>
                                        <p:cTn id="39" fill="hold">
                                          <p:stCondLst>
                                            <p:cond delay="0"/>
                                          </p:stCondLst>
                                        </p:cTn>
                                        <p:tgtEl>
                                          <p:spTgt spid="376"/>
                                        </p:tgtEl>
                                        <p:attrNameLst>
                                          <p:attrName>style.visibility</p:attrName>
                                        </p:attrNameLst>
                                      </p:cBhvr>
                                      <p:to>
                                        <p:strVal val="hidden"/>
                                      </p:to>
                                    </p:set>
                                  </p:childTnLst>
                                </p:cTn>
                              </p:par>
                            </p:childTnLst>
                          </p:cTn>
                        </p:par>
                        <p:par>
                          <p:cTn id="40" fill="hold">
                            <p:stCondLst>
                              <p:cond delay="0"/>
                            </p:stCondLst>
                            <p:childTnLst>
                              <p:par>
                                <p:cTn id="41" presetClass="entr" nodeType="afterEffect" presetSubtype="0" presetID="1" grpId="12" fill="hold">
                                  <p:stCondLst>
                                    <p:cond delay="0"/>
                                  </p:stCondLst>
                                  <p:iterate type="el" backwards="0">
                                    <p:tmAbs val="0"/>
                                  </p:iterate>
                                  <p:childTnLst>
                                    <p:set>
                                      <p:cBhvr>
                                        <p:cTn id="42" fill="hold"/>
                                        <p:tgtEl>
                                          <p:spTgt spid="398"/>
                                        </p:tgtEl>
                                        <p:attrNameLst>
                                          <p:attrName>style.visibility</p:attrName>
                                        </p:attrNameLst>
                                      </p:cBhvr>
                                      <p:to>
                                        <p:strVal val="visible"/>
                                      </p:to>
                                    </p:set>
                                  </p:childTnLst>
                                </p:cTn>
                              </p:par>
                            </p:childTnLst>
                          </p:cTn>
                        </p:par>
                        <p:par>
                          <p:cTn id="43" fill="hold">
                            <p:stCondLst>
                              <p:cond delay="0"/>
                            </p:stCondLst>
                            <p:childTnLst>
                              <p:par>
                                <p:cTn id="44" presetClass="entr" nodeType="afterEffect" presetSubtype="0" presetID="1" grpId="13" fill="hold">
                                  <p:stCondLst>
                                    <p:cond delay="0"/>
                                  </p:stCondLst>
                                  <p:iterate type="el" backwards="0">
                                    <p:tmAbs val="0"/>
                                  </p:iterate>
                                  <p:childTnLst>
                                    <p:set>
                                      <p:cBhvr>
                                        <p:cTn id="45" fill="hold"/>
                                        <p:tgtEl>
                                          <p:spTgt spid="399"/>
                                        </p:tgtEl>
                                        <p:attrNameLst>
                                          <p:attrName>style.visibility</p:attrName>
                                        </p:attrNameLst>
                                      </p:cBhvr>
                                      <p:to>
                                        <p:strVal val="visible"/>
                                      </p:to>
                                    </p:set>
                                  </p:childTnLst>
                                </p:cTn>
                              </p:par>
                            </p:childTnLst>
                          </p:cTn>
                        </p:par>
                        <p:par>
                          <p:cTn id="46" fill="hold">
                            <p:stCondLst>
                              <p:cond delay="0"/>
                            </p:stCondLst>
                            <p:childTnLst>
                              <p:par>
                                <p:cTn id="47" presetClass="entr" nodeType="afterEffect" presetSubtype="0" presetID="1" grpId="14" fill="hold">
                                  <p:stCondLst>
                                    <p:cond delay="0"/>
                                  </p:stCondLst>
                                  <p:iterate type="el" backwards="0">
                                    <p:tmAbs val="0"/>
                                  </p:iterate>
                                  <p:childTnLst>
                                    <p:set>
                                      <p:cBhvr>
                                        <p:cTn id="48" fill="hold"/>
                                        <p:tgtEl>
                                          <p:spTgt spid="394"/>
                                        </p:tgtEl>
                                        <p:attrNameLst>
                                          <p:attrName>style.visibility</p:attrName>
                                        </p:attrNameLst>
                                      </p:cBhvr>
                                      <p:to>
                                        <p:strVal val="visible"/>
                                      </p:to>
                                    </p:set>
                                  </p:childTnLst>
                                </p:cTn>
                              </p:par>
                            </p:childTnLst>
                          </p:cTn>
                        </p:par>
                        <p:par>
                          <p:cTn id="49" fill="hold">
                            <p:stCondLst>
                              <p:cond delay="0"/>
                            </p:stCondLst>
                            <p:childTnLst>
                              <p:par>
                                <p:cTn id="50" presetClass="entr" nodeType="afterEffect" presetSubtype="0" presetID="1" grpId="15" fill="hold">
                                  <p:stCondLst>
                                    <p:cond delay="0"/>
                                  </p:stCondLst>
                                  <p:iterate type="el" backwards="0">
                                    <p:tmAbs val="0"/>
                                  </p:iterate>
                                  <p:childTnLst>
                                    <p:set>
                                      <p:cBhvr>
                                        <p:cTn id="51" fill="hold"/>
                                        <p:tgtEl>
                                          <p:spTgt spid="37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Class="exit" nodeType="clickEffect" presetSubtype="0" presetID="1" grpId="16" fill="hold">
                                  <p:stCondLst>
                                    <p:cond delay="0"/>
                                  </p:stCondLst>
                                  <p:iterate type="el" backwards="0">
                                    <p:tmAbs val="0"/>
                                  </p:iterate>
                                  <p:childTnLst>
                                    <p:set>
                                      <p:cBhvr>
                                        <p:cTn id="55" fill="hold">
                                          <p:stCondLst>
                                            <p:cond delay="0"/>
                                          </p:stCondLst>
                                        </p:cTn>
                                        <p:tgtEl>
                                          <p:spTgt spid="377"/>
                                        </p:tgtEl>
                                        <p:attrNameLst>
                                          <p:attrName>style.visibility</p:attrName>
                                        </p:attrNameLst>
                                      </p:cBhvr>
                                      <p:to>
                                        <p:strVal val="hidden"/>
                                      </p:to>
                                    </p:set>
                                  </p:childTnLst>
                                </p:cTn>
                              </p:par>
                            </p:childTnLst>
                          </p:cTn>
                        </p:par>
                        <p:par>
                          <p:cTn id="56" fill="hold">
                            <p:stCondLst>
                              <p:cond delay="0"/>
                            </p:stCondLst>
                            <p:childTnLst>
                              <p:par>
                                <p:cTn id="57" presetClass="entr" nodeType="afterEffect" presetSubtype="0" presetID="1" grpId="17" fill="hold">
                                  <p:stCondLst>
                                    <p:cond delay="0"/>
                                  </p:stCondLst>
                                  <p:iterate type="el" backwards="0">
                                    <p:tmAbs val="0"/>
                                  </p:iterate>
                                  <p:childTnLst>
                                    <p:set>
                                      <p:cBhvr>
                                        <p:cTn id="58" fill="hold"/>
                                        <p:tgtEl>
                                          <p:spTgt spid="40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xit" nodeType="clickEffect" presetSubtype="0" presetID="1" grpId="18" fill="hold">
                                  <p:stCondLst>
                                    <p:cond delay="0"/>
                                  </p:stCondLst>
                                  <p:iterate type="el" backwards="0">
                                    <p:tmAbs val="0"/>
                                  </p:iterate>
                                  <p:childTnLst>
                                    <p:set>
                                      <p:cBhvr>
                                        <p:cTn id="62" fill="hold">
                                          <p:stCondLst>
                                            <p:cond delay="0"/>
                                          </p:stCondLst>
                                        </p:cTn>
                                        <p:tgtEl>
                                          <p:spTgt spid="405"/>
                                        </p:tgtEl>
                                        <p:attrNameLst>
                                          <p:attrName>style.visibility</p:attrName>
                                        </p:attrNameLst>
                                      </p:cBhvr>
                                      <p:to>
                                        <p:strVal val="hidden"/>
                                      </p:to>
                                    </p:set>
                                  </p:childTnLst>
                                </p:cTn>
                              </p:par>
                            </p:childTnLst>
                          </p:cTn>
                        </p:par>
                        <p:par>
                          <p:cTn id="63" fill="hold">
                            <p:stCondLst>
                              <p:cond delay="0"/>
                            </p:stCondLst>
                            <p:childTnLst>
                              <p:par>
                                <p:cTn id="64" presetClass="entr" nodeType="afterEffect" presetSubtype="0" presetID="1" grpId="19" fill="hold">
                                  <p:stCondLst>
                                    <p:cond delay="0"/>
                                  </p:stCondLst>
                                  <p:iterate type="el" backwards="0">
                                    <p:tmAbs val="0"/>
                                  </p:iterate>
                                  <p:childTnLst>
                                    <p:set>
                                      <p:cBhvr>
                                        <p:cTn id="65" fill="hold"/>
                                        <p:tgtEl>
                                          <p:spTgt spid="397"/>
                                        </p:tgtEl>
                                        <p:attrNameLst>
                                          <p:attrName>style.visibility</p:attrName>
                                        </p:attrNameLst>
                                      </p:cBhvr>
                                      <p:to>
                                        <p:strVal val="visible"/>
                                      </p:to>
                                    </p:set>
                                  </p:childTnLst>
                                </p:cTn>
                              </p:par>
                            </p:childTnLst>
                          </p:cTn>
                        </p:par>
                        <p:par>
                          <p:cTn id="66" fill="hold">
                            <p:stCondLst>
                              <p:cond delay="0"/>
                            </p:stCondLst>
                            <p:childTnLst>
                              <p:par>
                                <p:cTn id="67" presetClass="entr" nodeType="afterEffect" presetSubtype="0" presetID="1" grpId="20" fill="hold">
                                  <p:stCondLst>
                                    <p:cond delay="0"/>
                                  </p:stCondLst>
                                  <p:iterate type="el" backwards="0">
                                    <p:tmAbs val="0"/>
                                  </p:iterate>
                                  <p:childTnLst>
                                    <p:set>
                                      <p:cBhvr>
                                        <p:cTn id="68" fill="hold"/>
                                        <p:tgtEl>
                                          <p:spTgt spid="388"/>
                                        </p:tgtEl>
                                        <p:attrNameLst>
                                          <p:attrName>style.visibility</p:attrName>
                                        </p:attrNameLst>
                                      </p:cBhvr>
                                      <p:to>
                                        <p:strVal val="visible"/>
                                      </p:to>
                                    </p:set>
                                  </p:childTnLst>
                                </p:cTn>
                              </p:par>
                            </p:childTnLst>
                          </p:cTn>
                        </p:par>
                        <p:par>
                          <p:cTn id="69" fill="hold">
                            <p:stCondLst>
                              <p:cond delay="0"/>
                            </p:stCondLst>
                            <p:childTnLst>
                              <p:par>
                                <p:cTn id="70" presetClass="entr" nodeType="afterEffect" presetSubtype="0" presetID="1" grpId="21" fill="hold">
                                  <p:stCondLst>
                                    <p:cond delay="0"/>
                                  </p:stCondLst>
                                  <p:iterate type="el" backwards="0">
                                    <p:tmAbs val="0"/>
                                  </p:iterate>
                                  <p:childTnLst>
                                    <p:set>
                                      <p:cBhvr>
                                        <p:cTn id="71" fill="hold"/>
                                        <p:tgtEl>
                                          <p:spTgt spid="4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4" grpId="14"/>
      <p:bldP build="whole" bldLvl="1" animBg="1" rev="0" advAuto="0" spid="404" grpId="4"/>
      <p:bldP build="whole" bldLvl="1" animBg="1" rev="0" advAuto="0" spid="380" grpId="1"/>
      <p:bldP build="whole" bldLvl="1" animBg="1" rev="0" advAuto="0" spid="384" grpId="6"/>
      <p:bldP build="whole" bldLvl="1" animBg="1" rev="0" advAuto="0" spid="397" grpId="19"/>
      <p:bldP build="whole" bldLvl="1" animBg="1" rev="0" advAuto="0" spid="398" grpId="12"/>
      <p:bldP build="whole" bldLvl="1" animBg="1" rev="0" advAuto="0" spid="401" grpId="5"/>
      <p:bldP build="whole" bldLvl="1" animBg="1" rev="0" advAuto="0" spid="377" grpId="15"/>
      <p:bldP build="whole" bldLvl="1" animBg="1" rev="0" advAuto="0" spid="377" grpId="16"/>
      <p:bldP build="whole" bldLvl="1" animBg="1" rev="0" advAuto="0" spid="401" grpId="7"/>
      <p:bldP build="whole" bldLvl="1" animBg="1" rev="0" advAuto="0" spid="405" grpId="17"/>
      <p:bldP build="whole" bldLvl="1" animBg="1" rev="0" advAuto="0" spid="405" grpId="18"/>
      <p:bldP build="whole" bldLvl="1" animBg="1" rev="0" advAuto="0" spid="400" grpId="9"/>
      <p:bldP build="whole" bldLvl="1" animBg="1" rev="0" advAuto="0" spid="381" grpId="3"/>
      <p:bldP build="whole" bldLvl="1" animBg="1" rev="0" advAuto="0" spid="391" grpId="10"/>
      <p:bldP build="whole" bldLvl="1" animBg="1" rev="0" advAuto="0" spid="388" grpId="20"/>
      <p:bldP build="whole" bldLvl="1" animBg="1" rev="0" advAuto="0" spid="402" grpId="21"/>
      <p:bldP build="whole" bldLvl="1" animBg="1" rev="0" advAuto="0" spid="376" grpId="8"/>
      <p:bldP build="whole" bldLvl="1" animBg="1" rev="0" advAuto="0" spid="387" grpId="2"/>
      <p:bldP build="whole" bldLvl="1" animBg="1" rev="0" advAuto="0" spid="376" grpId="11"/>
      <p:bldP build="whole" bldLvl="1" animBg="1" rev="0" advAuto="0" spid="399" grpId="13"/>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Shape 409"/>
          <p:cNvSpPr/>
          <p:nvPr>
            <p:ph type="title"/>
          </p:nvPr>
        </p:nvSpPr>
        <p:spPr>
          <a:xfrm>
            <a:off x="1676400" y="383796"/>
            <a:ext cx="21031201" cy="3201039"/>
          </a:xfrm>
          <a:prstGeom prst="rect">
            <a:avLst/>
          </a:prstGeom>
        </p:spPr>
        <p:txBody>
          <a:bodyPr/>
          <a:lstStyle/>
          <a:p>
            <a:pPr lvl="1" algn="ctr">
              <a:defRPr sz="10800">
                <a:latin typeface="Calibri"/>
                <a:ea typeface="Calibri"/>
                <a:cs typeface="Calibri"/>
                <a:sym typeface="Calibri"/>
              </a:defRPr>
            </a:pPr>
            <a:r>
              <a:t>Implementation</a:t>
            </a:r>
          </a:p>
        </p:txBody>
      </p:sp>
      <p:sp>
        <p:nvSpPr>
          <p:cNvPr id="410" name="Shape 410"/>
          <p:cNvSpPr/>
          <p:nvPr>
            <p:ph type="body" sz="quarter" idx="1"/>
          </p:nvPr>
        </p:nvSpPr>
        <p:spPr>
          <a:xfrm>
            <a:off x="10183969" y="7618525"/>
            <a:ext cx="13114797" cy="4005281"/>
          </a:xfrm>
          <a:prstGeom prst="rect">
            <a:avLst/>
          </a:prstGeom>
        </p:spPr>
        <p:txBody>
          <a:bodyPr/>
          <a:lstStyle/>
          <a:p>
            <a:pPr>
              <a:defRPr sz="4300">
                <a:latin typeface="Calibri"/>
                <a:ea typeface="Calibri"/>
                <a:cs typeface="Calibri"/>
                <a:sym typeface="Calibri"/>
              </a:defRPr>
            </a:pPr>
            <a:r>
              <a:t>The synthesis engine : </a:t>
            </a:r>
          </a:p>
          <a:p>
            <a:pPr lvl="1" marL="1371600" indent="-457200">
              <a:defRPr sz="4300">
                <a:latin typeface="Calibri"/>
                <a:ea typeface="Calibri"/>
                <a:cs typeface="Calibri"/>
                <a:sym typeface="Calibri"/>
              </a:defRPr>
            </a:pPr>
            <a:r>
              <a:t>Input : Topology and data-plane configuration from POX, specification from user. </a:t>
            </a:r>
          </a:p>
          <a:p>
            <a:pPr lvl="1" marL="1371600" indent="-457200">
              <a:defRPr sz="4300">
                <a:latin typeface="Calibri"/>
                <a:ea typeface="Calibri"/>
                <a:cs typeface="Calibri"/>
                <a:sym typeface="Calibri"/>
              </a:defRPr>
            </a:pPr>
            <a:r>
              <a:t>Output: OpenFlow rules installable in Mininet using the POX controller.  </a:t>
            </a:r>
          </a:p>
        </p:txBody>
      </p:sp>
      <p:sp>
        <p:nvSpPr>
          <p:cNvPr id="411" name="Shape 411"/>
          <p:cNvSpPr/>
          <p:nvPr/>
        </p:nvSpPr>
        <p:spPr>
          <a:xfrm>
            <a:off x="10356223" y="4090321"/>
            <a:ext cx="11935902" cy="248412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lgn="l" defTabSz="1828800">
              <a:lnSpc>
                <a:spcPct val="90000"/>
              </a:lnSpc>
              <a:spcBef>
                <a:spcPts val="2000"/>
              </a:spcBef>
              <a:buSzPct val="100000"/>
              <a:buFont typeface="Wingdings 2"/>
              <a:buChar char="●"/>
              <a:defRPr sz="4300"/>
            </a:pPr>
            <a:r>
              <a:t>Deployable End to End implementation  </a:t>
            </a:r>
          </a:p>
          <a:p>
            <a:pPr lvl="1" marL="1371600" indent="-457200" algn="l" defTabSz="1828800">
              <a:lnSpc>
                <a:spcPct val="90000"/>
              </a:lnSpc>
              <a:spcBef>
                <a:spcPts val="2000"/>
              </a:spcBef>
              <a:buSzPct val="100000"/>
              <a:buFont typeface="Wingdings 2"/>
              <a:buChar char="●"/>
              <a:defRPr sz="4300"/>
            </a:pPr>
            <a:r>
              <a:t>Run on top of the OpenFlow controller POX</a:t>
            </a:r>
          </a:p>
          <a:p>
            <a:pPr lvl="1" marL="1371600" indent="-457200" algn="l" defTabSz="1828800">
              <a:lnSpc>
                <a:spcPct val="90000"/>
              </a:lnSpc>
              <a:spcBef>
                <a:spcPts val="2000"/>
              </a:spcBef>
              <a:buSzPct val="100000"/>
              <a:buFont typeface="Wingdings 2"/>
              <a:buChar char="●"/>
              <a:defRPr sz="4300"/>
            </a:pPr>
            <a:r>
              <a:t>On top of Mininet (emulator)/Physical Network</a:t>
            </a:r>
          </a:p>
        </p:txBody>
      </p:sp>
      <p:pic>
        <p:nvPicPr>
          <p:cNvPr id="412" name="pasted-image.pdf"/>
          <p:cNvPicPr>
            <a:picLocks noChangeAspect="1"/>
          </p:cNvPicPr>
          <p:nvPr/>
        </p:nvPicPr>
        <p:blipFill>
          <a:blip r:embed="rId3">
            <a:extLst/>
          </a:blip>
          <a:stretch>
            <a:fillRect/>
          </a:stretch>
        </p:blipFill>
        <p:spPr>
          <a:xfrm>
            <a:off x="1313620" y="3409064"/>
            <a:ext cx="8086287" cy="9313099"/>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4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1" grpId="1"/>
      <p:bldP build="whole" bldLvl="1" animBg="1" rev="0" advAuto="0" spid="410" grpId="2"/>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Shape 416"/>
          <p:cNvSpPr/>
          <p:nvPr>
            <p:ph type="title"/>
          </p:nvPr>
        </p:nvSpPr>
        <p:spPr>
          <a:prstGeom prst="rect">
            <a:avLst/>
          </a:prstGeom>
        </p:spPr>
        <p:txBody>
          <a:bodyPr/>
          <a:lstStyle>
            <a:lvl1pPr algn="ctr">
              <a:defRPr sz="10800">
                <a:latin typeface="Calibri"/>
                <a:ea typeface="Calibri"/>
                <a:cs typeface="Calibri"/>
                <a:sym typeface="Calibri"/>
              </a:defRPr>
            </a:lvl1pPr>
          </a:lstStyle>
          <a:p>
            <a:pPr/>
            <a:r>
              <a:t>Non-deterministic Routing</a:t>
            </a:r>
          </a:p>
        </p:txBody>
      </p:sp>
      <p:sp>
        <p:nvSpPr>
          <p:cNvPr id="417" name="Shape 417"/>
          <p:cNvSpPr/>
          <p:nvPr>
            <p:ph type="body" sz="quarter" idx="1"/>
          </p:nvPr>
        </p:nvSpPr>
        <p:spPr>
          <a:xfrm>
            <a:off x="9240250" y="7172626"/>
            <a:ext cx="14310233" cy="4579136"/>
          </a:xfrm>
          <a:prstGeom prst="rect">
            <a:avLst/>
          </a:prstGeom>
        </p:spPr>
        <p:txBody>
          <a:bodyPr/>
          <a:lstStyle/>
          <a:p>
            <a:pPr lvl="1" marL="431165" indent="-431165" defTabSz="457200">
              <a:lnSpc>
                <a:spcPct val="100000"/>
              </a:lnSpc>
              <a:spcBef>
                <a:spcPts val="0"/>
              </a:spcBef>
              <a:buSzPct val="110000"/>
              <a:buFontTx/>
              <a:buChar char="•"/>
              <a:defRPr sz="4300">
                <a:latin typeface="Calibri"/>
                <a:ea typeface="Calibri"/>
                <a:cs typeface="Calibri"/>
                <a:sym typeface="Calibri"/>
              </a:defRPr>
            </a:pPr>
            <a:r>
              <a:t>Netgen spec language  currently is only over single paths</a:t>
            </a:r>
          </a:p>
          <a:p>
            <a:pPr lvl="4" marL="457200" indent="457200" defTabSz="457200">
              <a:lnSpc>
                <a:spcPct val="100000"/>
              </a:lnSpc>
              <a:spcBef>
                <a:spcPts val="4000"/>
              </a:spcBef>
              <a:buSzTx/>
              <a:buFontTx/>
              <a:buNone/>
              <a:defRPr sz="4300">
                <a:latin typeface="Calibri"/>
                <a:ea typeface="Calibri"/>
                <a:cs typeface="Calibri"/>
                <a:sym typeface="Calibri"/>
              </a:defRPr>
            </a:pPr>
            <a:r>
              <a:t>    and cannot state such properties.</a:t>
            </a:r>
          </a:p>
          <a:p>
            <a:pPr lvl="1" marL="431131" indent="-431131" defTabSz="457200">
              <a:lnSpc>
                <a:spcPct val="100000"/>
              </a:lnSpc>
              <a:buFontTx/>
              <a:buChar char="•"/>
              <a:defRPr sz="4300">
                <a:latin typeface="Calibri"/>
                <a:ea typeface="Calibri"/>
                <a:cs typeface="Calibri"/>
                <a:sym typeface="Calibri"/>
              </a:defRPr>
            </a:pPr>
            <a:r>
              <a:t>Extend specification using regular expressions over:</a:t>
            </a:r>
          </a:p>
          <a:p>
            <a:pPr lvl="3" marL="1193131" indent="-431131" defTabSz="457200">
              <a:lnSpc>
                <a:spcPct val="100000"/>
              </a:lnSpc>
              <a:buFontTx/>
              <a:buChar char="•"/>
              <a:defRPr sz="4300">
                <a:latin typeface="Calibri"/>
                <a:ea typeface="Calibri"/>
                <a:cs typeface="Calibri"/>
                <a:sym typeface="Calibri"/>
              </a:defRPr>
            </a:pPr>
            <a:r>
              <a:t>Trees</a:t>
            </a:r>
          </a:p>
          <a:p>
            <a:pPr lvl="3" marL="1193131" indent="-431131" defTabSz="457200">
              <a:lnSpc>
                <a:spcPct val="100000"/>
              </a:lnSpc>
              <a:buFontTx/>
              <a:buChar char="•"/>
              <a:defRPr sz="4300">
                <a:latin typeface="Calibri"/>
                <a:ea typeface="Calibri"/>
                <a:cs typeface="Calibri"/>
                <a:sym typeface="Calibri"/>
              </a:defRPr>
            </a:pPr>
            <a:r>
              <a:t>Series Parallel Graphs</a:t>
            </a:r>
          </a:p>
        </p:txBody>
      </p:sp>
      <p:grpSp>
        <p:nvGrpSpPr>
          <p:cNvPr id="452" name="Group 452"/>
          <p:cNvGrpSpPr/>
          <p:nvPr/>
        </p:nvGrpSpPr>
        <p:grpSpPr>
          <a:xfrm>
            <a:off x="2550010" y="4193324"/>
            <a:ext cx="4557364" cy="5329352"/>
            <a:chOff x="0" y="0"/>
            <a:chExt cx="4557363" cy="5329351"/>
          </a:xfrm>
        </p:grpSpPr>
        <p:grpSp>
          <p:nvGrpSpPr>
            <p:cNvPr id="420" name="Group 420"/>
            <p:cNvGrpSpPr/>
            <p:nvPr/>
          </p:nvGrpSpPr>
          <p:grpSpPr>
            <a:xfrm>
              <a:off x="0" y="0"/>
              <a:ext cx="775722" cy="720804"/>
              <a:chOff x="0" y="0"/>
              <a:chExt cx="775721" cy="720803"/>
            </a:xfrm>
          </p:grpSpPr>
          <p:sp>
            <p:nvSpPr>
              <p:cNvPr id="418" name="Shape 418"/>
              <p:cNvSpPr/>
              <p:nvPr/>
            </p:nvSpPr>
            <p:spPr>
              <a:xfrm>
                <a:off x="-1" y="-1"/>
                <a:ext cx="775723" cy="720805"/>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419" name="Shape 419"/>
              <p:cNvSpPr/>
              <p:nvPr/>
            </p:nvSpPr>
            <p:spPr>
              <a:xfrm>
                <a:off x="113580" y="143198"/>
                <a:ext cx="548419" cy="4342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A</a:t>
                </a:r>
              </a:p>
            </p:txBody>
          </p:sp>
        </p:grpSp>
        <p:grpSp>
          <p:nvGrpSpPr>
            <p:cNvPr id="423" name="Group 423"/>
            <p:cNvGrpSpPr/>
            <p:nvPr/>
          </p:nvGrpSpPr>
          <p:grpSpPr>
            <a:xfrm>
              <a:off x="1842338" y="0"/>
              <a:ext cx="775723" cy="720804"/>
              <a:chOff x="0" y="0"/>
              <a:chExt cx="775721" cy="720803"/>
            </a:xfrm>
          </p:grpSpPr>
          <p:sp>
            <p:nvSpPr>
              <p:cNvPr id="421" name="Shape 421"/>
              <p:cNvSpPr/>
              <p:nvPr/>
            </p:nvSpPr>
            <p:spPr>
              <a:xfrm>
                <a:off x="-1" y="-1"/>
                <a:ext cx="775723" cy="720805"/>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a:solidFill>
                      <a:srgbClr val="FFFFFF"/>
                    </a:solidFill>
                  </a:defRPr>
                </a:pPr>
              </a:p>
            </p:txBody>
          </p:sp>
          <p:sp>
            <p:nvSpPr>
              <p:cNvPr id="422" name="Shape 422"/>
              <p:cNvSpPr/>
              <p:nvPr/>
            </p:nvSpPr>
            <p:spPr>
              <a:xfrm>
                <a:off x="113580" y="143198"/>
                <a:ext cx="548419" cy="4342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B</a:t>
                </a:r>
              </a:p>
            </p:txBody>
          </p:sp>
        </p:grpSp>
        <p:grpSp>
          <p:nvGrpSpPr>
            <p:cNvPr id="426" name="Group 426"/>
            <p:cNvGrpSpPr/>
            <p:nvPr/>
          </p:nvGrpSpPr>
          <p:grpSpPr>
            <a:xfrm>
              <a:off x="3781641" y="0"/>
              <a:ext cx="775723" cy="720804"/>
              <a:chOff x="0" y="0"/>
              <a:chExt cx="775721" cy="720803"/>
            </a:xfrm>
          </p:grpSpPr>
          <p:sp>
            <p:nvSpPr>
              <p:cNvPr id="424" name="Shape 424"/>
              <p:cNvSpPr/>
              <p:nvPr/>
            </p:nvSpPr>
            <p:spPr>
              <a:xfrm>
                <a:off x="-1" y="-1"/>
                <a:ext cx="775723" cy="720805"/>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425" name="Shape 425"/>
              <p:cNvSpPr/>
              <p:nvPr/>
            </p:nvSpPr>
            <p:spPr>
              <a:xfrm>
                <a:off x="113580" y="143198"/>
                <a:ext cx="548419" cy="4342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C</a:t>
                </a:r>
              </a:p>
            </p:txBody>
          </p:sp>
        </p:grpSp>
        <p:grpSp>
          <p:nvGrpSpPr>
            <p:cNvPr id="429" name="Group 429"/>
            <p:cNvGrpSpPr/>
            <p:nvPr/>
          </p:nvGrpSpPr>
          <p:grpSpPr>
            <a:xfrm>
              <a:off x="1066615" y="1441605"/>
              <a:ext cx="872688" cy="810904"/>
              <a:chOff x="0" y="0"/>
              <a:chExt cx="872686" cy="810903"/>
            </a:xfrm>
          </p:grpSpPr>
          <p:sp>
            <p:nvSpPr>
              <p:cNvPr id="427" name="Shape 427"/>
              <p:cNvSpPr/>
              <p:nvPr/>
            </p:nvSpPr>
            <p:spPr>
              <a:xfrm>
                <a:off x="0" y="-1"/>
                <a:ext cx="872687" cy="810905"/>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428" name="Shape 428"/>
              <p:cNvSpPr/>
              <p:nvPr/>
            </p:nvSpPr>
            <p:spPr>
              <a:xfrm>
                <a:off x="127778" y="188240"/>
                <a:ext cx="616970" cy="4342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F1</a:t>
                </a:r>
              </a:p>
            </p:txBody>
          </p:sp>
        </p:grpSp>
        <p:grpSp>
          <p:nvGrpSpPr>
            <p:cNvPr id="432" name="Group 432"/>
            <p:cNvGrpSpPr/>
            <p:nvPr/>
          </p:nvGrpSpPr>
          <p:grpSpPr>
            <a:xfrm>
              <a:off x="2666542" y="1406950"/>
              <a:ext cx="872688" cy="810904"/>
              <a:chOff x="0" y="0"/>
              <a:chExt cx="872686" cy="810903"/>
            </a:xfrm>
          </p:grpSpPr>
          <p:sp>
            <p:nvSpPr>
              <p:cNvPr id="430" name="Shape 430"/>
              <p:cNvSpPr/>
              <p:nvPr/>
            </p:nvSpPr>
            <p:spPr>
              <a:xfrm>
                <a:off x="0" y="-1"/>
                <a:ext cx="872687" cy="810905"/>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431" name="Shape 431"/>
              <p:cNvSpPr/>
              <p:nvPr/>
            </p:nvSpPr>
            <p:spPr>
              <a:xfrm>
                <a:off x="127778" y="188240"/>
                <a:ext cx="616970" cy="4342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F2</a:t>
                </a:r>
              </a:p>
            </p:txBody>
          </p:sp>
        </p:grpSp>
        <p:grpSp>
          <p:nvGrpSpPr>
            <p:cNvPr id="435" name="Group 435"/>
            <p:cNvGrpSpPr/>
            <p:nvPr/>
          </p:nvGrpSpPr>
          <p:grpSpPr>
            <a:xfrm>
              <a:off x="1066615" y="2967766"/>
              <a:ext cx="872688" cy="810904"/>
              <a:chOff x="0" y="0"/>
              <a:chExt cx="872686" cy="810903"/>
            </a:xfrm>
          </p:grpSpPr>
          <p:sp>
            <p:nvSpPr>
              <p:cNvPr id="433" name="Shape 433"/>
              <p:cNvSpPr/>
              <p:nvPr/>
            </p:nvSpPr>
            <p:spPr>
              <a:xfrm>
                <a:off x="0" y="-1"/>
                <a:ext cx="872687" cy="810905"/>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434" name="Shape 434"/>
              <p:cNvSpPr/>
              <p:nvPr/>
            </p:nvSpPr>
            <p:spPr>
              <a:xfrm>
                <a:off x="127778" y="188240"/>
                <a:ext cx="616970" cy="4342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X</a:t>
                </a:r>
              </a:p>
            </p:txBody>
          </p:sp>
        </p:grpSp>
        <p:grpSp>
          <p:nvGrpSpPr>
            <p:cNvPr id="438" name="Group 438"/>
            <p:cNvGrpSpPr/>
            <p:nvPr/>
          </p:nvGrpSpPr>
          <p:grpSpPr>
            <a:xfrm>
              <a:off x="2654790" y="2967766"/>
              <a:ext cx="872688" cy="810904"/>
              <a:chOff x="0" y="0"/>
              <a:chExt cx="872686" cy="810903"/>
            </a:xfrm>
          </p:grpSpPr>
          <p:sp>
            <p:nvSpPr>
              <p:cNvPr id="436" name="Shape 436"/>
              <p:cNvSpPr/>
              <p:nvPr/>
            </p:nvSpPr>
            <p:spPr>
              <a:xfrm>
                <a:off x="0" y="-1"/>
                <a:ext cx="872687" cy="810905"/>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437" name="Shape 437"/>
              <p:cNvSpPr/>
              <p:nvPr/>
            </p:nvSpPr>
            <p:spPr>
              <a:xfrm>
                <a:off x="127778" y="188240"/>
                <a:ext cx="616970" cy="4342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Y</a:t>
                </a:r>
              </a:p>
            </p:txBody>
          </p:sp>
        </p:grpSp>
        <p:sp>
          <p:nvSpPr>
            <p:cNvPr id="439" name="Shape 439"/>
            <p:cNvSpPr/>
            <p:nvPr/>
          </p:nvSpPr>
          <p:spPr>
            <a:xfrm>
              <a:off x="662119" y="615243"/>
              <a:ext cx="532300" cy="945116"/>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440" name="Shape 440"/>
            <p:cNvSpPr/>
            <p:nvPr/>
          </p:nvSpPr>
          <p:spPr>
            <a:xfrm flipH="1">
              <a:off x="3411427" y="615243"/>
              <a:ext cx="483817" cy="910462"/>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grpSp>
          <p:nvGrpSpPr>
            <p:cNvPr id="443" name="Group 443"/>
            <p:cNvGrpSpPr/>
            <p:nvPr/>
          </p:nvGrpSpPr>
          <p:grpSpPr>
            <a:xfrm>
              <a:off x="1842338" y="4518448"/>
              <a:ext cx="872688" cy="810904"/>
              <a:chOff x="0" y="0"/>
              <a:chExt cx="872686" cy="810903"/>
            </a:xfrm>
          </p:grpSpPr>
          <p:sp>
            <p:nvSpPr>
              <p:cNvPr id="441" name="Shape 441"/>
              <p:cNvSpPr/>
              <p:nvPr/>
            </p:nvSpPr>
            <p:spPr>
              <a:xfrm>
                <a:off x="0" y="-1"/>
                <a:ext cx="872687" cy="810905"/>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442" name="Shape 442"/>
              <p:cNvSpPr/>
              <p:nvPr/>
            </p:nvSpPr>
            <p:spPr>
              <a:xfrm>
                <a:off x="127778" y="188240"/>
                <a:ext cx="616970" cy="4342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Z</a:t>
                </a:r>
              </a:p>
            </p:txBody>
          </p:sp>
        </p:grpSp>
        <p:sp>
          <p:nvSpPr>
            <p:cNvPr id="444" name="Shape 444"/>
            <p:cNvSpPr/>
            <p:nvPr/>
          </p:nvSpPr>
          <p:spPr>
            <a:xfrm>
              <a:off x="2230197" y="720802"/>
              <a:ext cx="564147" cy="804902"/>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445" name="Shape 445"/>
            <p:cNvSpPr/>
            <p:nvPr/>
          </p:nvSpPr>
          <p:spPr>
            <a:xfrm flipH="1">
              <a:off x="1811502" y="720802"/>
              <a:ext cx="418698" cy="839557"/>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446" name="Shape 446"/>
            <p:cNvSpPr/>
            <p:nvPr/>
          </p:nvSpPr>
          <p:spPr>
            <a:xfrm flipH="1">
              <a:off x="1502960" y="2252508"/>
              <a:ext cx="1" cy="715258"/>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447" name="Shape 447"/>
            <p:cNvSpPr/>
            <p:nvPr/>
          </p:nvSpPr>
          <p:spPr>
            <a:xfrm flipH="1">
              <a:off x="2587223" y="3778668"/>
              <a:ext cx="503911" cy="858534"/>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448" name="Shape 448"/>
            <p:cNvSpPr/>
            <p:nvPr/>
          </p:nvSpPr>
          <p:spPr>
            <a:xfrm>
              <a:off x="1502959" y="3778668"/>
              <a:ext cx="467182" cy="858534"/>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449" name="Shape 449"/>
            <p:cNvSpPr/>
            <p:nvPr/>
          </p:nvSpPr>
          <p:spPr>
            <a:xfrm flipH="1">
              <a:off x="3091133" y="2217852"/>
              <a:ext cx="11753" cy="749913"/>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450" name="Shape 450"/>
            <p:cNvSpPr/>
            <p:nvPr/>
          </p:nvSpPr>
          <p:spPr>
            <a:xfrm flipH="1">
              <a:off x="1811502" y="615243"/>
              <a:ext cx="2083744" cy="945116"/>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451" name="Shape 451"/>
            <p:cNvSpPr/>
            <p:nvPr/>
          </p:nvSpPr>
          <p:spPr>
            <a:xfrm>
              <a:off x="662118" y="615243"/>
              <a:ext cx="2132227" cy="910462"/>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grpSp>
      <p:sp>
        <p:nvSpPr>
          <p:cNvPr id="453" name="Shape 453"/>
          <p:cNvSpPr/>
          <p:nvPr/>
        </p:nvSpPr>
        <p:spPr>
          <a:xfrm>
            <a:off x="2356837" y="10382280"/>
            <a:ext cx="4943710" cy="764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300"/>
            </a:pPr>
            <a:r>
              <a:t>A </a:t>
            </a:r>
            <a:r>
              <a:rPr spc="645"/>
              <a:t>(</a:t>
            </a:r>
            <a:r>
              <a:t>F1</a:t>
            </a:r>
            <a:r>
              <a:rPr spc="-989"/>
              <a:t>|</a:t>
            </a:r>
            <a:r>
              <a:t>|F</a:t>
            </a:r>
            <a:r>
              <a:rPr spc="645"/>
              <a:t>2</a:t>
            </a:r>
            <a:r>
              <a:t>) .* Z</a:t>
            </a:r>
          </a:p>
        </p:txBody>
      </p:sp>
      <p:sp>
        <p:nvSpPr>
          <p:cNvPr id="454" name="Shape 454"/>
          <p:cNvSpPr/>
          <p:nvPr/>
        </p:nvSpPr>
        <p:spPr>
          <a:xfrm>
            <a:off x="9302013" y="4030147"/>
            <a:ext cx="14186706" cy="24841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31131" indent="-431131" algn="l" defTabSz="1828800">
              <a:lnSpc>
                <a:spcPct val="90000"/>
              </a:lnSpc>
              <a:spcBef>
                <a:spcPts val="2000"/>
              </a:spcBef>
              <a:buSzPct val="100000"/>
              <a:buChar char="•"/>
              <a:defRPr sz="4300"/>
            </a:pPr>
            <a:r>
              <a:t>In many scenarios routing is required to be non-deterministic</a:t>
            </a:r>
          </a:p>
          <a:p>
            <a:pPr lvl="2" marL="1193131" indent="-431131" algn="l" defTabSz="1828800">
              <a:lnSpc>
                <a:spcPct val="90000"/>
              </a:lnSpc>
              <a:spcBef>
                <a:spcPts val="2000"/>
              </a:spcBef>
              <a:buSzPct val="100000"/>
              <a:buChar char="•"/>
              <a:defRPr sz="4300"/>
            </a:pPr>
            <a:r>
              <a:t> Backup Paths</a:t>
            </a:r>
          </a:p>
          <a:p>
            <a:pPr lvl="2" marL="1193131" indent="-431131" algn="l" defTabSz="1828800">
              <a:lnSpc>
                <a:spcPct val="90000"/>
              </a:lnSpc>
              <a:spcBef>
                <a:spcPts val="2000"/>
              </a:spcBef>
              <a:buSzPct val="100000"/>
              <a:buChar char="•"/>
              <a:defRPr sz="4300"/>
            </a:pPr>
            <a:r>
              <a:t> Load Balancers</a:t>
            </a:r>
          </a:p>
        </p:txBody>
      </p:sp>
      <p:grpSp>
        <p:nvGrpSpPr>
          <p:cNvPr id="461" name="Group 461"/>
          <p:cNvGrpSpPr/>
          <p:nvPr/>
        </p:nvGrpSpPr>
        <p:grpSpPr>
          <a:xfrm>
            <a:off x="3121663" y="4756993"/>
            <a:ext cx="2631327" cy="4183066"/>
            <a:chOff x="0" y="0"/>
            <a:chExt cx="2631326" cy="4183064"/>
          </a:xfrm>
        </p:grpSpPr>
        <p:sp>
          <p:nvSpPr>
            <p:cNvPr id="455" name="Shape 455"/>
            <p:cNvSpPr/>
            <p:nvPr/>
          </p:nvSpPr>
          <p:spPr>
            <a:xfrm>
              <a:off x="0" y="163493"/>
              <a:ext cx="489361" cy="936055"/>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456" name="Shape 456"/>
            <p:cNvSpPr/>
            <p:nvPr/>
          </p:nvSpPr>
          <p:spPr>
            <a:xfrm flipH="1">
              <a:off x="796304" y="1707306"/>
              <a:ext cx="1" cy="698968"/>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457" name="Shape 457"/>
            <p:cNvSpPr/>
            <p:nvPr/>
          </p:nvSpPr>
          <p:spPr>
            <a:xfrm>
              <a:off x="818103" y="3273047"/>
              <a:ext cx="501593" cy="910018"/>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458" name="Shape 458"/>
            <p:cNvSpPr/>
            <p:nvPr/>
          </p:nvSpPr>
          <p:spPr>
            <a:xfrm>
              <a:off x="193621" y="0"/>
              <a:ext cx="2040377" cy="848553"/>
            </a:xfrm>
            <a:prstGeom prst="line">
              <a:avLst/>
            </a:prstGeom>
            <a:noFill/>
            <a:ln w="50800" cap="flat">
              <a:solidFill>
                <a:srgbClr val="FF0000"/>
              </a:solidFill>
              <a:custDash>
                <a:ds d="200000" sp="200000"/>
              </a:custDash>
              <a:miter lim="400000"/>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459" name="Shape 459"/>
            <p:cNvSpPr/>
            <p:nvPr/>
          </p:nvSpPr>
          <p:spPr>
            <a:xfrm>
              <a:off x="2631326" y="1681326"/>
              <a:ext cx="1" cy="750927"/>
            </a:xfrm>
            <a:prstGeom prst="line">
              <a:avLst/>
            </a:prstGeom>
            <a:noFill/>
            <a:ln w="50800" cap="flat">
              <a:solidFill>
                <a:srgbClr val="FF0000"/>
              </a:solidFill>
              <a:custDash>
                <a:ds d="200000" sp="200000"/>
              </a:custDash>
              <a:miter lim="400000"/>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460" name="Shape 460"/>
            <p:cNvSpPr/>
            <p:nvPr/>
          </p:nvSpPr>
          <p:spPr>
            <a:xfrm flipH="1">
              <a:off x="2097035" y="3231299"/>
              <a:ext cx="515537" cy="896381"/>
            </a:xfrm>
            <a:prstGeom prst="line">
              <a:avLst/>
            </a:prstGeom>
            <a:noFill/>
            <a:ln w="50800" cap="flat">
              <a:solidFill>
                <a:srgbClr val="FF0000"/>
              </a:solidFill>
              <a:custDash>
                <a:ds d="200000" sp="200000"/>
              </a:custDash>
              <a:miter lim="400000"/>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454"/>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45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4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453"/>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4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2" grpId="2"/>
      <p:bldP build="whole" bldLvl="1" animBg="1" rev="0" advAuto="0" spid="461" grpId="5"/>
      <p:bldP build="whole" bldLvl="1" animBg="1" rev="0" advAuto="0" spid="454" grpId="1"/>
      <p:bldP build="whole" bldLvl="1" animBg="1" rev="0" advAuto="0" spid="417" grpId="3"/>
      <p:bldP build="whole" bldLvl="1" animBg="1" rev="0" advAuto="0" spid="453" grpId="4"/>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 name="Shape 465"/>
          <p:cNvSpPr/>
          <p:nvPr>
            <p:ph type="title"/>
          </p:nvPr>
        </p:nvSpPr>
        <p:spPr>
          <a:xfrm>
            <a:off x="1970048" y="951717"/>
            <a:ext cx="21031201" cy="2651125"/>
          </a:xfrm>
          <a:prstGeom prst="rect">
            <a:avLst/>
          </a:prstGeom>
        </p:spPr>
        <p:txBody>
          <a:bodyPr/>
          <a:lstStyle/>
          <a:p>
            <a:pPr lvl="2" algn="ctr" defTabSz="914400">
              <a:lnSpc>
                <a:spcPct val="100000"/>
              </a:lnSpc>
              <a:defRPr sz="1800"/>
            </a:pPr>
            <a:r>
              <a:rPr sz="10800"/>
              <a:t>The Dual Problem</a:t>
            </a:r>
          </a:p>
        </p:txBody>
      </p:sp>
      <p:grpSp>
        <p:nvGrpSpPr>
          <p:cNvPr id="469" name="Group 469"/>
          <p:cNvGrpSpPr/>
          <p:nvPr/>
        </p:nvGrpSpPr>
        <p:grpSpPr>
          <a:xfrm>
            <a:off x="6308867" y="5132912"/>
            <a:ext cx="6114651" cy="1901920"/>
            <a:chOff x="0" y="0"/>
            <a:chExt cx="6114650" cy="1901919"/>
          </a:xfrm>
        </p:grpSpPr>
        <p:sp>
          <p:nvSpPr>
            <p:cNvPr id="466" name="Shape 466"/>
            <p:cNvSpPr/>
            <p:nvPr/>
          </p:nvSpPr>
          <p:spPr>
            <a:xfrm>
              <a:off x="1702053" y="0"/>
              <a:ext cx="2710543" cy="1362855"/>
            </a:xfrm>
            <a:prstGeom prst="rect">
              <a:avLst/>
            </a:prstGeom>
            <a:solidFill>
              <a:srgbClr val="FFFFFF">
                <a:alpha val="29000"/>
              </a:srgbClr>
            </a:solidFill>
            <a:ln w="25400" cap="flat">
              <a:solidFill>
                <a:srgbClr val="FFFFFF">
                  <a:alpha val="29000"/>
                </a:srgbClr>
              </a:solidFill>
              <a:prstDash val="solid"/>
              <a:bevel/>
            </a:ln>
            <a:effectLst/>
          </p:spPr>
          <p:txBody>
            <a:bodyPr wrap="square" lIns="45719" tIns="45719" rIns="45719" bIns="45719" numCol="1" anchor="ctr">
              <a:noAutofit/>
            </a:bodyPr>
            <a:lstStyle/>
            <a:p>
              <a:pPr>
                <a:defRPr sz="6000">
                  <a:solidFill>
                    <a:srgbClr val="FF0000"/>
                  </a:solidFill>
                </a:defRPr>
              </a:pPr>
            </a:p>
          </p:txBody>
        </p:sp>
        <p:sp>
          <p:nvSpPr>
            <p:cNvPr id="467" name="Shape 467"/>
            <p:cNvSpPr/>
            <p:nvPr/>
          </p:nvSpPr>
          <p:spPr>
            <a:xfrm>
              <a:off x="1702053" y="217877"/>
              <a:ext cx="2710543"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6000">
                  <a:solidFill>
                    <a:srgbClr val="FF0000"/>
                  </a:solidFill>
                </a:defRPr>
              </a:lvl1pPr>
            </a:lstStyle>
            <a:p>
              <a:pPr>
                <a:defRPr sz="1800">
                  <a:solidFill>
                    <a:srgbClr val="000000"/>
                  </a:solidFill>
                </a:defRPr>
              </a:pPr>
              <a:r>
                <a:rPr sz="6000">
                  <a:solidFill>
                    <a:srgbClr val="FF0000"/>
                  </a:solidFill>
                </a:rPr>
                <a:t>NetGen</a:t>
              </a:r>
            </a:p>
          </p:txBody>
        </p:sp>
        <p:sp>
          <p:nvSpPr>
            <p:cNvPr id="468" name="Shape 468"/>
            <p:cNvSpPr/>
            <p:nvPr/>
          </p:nvSpPr>
          <p:spPr>
            <a:xfrm>
              <a:off x="0" y="736522"/>
              <a:ext cx="6114651" cy="1165398"/>
            </a:xfrm>
            <a:prstGeom prst="rightArrow">
              <a:avLst>
                <a:gd name="adj1" fmla="val 32000"/>
                <a:gd name="adj2" fmla="val 78238"/>
              </a:avLst>
            </a:prstGeom>
            <a:solidFill>
              <a:srgbClr val="2683C6">
                <a:alpha val="29000"/>
              </a:srgbClr>
            </a:solidFill>
            <a:ln w="12700" cap="flat">
              <a:noFill/>
              <a:miter lim="400000"/>
            </a:ln>
            <a:effectLst>
              <a:outerShdw sx="100000" sy="100000" kx="0" ky="0" algn="b" rotWithShape="0" blurRad="101600" dist="99523" dir="5400000">
                <a:srgbClr val="000000">
                  <a:alpha val="50000"/>
                </a:srgbClr>
              </a:outerShdw>
            </a:effectLst>
          </p:spPr>
          <p:txBody>
            <a:bodyPr wrap="square" lIns="45719" tIns="45719" rIns="45719" bIns="45719" numCol="1" anchor="ctr">
              <a:noAutofit/>
            </a:bodyPr>
            <a:lstStyle/>
            <a:p>
              <a:pPr>
                <a:defRPr sz="3200">
                  <a:solidFill>
                    <a:srgbClr val="FFFFFF"/>
                  </a:solidFill>
                </a:defRPr>
              </a:pPr>
            </a:p>
          </p:txBody>
        </p:sp>
      </p:grpSp>
      <p:grpSp>
        <p:nvGrpSpPr>
          <p:cNvPr id="472" name="Group 472"/>
          <p:cNvGrpSpPr/>
          <p:nvPr/>
        </p:nvGrpSpPr>
        <p:grpSpPr>
          <a:xfrm>
            <a:off x="1172801" y="5153457"/>
            <a:ext cx="4314424" cy="4978283"/>
            <a:chOff x="0" y="0"/>
            <a:chExt cx="4314423" cy="4978281"/>
          </a:xfrm>
        </p:grpSpPr>
        <p:sp>
          <p:nvSpPr>
            <p:cNvPr id="470" name="Shape 470"/>
            <p:cNvSpPr/>
            <p:nvPr/>
          </p:nvSpPr>
          <p:spPr>
            <a:xfrm>
              <a:off x="0" y="392995"/>
              <a:ext cx="4314424" cy="4512747"/>
            </a:xfrm>
            <a:prstGeom prst="rect">
              <a:avLst/>
            </a:prstGeom>
            <a:solidFill>
              <a:srgbClr val="A3CEED"/>
            </a:solidFill>
            <a:ln w="38100" cap="flat">
              <a:solidFill>
                <a:srgbClr val="000000"/>
              </a:solidFill>
              <a:prstDash val="solid"/>
              <a:miter lim="400000"/>
            </a:ln>
            <a:effectLst>
              <a:outerShdw sx="100000" sy="100000" kx="0" ky="0" algn="b" rotWithShape="0" blurRad="190500" dist="8455" dir="5400000">
                <a:srgbClr val="000000"/>
              </a:outerShdw>
            </a:effectLst>
          </p:spPr>
          <p:txBody>
            <a:bodyPr wrap="square" lIns="45719" tIns="45719" rIns="45719" bIns="45719" numCol="1" anchor="ctr">
              <a:noAutofit/>
            </a:bodyPr>
            <a:lstStyle/>
            <a:p>
              <a:pPr>
                <a:defRPr b="1" sz="4400"/>
              </a:pPr>
            </a:p>
          </p:txBody>
        </p:sp>
        <p:sp>
          <p:nvSpPr>
            <p:cNvPr id="471" name="Shape 471"/>
            <p:cNvSpPr/>
            <p:nvPr/>
          </p:nvSpPr>
          <p:spPr>
            <a:xfrm>
              <a:off x="122527" y="0"/>
              <a:ext cx="4069368" cy="49782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defRPr sz="3800">
                  <a:solidFill>
                    <a:srgbClr val="FFFFFF"/>
                  </a:solidFill>
                </a:defRPr>
              </a:pPr>
              <a:r>
                <a:rPr>
                  <a:solidFill>
                    <a:srgbClr val="000000"/>
                  </a:solidFill>
                </a:rPr>
                <a:t>  HTTP packets from source nodes A,B,C  </a:t>
              </a:r>
            </a:p>
            <a:p>
              <a:pPr>
                <a:defRPr sz="3800">
                  <a:solidFill>
                    <a:srgbClr val="FFFFFF"/>
                  </a:solidFill>
                </a:defRPr>
              </a:pPr>
              <a:r>
                <a:rPr>
                  <a:solidFill>
                    <a:srgbClr val="000000"/>
                  </a:solidFill>
                </a:rPr>
                <a:t>going through firewall F1 </a:t>
              </a:r>
            </a:p>
            <a:p>
              <a:pPr>
                <a:defRPr sz="3800">
                  <a:solidFill>
                    <a:srgbClr val="FFFFFF"/>
                  </a:solidFill>
                </a:defRPr>
              </a:pPr>
              <a:r>
                <a:rPr>
                  <a:solidFill>
                    <a:srgbClr val="000000"/>
                  </a:solidFill>
                </a:rPr>
                <a:t>must instead go through firewall F2.</a:t>
              </a:r>
            </a:p>
          </p:txBody>
        </p:sp>
      </p:grpSp>
      <p:sp>
        <p:nvSpPr>
          <p:cNvPr id="473" name="Shape 473"/>
          <p:cNvSpPr/>
          <p:nvPr/>
        </p:nvSpPr>
        <p:spPr>
          <a:xfrm>
            <a:off x="2212412" y="3840810"/>
            <a:ext cx="2235201" cy="86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Policy: </a:t>
            </a:r>
          </a:p>
        </p:txBody>
      </p:sp>
      <p:grpSp>
        <p:nvGrpSpPr>
          <p:cNvPr id="514" name="Group 514"/>
          <p:cNvGrpSpPr/>
          <p:nvPr/>
        </p:nvGrpSpPr>
        <p:grpSpPr>
          <a:xfrm>
            <a:off x="13245160" y="5263943"/>
            <a:ext cx="4466506" cy="5225094"/>
            <a:chOff x="0" y="0"/>
            <a:chExt cx="4466504" cy="5225092"/>
          </a:xfrm>
        </p:grpSpPr>
        <p:grpSp>
          <p:nvGrpSpPr>
            <p:cNvPr id="476" name="Group 476"/>
            <p:cNvGrpSpPr/>
            <p:nvPr/>
          </p:nvGrpSpPr>
          <p:grpSpPr>
            <a:xfrm>
              <a:off x="0" y="0"/>
              <a:ext cx="760256" cy="706703"/>
              <a:chOff x="0" y="0"/>
              <a:chExt cx="760255" cy="706702"/>
            </a:xfrm>
          </p:grpSpPr>
          <p:sp>
            <p:nvSpPr>
              <p:cNvPr id="474" name="Shape 474"/>
              <p:cNvSpPr/>
              <p:nvPr/>
            </p:nvSpPr>
            <p:spPr>
              <a:xfrm>
                <a:off x="-1" y="-1"/>
                <a:ext cx="760257" cy="70670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475" name="Shape 475"/>
              <p:cNvSpPr/>
              <p:nvPr/>
            </p:nvSpPr>
            <p:spPr>
              <a:xfrm>
                <a:off x="111336" y="140422"/>
                <a:ext cx="537584" cy="4258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A</a:t>
                </a:r>
              </a:p>
            </p:txBody>
          </p:sp>
        </p:grpSp>
        <p:grpSp>
          <p:nvGrpSpPr>
            <p:cNvPr id="479" name="Group 479"/>
            <p:cNvGrpSpPr/>
            <p:nvPr/>
          </p:nvGrpSpPr>
          <p:grpSpPr>
            <a:xfrm>
              <a:off x="1805608" y="0"/>
              <a:ext cx="760257" cy="706703"/>
              <a:chOff x="0" y="0"/>
              <a:chExt cx="760255" cy="706702"/>
            </a:xfrm>
          </p:grpSpPr>
          <p:sp>
            <p:nvSpPr>
              <p:cNvPr id="477" name="Shape 477"/>
              <p:cNvSpPr/>
              <p:nvPr/>
            </p:nvSpPr>
            <p:spPr>
              <a:xfrm>
                <a:off x="-1" y="-1"/>
                <a:ext cx="760257" cy="70670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a:solidFill>
                      <a:srgbClr val="FFFFFF"/>
                    </a:solidFill>
                  </a:defRPr>
                </a:pPr>
              </a:p>
            </p:txBody>
          </p:sp>
          <p:sp>
            <p:nvSpPr>
              <p:cNvPr id="478" name="Shape 478"/>
              <p:cNvSpPr/>
              <p:nvPr/>
            </p:nvSpPr>
            <p:spPr>
              <a:xfrm>
                <a:off x="111336" y="140422"/>
                <a:ext cx="537584" cy="4258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B</a:t>
                </a:r>
              </a:p>
            </p:txBody>
          </p:sp>
        </p:grpSp>
        <p:grpSp>
          <p:nvGrpSpPr>
            <p:cNvPr id="482" name="Group 482"/>
            <p:cNvGrpSpPr/>
            <p:nvPr/>
          </p:nvGrpSpPr>
          <p:grpSpPr>
            <a:xfrm>
              <a:off x="3706248" y="0"/>
              <a:ext cx="760257" cy="706703"/>
              <a:chOff x="0" y="0"/>
              <a:chExt cx="760255" cy="706702"/>
            </a:xfrm>
          </p:grpSpPr>
          <p:sp>
            <p:nvSpPr>
              <p:cNvPr id="480" name="Shape 480"/>
              <p:cNvSpPr/>
              <p:nvPr/>
            </p:nvSpPr>
            <p:spPr>
              <a:xfrm>
                <a:off x="-1" y="-1"/>
                <a:ext cx="760257" cy="70670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481" name="Shape 481"/>
              <p:cNvSpPr/>
              <p:nvPr/>
            </p:nvSpPr>
            <p:spPr>
              <a:xfrm>
                <a:off x="111336" y="140422"/>
                <a:ext cx="537584" cy="4258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C</a:t>
                </a:r>
              </a:p>
            </p:txBody>
          </p:sp>
        </p:grpSp>
        <p:grpSp>
          <p:nvGrpSpPr>
            <p:cNvPr id="485" name="Group 485"/>
            <p:cNvGrpSpPr/>
            <p:nvPr/>
          </p:nvGrpSpPr>
          <p:grpSpPr>
            <a:xfrm>
              <a:off x="1045351" y="1413403"/>
              <a:ext cx="855288" cy="795040"/>
              <a:chOff x="0" y="0"/>
              <a:chExt cx="855287" cy="795039"/>
            </a:xfrm>
          </p:grpSpPr>
          <p:sp>
            <p:nvSpPr>
              <p:cNvPr id="483" name="Shape 483"/>
              <p:cNvSpPr/>
              <p:nvPr/>
            </p:nvSpPr>
            <p:spPr>
              <a:xfrm>
                <a:off x="0" y="-1"/>
                <a:ext cx="855288" cy="795041"/>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484" name="Shape 484"/>
              <p:cNvSpPr/>
              <p:nvPr/>
            </p:nvSpPr>
            <p:spPr>
              <a:xfrm>
                <a:off x="125254" y="184591"/>
                <a:ext cx="604780" cy="42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F1</a:t>
                </a:r>
              </a:p>
            </p:txBody>
          </p:sp>
        </p:grpSp>
        <p:grpSp>
          <p:nvGrpSpPr>
            <p:cNvPr id="488" name="Group 488"/>
            <p:cNvGrpSpPr/>
            <p:nvPr/>
          </p:nvGrpSpPr>
          <p:grpSpPr>
            <a:xfrm>
              <a:off x="2613380" y="1379426"/>
              <a:ext cx="855288" cy="795040"/>
              <a:chOff x="0" y="0"/>
              <a:chExt cx="855287" cy="795039"/>
            </a:xfrm>
          </p:grpSpPr>
          <p:sp>
            <p:nvSpPr>
              <p:cNvPr id="486" name="Shape 486"/>
              <p:cNvSpPr/>
              <p:nvPr/>
            </p:nvSpPr>
            <p:spPr>
              <a:xfrm>
                <a:off x="0" y="-1"/>
                <a:ext cx="855288" cy="795041"/>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487" name="Shape 487"/>
              <p:cNvSpPr/>
              <p:nvPr/>
            </p:nvSpPr>
            <p:spPr>
              <a:xfrm>
                <a:off x="125254" y="184591"/>
                <a:ext cx="604780" cy="42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F2</a:t>
                </a:r>
              </a:p>
            </p:txBody>
          </p:sp>
        </p:grpSp>
        <p:grpSp>
          <p:nvGrpSpPr>
            <p:cNvPr id="491" name="Group 491"/>
            <p:cNvGrpSpPr/>
            <p:nvPr/>
          </p:nvGrpSpPr>
          <p:grpSpPr>
            <a:xfrm>
              <a:off x="1045351" y="2909707"/>
              <a:ext cx="855288" cy="795040"/>
              <a:chOff x="0" y="0"/>
              <a:chExt cx="855287" cy="795039"/>
            </a:xfrm>
          </p:grpSpPr>
          <p:sp>
            <p:nvSpPr>
              <p:cNvPr id="489" name="Shape 489"/>
              <p:cNvSpPr/>
              <p:nvPr/>
            </p:nvSpPr>
            <p:spPr>
              <a:xfrm>
                <a:off x="0" y="-1"/>
                <a:ext cx="855288" cy="795041"/>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2000"/>
                </a:pPr>
              </a:p>
            </p:txBody>
          </p:sp>
          <p:sp>
            <p:nvSpPr>
              <p:cNvPr id="490" name="Shape 490"/>
              <p:cNvSpPr/>
              <p:nvPr/>
            </p:nvSpPr>
            <p:spPr>
              <a:xfrm>
                <a:off x="125254" y="184591"/>
                <a:ext cx="604780" cy="42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X</a:t>
                </a:r>
              </a:p>
            </p:txBody>
          </p:sp>
        </p:grpSp>
        <p:grpSp>
          <p:nvGrpSpPr>
            <p:cNvPr id="494" name="Group 494"/>
            <p:cNvGrpSpPr/>
            <p:nvPr/>
          </p:nvGrpSpPr>
          <p:grpSpPr>
            <a:xfrm>
              <a:off x="2601862" y="2909707"/>
              <a:ext cx="855288" cy="795040"/>
              <a:chOff x="0" y="0"/>
              <a:chExt cx="855287" cy="795039"/>
            </a:xfrm>
          </p:grpSpPr>
          <p:sp>
            <p:nvSpPr>
              <p:cNvPr id="492" name="Shape 492"/>
              <p:cNvSpPr/>
              <p:nvPr/>
            </p:nvSpPr>
            <p:spPr>
              <a:xfrm>
                <a:off x="0" y="-1"/>
                <a:ext cx="855288" cy="795041"/>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493" name="Shape 493"/>
              <p:cNvSpPr/>
              <p:nvPr/>
            </p:nvSpPr>
            <p:spPr>
              <a:xfrm>
                <a:off x="125254" y="184591"/>
                <a:ext cx="604780" cy="42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Y</a:t>
                </a:r>
              </a:p>
            </p:txBody>
          </p:sp>
        </p:grpSp>
        <p:sp>
          <p:nvSpPr>
            <p:cNvPr id="495" name="Shape 495"/>
            <p:cNvSpPr/>
            <p:nvPr/>
          </p:nvSpPr>
          <p:spPr>
            <a:xfrm>
              <a:off x="648918" y="603206"/>
              <a:ext cx="521689" cy="926627"/>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496" name="Shape 496"/>
            <p:cNvSpPr/>
            <p:nvPr/>
          </p:nvSpPr>
          <p:spPr>
            <a:xfrm flipH="1">
              <a:off x="3343414" y="603207"/>
              <a:ext cx="474171" cy="892650"/>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grpSp>
          <p:nvGrpSpPr>
            <p:cNvPr id="499" name="Group 499"/>
            <p:cNvGrpSpPr/>
            <p:nvPr/>
          </p:nvGrpSpPr>
          <p:grpSpPr>
            <a:xfrm>
              <a:off x="1805608" y="4430053"/>
              <a:ext cx="855289" cy="795040"/>
              <a:chOff x="0" y="0"/>
              <a:chExt cx="855287" cy="795039"/>
            </a:xfrm>
          </p:grpSpPr>
          <p:sp>
            <p:nvSpPr>
              <p:cNvPr id="497" name="Shape 497"/>
              <p:cNvSpPr/>
              <p:nvPr/>
            </p:nvSpPr>
            <p:spPr>
              <a:xfrm>
                <a:off x="0" y="-1"/>
                <a:ext cx="855288" cy="795041"/>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498" name="Shape 498"/>
              <p:cNvSpPr/>
              <p:nvPr/>
            </p:nvSpPr>
            <p:spPr>
              <a:xfrm>
                <a:off x="125254" y="184591"/>
                <a:ext cx="604780" cy="42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Z</a:t>
                </a:r>
              </a:p>
            </p:txBody>
          </p:sp>
        </p:grpSp>
        <p:sp>
          <p:nvSpPr>
            <p:cNvPr id="500" name="Shape 500"/>
            <p:cNvSpPr/>
            <p:nvPr/>
          </p:nvSpPr>
          <p:spPr>
            <a:xfrm>
              <a:off x="2185736" y="706701"/>
              <a:ext cx="552899" cy="789156"/>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01" name="Shape 501"/>
            <p:cNvSpPr/>
            <p:nvPr/>
          </p:nvSpPr>
          <p:spPr>
            <a:xfrm flipH="1">
              <a:off x="1775387" y="706701"/>
              <a:ext cx="410350" cy="823133"/>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02" name="Shape 502"/>
            <p:cNvSpPr/>
            <p:nvPr/>
          </p:nvSpPr>
          <p:spPr>
            <a:xfrm flipH="1">
              <a:off x="1472996" y="2208441"/>
              <a:ext cx="1" cy="701266"/>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03" name="Shape 503"/>
            <p:cNvSpPr/>
            <p:nvPr/>
          </p:nvSpPr>
          <p:spPr>
            <a:xfrm flipH="1">
              <a:off x="2535642" y="3704745"/>
              <a:ext cx="493864" cy="841738"/>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04" name="Shape 504"/>
            <p:cNvSpPr/>
            <p:nvPr/>
          </p:nvSpPr>
          <p:spPr>
            <a:xfrm>
              <a:off x="1472996" y="3704745"/>
              <a:ext cx="457867" cy="841738"/>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05" name="Shape 505"/>
            <p:cNvSpPr/>
            <p:nvPr/>
          </p:nvSpPr>
          <p:spPr>
            <a:xfrm flipH="1">
              <a:off x="3029505" y="2174465"/>
              <a:ext cx="11520" cy="735242"/>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06" name="Shape 506"/>
            <p:cNvSpPr/>
            <p:nvPr/>
          </p:nvSpPr>
          <p:spPr>
            <a:xfrm>
              <a:off x="541453" y="712137"/>
              <a:ext cx="521688" cy="926627"/>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07" name="Shape 507"/>
            <p:cNvSpPr/>
            <p:nvPr/>
          </p:nvSpPr>
          <p:spPr>
            <a:xfrm flipH="1">
              <a:off x="1680353" y="736893"/>
              <a:ext cx="328246" cy="671074"/>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08" name="Shape 508"/>
            <p:cNvSpPr/>
            <p:nvPr/>
          </p:nvSpPr>
          <p:spPr>
            <a:xfrm flipH="1">
              <a:off x="1316277" y="2220864"/>
              <a:ext cx="1" cy="695831"/>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09" name="Shape 509"/>
            <p:cNvSpPr/>
            <p:nvPr/>
          </p:nvSpPr>
          <p:spPr>
            <a:xfrm>
              <a:off x="1377964" y="3855586"/>
              <a:ext cx="392948" cy="690760"/>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10" name="Shape 510"/>
            <p:cNvSpPr/>
            <p:nvPr/>
          </p:nvSpPr>
          <p:spPr>
            <a:xfrm flipH="1">
              <a:off x="1775386" y="603206"/>
              <a:ext cx="2042201" cy="926627"/>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11" name="Shape 511"/>
            <p:cNvSpPr/>
            <p:nvPr/>
          </p:nvSpPr>
          <p:spPr>
            <a:xfrm flipH="1">
              <a:off x="1785870" y="569230"/>
              <a:ext cx="1841798" cy="832903"/>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12" name="Shape 512"/>
            <p:cNvSpPr/>
            <p:nvPr/>
          </p:nvSpPr>
          <p:spPr>
            <a:xfrm>
              <a:off x="648918" y="603206"/>
              <a:ext cx="2089716" cy="892651"/>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13" name="Shape 513"/>
            <p:cNvSpPr/>
            <p:nvPr/>
          </p:nvSpPr>
          <p:spPr>
            <a:xfrm>
              <a:off x="3166430" y="2213877"/>
              <a:ext cx="1" cy="695831"/>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grpSp>
      <p:grpSp>
        <p:nvGrpSpPr>
          <p:cNvPr id="556" name="Group 556"/>
          <p:cNvGrpSpPr/>
          <p:nvPr/>
        </p:nvGrpSpPr>
        <p:grpSpPr>
          <a:xfrm>
            <a:off x="18679010" y="5264939"/>
            <a:ext cx="4466506" cy="5223103"/>
            <a:chOff x="0" y="0"/>
            <a:chExt cx="4466504" cy="5223102"/>
          </a:xfrm>
        </p:grpSpPr>
        <p:grpSp>
          <p:nvGrpSpPr>
            <p:cNvPr id="517" name="Group 517"/>
            <p:cNvGrpSpPr/>
            <p:nvPr/>
          </p:nvGrpSpPr>
          <p:grpSpPr>
            <a:xfrm>
              <a:off x="-1" y="0"/>
              <a:ext cx="760258" cy="706433"/>
              <a:chOff x="0" y="0"/>
              <a:chExt cx="760256" cy="706432"/>
            </a:xfrm>
          </p:grpSpPr>
          <p:sp>
            <p:nvSpPr>
              <p:cNvPr id="515" name="Shape 515"/>
              <p:cNvSpPr/>
              <p:nvPr/>
            </p:nvSpPr>
            <p:spPr>
              <a:xfrm>
                <a:off x="-1" y="-1"/>
                <a:ext cx="760258" cy="70643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516" name="Shape 516"/>
              <p:cNvSpPr/>
              <p:nvPr/>
            </p:nvSpPr>
            <p:spPr>
              <a:xfrm>
                <a:off x="111336" y="140369"/>
                <a:ext cx="537584"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A</a:t>
                </a:r>
              </a:p>
            </p:txBody>
          </p:sp>
        </p:grpSp>
        <p:grpSp>
          <p:nvGrpSpPr>
            <p:cNvPr id="520" name="Group 520"/>
            <p:cNvGrpSpPr/>
            <p:nvPr/>
          </p:nvGrpSpPr>
          <p:grpSpPr>
            <a:xfrm>
              <a:off x="1805608" y="0"/>
              <a:ext cx="760258" cy="706433"/>
              <a:chOff x="0" y="0"/>
              <a:chExt cx="760256" cy="706432"/>
            </a:xfrm>
          </p:grpSpPr>
          <p:sp>
            <p:nvSpPr>
              <p:cNvPr id="518" name="Shape 518"/>
              <p:cNvSpPr/>
              <p:nvPr/>
            </p:nvSpPr>
            <p:spPr>
              <a:xfrm>
                <a:off x="-1" y="-1"/>
                <a:ext cx="760258" cy="70643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a:solidFill>
                      <a:srgbClr val="FFFFFF"/>
                    </a:solidFill>
                  </a:defRPr>
                </a:pPr>
              </a:p>
            </p:txBody>
          </p:sp>
          <p:sp>
            <p:nvSpPr>
              <p:cNvPr id="519" name="Shape 519"/>
              <p:cNvSpPr/>
              <p:nvPr/>
            </p:nvSpPr>
            <p:spPr>
              <a:xfrm>
                <a:off x="111336" y="140369"/>
                <a:ext cx="537584"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B</a:t>
                </a:r>
              </a:p>
            </p:txBody>
          </p:sp>
        </p:grpSp>
        <p:grpSp>
          <p:nvGrpSpPr>
            <p:cNvPr id="523" name="Group 523"/>
            <p:cNvGrpSpPr/>
            <p:nvPr/>
          </p:nvGrpSpPr>
          <p:grpSpPr>
            <a:xfrm>
              <a:off x="3706248" y="0"/>
              <a:ext cx="760257" cy="706433"/>
              <a:chOff x="0" y="0"/>
              <a:chExt cx="760256" cy="706432"/>
            </a:xfrm>
          </p:grpSpPr>
          <p:sp>
            <p:nvSpPr>
              <p:cNvPr id="521" name="Shape 521"/>
              <p:cNvSpPr/>
              <p:nvPr/>
            </p:nvSpPr>
            <p:spPr>
              <a:xfrm>
                <a:off x="-1" y="-1"/>
                <a:ext cx="760258" cy="706434"/>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522" name="Shape 522"/>
              <p:cNvSpPr/>
              <p:nvPr/>
            </p:nvSpPr>
            <p:spPr>
              <a:xfrm>
                <a:off x="111336" y="140369"/>
                <a:ext cx="537584"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C</a:t>
                </a:r>
              </a:p>
            </p:txBody>
          </p:sp>
        </p:grpSp>
        <p:grpSp>
          <p:nvGrpSpPr>
            <p:cNvPr id="526" name="Group 526"/>
            <p:cNvGrpSpPr/>
            <p:nvPr/>
          </p:nvGrpSpPr>
          <p:grpSpPr>
            <a:xfrm>
              <a:off x="1045351" y="1412864"/>
              <a:ext cx="855289" cy="794738"/>
              <a:chOff x="0" y="0"/>
              <a:chExt cx="855288" cy="794736"/>
            </a:xfrm>
          </p:grpSpPr>
          <p:sp>
            <p:nvSpPr>
              <p:cNvPr id="524" name="Shape 524"/>
              <p:cNvSpPr/>
              <p:nvPr/>
            </p:nvSpPr>
            <p:spPr>
              <a:xfrm>
                <a:off x="0" y="-1"/>
                <a:ext cx="855289" cy="794738"/>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525" name="Shape 525"/>
              <p:cNvSpPr/>
              <p:nvPr/>
            </p:nvSpPr>
            <p:spPr>
              <a:xfrm>
                <a:off x="125254" y="184521"/>
                <a:ext cx="604780"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F1</a:t>
                </a:r>
              </a:p>
            </p:txBody>
          </p:sp>
        </p:grpSp>
        <p:grpSp>
          <p:nvGrpSpPr>
            <p:cNvPr id="529" name="Group 529"/>
            <p:cNvGrpSpPr/>
            <p:nvPr/>
          </p:nvGrpSpPr>
          <p:grpSpPr>
            <a:xfrm>
              <a:off x="2613380" y="1378900"/>
              <a:ext cx="855290" cy="794738"/>
              <a:chOff x="0" y="0"/>
              <a:chExt cx="855288" cy="794736"/>
            </a:xfrm>
          </p:grpSpPr>
          <p:sp>
            <p:nvSpPr>
              <p:cNvPr id="527" name="Shape 527"/>
              <p:cNvSpPr/>
              <p:nvPr/>
            </p:nvSpPr>
            <p:spPr>
              <a:xfrm>
                <a:off x="0" y="-1"/>
                <a:ext cx="855289" cy="794738"/>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528" name="Shape 528"/>
              <p:cNvSpPr/>
              <p:nvPr/>
            </p:nvSpPr>
            <p:spPr>
              <a:xfrm>
                <a:off x="125254" y="184521"/>
                <a:ext cx="604780"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F2</a:t>
                </a:r>
              </a:p>
            </p:txBody>
          </p:sp>
        </p:grpSp>
        <p:grpSp>
          <p:nvGrpSpPr>
            <p:cNvPr id="532" name="Group 532"/>
            <p:cNvGrpSpPr/>
            <p:nvPr/>
          </p:nvGrpSpPr>
          <p:grpSpPr>
            <a:xfrm>
              <a:off x="1045351" y="2908598"/>
              <a:ext cx="855289" cy="794738"/>
              <a:chOff x="0" y="0"/>
              <a:chExt cx="855288" cy="794736"/>
            </a:xfrm>
          </p:grpSpPr>
          <p:sp>
            <p:nvSpPr>
              <p:cNvPr id="530" name="Shape 530"/>
              <p:cNvSpPr/>
              <p:nvPr/>
            </p:nvSpPr>
            <p:spPr>
              <a:xfrm>
                <a:off x="0" y="-1"/>
                <a:ext cx="855289" cy="794738"/>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531" name="Shape 531"/>
              <p:cNvSpPr/>
              <p:nvPr/>
            </p:nvSpPr>
            <p:spPr>
              <a:xfrm>
                <a:off x="125254" y="184521"/>
                <a:ext cx="604780"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X</a:t>
                </a:r>
              </a:p>
            </p:txBody>
          </p:sp>
        </p:grpSp>
        <p:grpSp>
          <p:nvGrpSpPr>
            <p:cNvPr id="535" name="Group 535"/>
            <p:cNvGrpSpPr/>
            <p:nvPr/>
          </p:nvGrpSpPr>
          <p:grpSpPr>
            <a:xfrm>
              <a:off x="2601862" y="2908598"/>
              <a:ext cx="855290" cy="794738"/>
              <a:chOff x="0" y="0"/>
              <a:chExt cx="855288" cy="794736"/>
            </a:xfrm>
          </p:grpSpPr>
          <p:sp>
            <p:nvSpPr>
              <p:cNvPr id="533" name="Shape 533"/>
              <p:cNvSpPr/>
              <p:nvPr/>
            </p:nvSpPr>
            <p:spPr>
              <a:xfrm>
                <a:off x="0" y="-1"/>
                <a:ext cx="855289" cy="794738"/>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534" name="Shape 534"/>
              <p:cNvSpPr/>
              <p:nvPr/>
            </p:nvSpPr>
            <p:spPr>
              <a:xfrm>
                <a:off x="125254" y="184521"/>
                <a:ext cx="604780"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Y</a:t>
                </a:r>
              </a:p>
            </p:txBody>
          </p:sp>
        </p:grpSp>
        <p:sp>
          <p:nvSpPr>
            <p:cNvPr id="536" name="Shape 536"/>
            <p:cNvSpPr/>
            <p:nvPr/>
          </p:nvSpPr>
          <p:spPr>
            <a:xfrm>
              <a:off x="648918" y="602977"/>
              <a:ext cx="521688" cy="926274"/>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37" name="Shape 537"/>
            <p:cNvSpPr/>
            <p:nvPr/>
          </p:nvSpPr>
          <p:spPr>
            <a:xfrm flipH="1">
              <a:off x="3343415" y="602977"/>
              <a:ext cx="474172" cy="892311"/>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grpSp>
          <p:nvGrpSpPr>
            <p:cNvPr id="540" name="Group 540"/>
            <p:cNvGrpSpPr/>
            <p:nvPr/>
          </p:nvGrpSpPr>
          <p:grpSpPr>
            <a:xfrm>
              <a:off x="1805608" y="4428366"/>
              <a:ext cx="855290" cy="794737"/>
              <a:chOff x="0" y="0"/>
              <a:chExt cx="855288" cy="794736"/>
            </a:xfrm>
          </p:grpSpPr>
          <p:sp>
            <p:nvSpPr>
              <p:cNvPr id="538" name="Shape 538"/>
              <p:cNvSpPr/>
              <p:nvPr/>
            </p:nvSpPr>
            <p:spPr>
              <a:xfrm>
                <a:off x="0" y="-1"/>
                <a:ext cx="855289" cy="794738"/>
              </a:xfrm>
              <a:prstGeom prst="ellipse">
                <a:avLst/>
              </a:prstGeom>
              <a:solidFill>
                <a:srgbClr val="D9D9D9"/>
              </a:solidFill>
              <a:ln w="25400" cap="flat">
                <a:solidFill>
                  <a:srgbClr val="147EA6"/>
                </a:solidFill>
                <a:prstDash val="solid"/>
                <a:bevel/>
              </a:ln>
              <a:effectLst/>
            </p:spPr>
            <p:txBody>
              <a:bodyPr wrap="square" lIns="45719" tIns="45719" rIns="45719" bIns="45719" numCol="1" anchor="ctr">
                <a:noAutofit/>
              </a:bodyPr>
              <a:lstStyle/>
              <a:p>
                <a:pPr>
                  <a:defRPr b="1" sz="3200"/>
                </a:pPr>
              </a:p>
            </p:txBody>
          </p:sp>
          <p:sp>
            <p:nvSpPr>
              <p:cNvPr id="539" name="Shape 539"/>
              <p:cNvSpPr/>
              <p:nvPr/>
            </p:nvSpPr>
            <p:spPr>
              <a:xfrm>
                <a:off x="125254" y="184521"/>
                <a:ext cx="604780" cy="425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2000"/>
                </a:lvl1pPr>
              </a:lstStyle>
              <a:p>
                <a:pPr>
                  <a:defRPr b="0">
                    <a:solidFill>
                      <a:srgbClr val="FFFFFF"/>
                    </a:solidFill>
                  </a:defRPr>
                </a:pPr>
                <a:r>
                  <a:rPr b="1">
                    <a:solidFill>
                      <a:srgbClr val="000000"/>
                    </a:solidFill>
                  </a:rPr>
                  <a:t>Z</a:t>
                </a:r>
              </a:p>
            </p:txBody>
          </p:sp>
        </p:grpSp>
        <p:sp>
          <p:nvSpPr>
            <p:cNvPr id="541" name="Shape 541"/>
            <p:cNvSpPr/>
            <p:nvPr/>
          </p:nvSpPr>
          <p:spPr>
            <a:xfrm>
              <a:off x="2185735" y="706432"/>
              <a:ext cx="552899" cy="788855"/>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42" name="Shape 542"/>
            <p:cNvSpPr/>
            <p:nvPr/>
          </p:nvSpPr>
          <p:spPr>
            <a:xfrm flipH="1">
              <a:off x="1775387" y="706432"/>
              <a:ext cx="410351" cy="822819"/>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43" name="Shape 543"/>
            <p:cNvSpPr/>
            <p:nvPr/>
          </p:nvSpPr>
          <p:spPr>
            <a:xfrm flipH="1">
              <a:off x="1472996" y="2207600"/>
              <a:ext cx="1" cy="700999"/>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44" name="Shape 544"/>
            <p:cNvSpPr/>
            <p:nvPr/>
          </p:nvSpPr>
          <p:spPr>
            <a:xfrm flipH="1">
              <a:off x="2535643" y="3703335"/>
              <a:ext cx="493864" cy="841418"/>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45" name="Shape 545"/>
            <p:cNvSpPr/>
            <p:nvPr/>
          </p:nvSpPr>
          <p:spPr>
            <a:xfrm>
              <a:off x="1472996" y="3703335"/>
              <a:ext cx="457867" cy="841418"/>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46" name="Shape 546"/>
            <p:cNvSpPr/>
            <p:nvPr/>
          </p:nvSpPr>
          <p:spPr>
            <a:xfrm flipH="1">
              <a:off x="3029506" y="2173636"/>
              <a:ext cx="11519" cy="734963"/>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47" name="Shape 547"/>
            <p:cNvSpPr/>
            <p:nvPr/>
          </p:nvSpPr>
          <p:spPr>
            <a:xfrm>
              <a:off x="737245" y="497375"/>
              <a:ext cx="1988404" cy="863762"/>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48" name="Shape 548"/>
            <p:cNvSpPr/>
            <p:nvPr/>
          </p:nvSpPr>
          <p:spPr>
            <a:xfrm>
              <a:off x="2409287" y="719326"/>
              <a:ext cx="373287" cy="629300"/>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49" name="Shape 549"/>
            <p:cNvSpPr/>
            <p:nvPr/>
          </p:nvSpPr>
          <p:spPr>
            <a:xfrm flipH="1">
              <a:off x="1300590" y="2231437"/>
              <a:ext cx="1" cy="695566"/>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50" name="Shape 550"/>
            <p:cNvSpPr/>
            <p:nvPr/>
          </p:nvSpPr>
          <p:spPr>
            <a:xfrm>
              <a:off x="1377964" y="3845771"/>
              <a:ext cx="390640" cy="682970"/>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51" name="Shape 551"/>
            <p:cNvSpPr/>
            <p:nvPr/>
          </p:nvSpPr>
          <p:spPr>
            <a:xfrm flipH="1">
              <a:off x="1775387" y="602977"/>
              <a:ext cx="2042201" cy="926274"/>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52" name="Shape 552"/>
            <p:cNvSpPr/>
            <p:nvPr/>
          </p:nvSpPr>
          <p:spPr>
            <a:xfrm flipH="1">
              <a:off x="3507435" y="764814"/>
              <a:ext cx="359590" cy="728215"/>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53" name="Shape 553"/>
            <p:cNvSpPr/>
            <p:nvPr/>
          </p:nvSpPr>
          <p:spPr>
            <a:xfrm>
              <a:off x="648918" y="602977"/>
              <a:ext cx="2089717" cy="892310"/>
            </a:xfrm>
            <a:prstGeom prst="line">
              <a:avLst/>
            </a:prstGeom>
            <a:noFill/>
            <a:ln w="63500" cap="flat">
              <a:solidFill>
                <a:srgbClr val="000000"/>
              </a:solidFill>
              <a:prstDash val="solid"/>
              <a:bevel/>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54" name="Shape 554"/>
            <p:cNvSpPr/>
            <p:nvPr/>
          </p:nvSpPr>
          <p:spPr>
            <a:xfrm>
              <a:off x="3190072" y="2213033"/>
              <a:ext cx="1" cy="695567"/>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sp>
          <p:nvSpPr>
            <p:cNvPr id="555" name="Shape 555"/>
            <p:cNvSpPr/>
            <p:nvPr/>
          </p:nvSpPr>
          <p:spPr>
            <a:xfrm flipH="1">
              <a:off x="2674186" y="3823288"/>
              <a:ext cx="420476" cy="748032"/>
            </a:xfrm>
            <a:prstGeom prst="line">
              <a:avLst/>
            </a:prstGeom>
            <a:noFill/>
            <a:ln w="63500" cap="flat">
              <a:solidFill>
                <a:srgbClr val="FF0000"/>
              </a:solidFill>
              <a:prstDash val="solid"/>
              <a:bevel/>
              <a:tailEnd type="triangle" w="med" len="med"/>
            </a:ln>
            <a:effectLst/>
          </p:spPr>
          <p:txBody>
            <a:bodyPr wrap="square" lIns="45719" tIns="45719" rIns="45719" bIns="45719" numCol="1" anchor="t">
              <a:noAutofit/>
            </a:bodyPr>
            <a:lstStyle/>
            <a:p>
              <a:pPr algn="l" defTabSz="457200">
                <a:defRPr sz="1200">
                  <a:latin typeface="+mn-lt"/>
                  <a:ea typeface="+mn-ea"/>
                  <a:cs typeface="+mn-cs"/>
                  <a:sym typeface="Helvetica"/>
                </a:defRPr>
              </a:pPr>
            </a:p>
          </p:txBody>
        </p:sp>
      </p:grpSp>
      <p:grpSp>
        <p:nvGrpSpPr>
          <p:cNvPr id="561" name="Group 561"/>
          <p:cNvGrpSpPr/>
          <p:nvPr/>
        </p:nvGrpSpPr>
        <p:grpSpPr>
          <a:xfrm>
            <a:off x="6454569" y="8157092"/>
            <a:ext cx="5823246" cy="1995194"/>
            <a:chOff x="0" y="0"/>
            <a:chExt cx="5823244" cy="1995192"/>
          </a:xfrm>
        </p:grpSpPr>
        <p:grpSp>
          <p:nvGrpSpPr>
            <p:cNvPr id="559" name="Group 559"/>
            <p:cNvGrpSpPr/>
            <p:nvPr/>
          </p:nvGrpSpPr>
          <p:grpSpPr>
            <a:xfrm>
              <a:off x="1727106" y="632337"/>
              <a:ext cx="2710543" cy="1362856"/>
              <a:chOff x="0" y="0"/>
              <a:chExt cx="2710542" cy="1362854"/>
            </a:xfrm>
          </p:grpSpPr>
          <p:sp>
            <p:nvSpPr>
              <p:cNvPr id="557" name="Shape 557"/>
              <p:cNvSpPr/>
              <p:nvPr/>
            </p:nvSpPr>
            <p:spPr>
              <a:xfrm>
                <a:off x="-1" y="0"/>
                <a:ext cx="2710544" cy="1362855"/>
              </a:xfrm>
              <a:prstGeom prst="rect">
                <a:avLst/>
              </a:prstGeom>
              <a:solidFill>
                <a:srgbClr val="FFFFFF"/>
              </a:solidFill>
              <a:ln w="25400" cap="flat">
                <a:solidFill>
                  <a:srgbClr val="FFFFFF"/>
                </a:solidFill>
                <a:prstDash val="solid"/>
                <a:bevel/>
              </a:ln>
              <a:effectLst/>
            </p:spPr>
            <p:txBody>
              <a:bodyPr wrap="square" lIns="45719" tIns="45719" rIns="45719" bIns="45719" numCol="1" anchor="ctr">
                <a:noAutofit/>
              </a:bodyPr>
              <a:lstStyle/>
              <a:p>
                <a:pPr>
                  <a:defRPr sz="6000">
                    <a:solidFill>
                      <a:srgbClr val="FF0000"/>
                    </a:solidFill>
                  </a:defRPr>
                </a:pPr>
              </a:p>
            </p:txBody>
          </p:sp>
          <p:sp>
            <p:nvSpPr>
              <p:cNvPr id="558" name="Shape 558"/>
              <p:cNvSpPr/>
              <p:nvPr/>
            </p:nvSpPr>
            <p:spPr>
              <a:xfrm>
                <a:off x="-1" y="217877"/>
                <a:ext cx="2710544"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6000">
                    <a:solidFill>
                      <a:srgbClr val="FF0000"/>
                    </a:solidFill>
                  </a:defRPr>
                </a:lvl1pPr>
              </a:lstStyle>
              <a:p>
                <a:pPr>
                  <a:defRPr sz="1800">
                    <a:solidFill>
                      <a:srgbClr val="000000"/>
                    </a:solidFill>
                  </a:defRPr>
                </a:pPr>
                <a:r>
                  <a:rPr sz="6000">
                    <a:solidFill>
                      <a:srgbClr val="FF0000"/>
                    </a:solidFill>
                  </a:rPr>
                  <a:t>Mining</a:t>
                </a:r>
              </a:p>
            </p:txBody>
          </p:sp>
        </p:grpSp>
        <p:sp>
          <p:nvSpPr>
            <p:cNvPr id="560" name="Shape 560"/>
            <p:cNvSpPr/>
            <p:nvPr/>
          </p:nvSpPr>
          <p:spPr>
            <a:xfrm rot="10800000">
              <a:off x="0" y="-1"/>
              <a:ext cx="5823245" cy="1165398"/>
            </a:xfrm>
            <a:prstGeom prst="rightArrow">
              <a:avLst>
                <a:gd name="adj1" fmla="val 32000"/>
                <a:gd name="adj2" fmla="val 78238"/>
              </a:avLst>
            </a:prstGeom>
            <a:solidFill>
              <a:srgbClr val="2683C6"/>
            </a:solidFill>
            <a:ln w="12700" cap="flat">
              <a:noFill/>
              <a:miter lim="400000"/>
            </a:ln>
            <a:effectLst>
              <a:outerShdw sx="100000" sy="100000" kx="0" ky="0" algn="b" rotWithShape="0" blurRad="101600" dist="99523" dir="5400000">
                <a:srgbClr val="000000">
                  <a:alpha val="50000"/>
                </a:srgbClr>
              </a:outerShdw>
            </a:effectLst>
          </p:spPr>
          <p:txBody>
            <a:bodyPr wrap="square" lIns="45719" tIns="45719" rIns="45719" bIns="45719" numCol="1" anchor="ctr">
              <a:noAutofit/>
            </a:bodyPr>
            <a:lstStyle/>
            <a:p>
              <a:pPr>
                <a:defRPr sz="3200">
                  <a:solidFill>
                    <a:srgbClr val="FFFFFF"/>
                  </a:solidFill>
                </a:defRPr>
              </a:pPr>
            </a:p>
          </p:txBody>
        </p:sp>
      </p:grpSp>
      <p:sp>
        <p:nvSpPr>
          <p:cNvPr id="562" name="Shape 562"/>
          <p:cNvSpPr/>
          <p:nvPr/>
        </p:nvSpPr>
        <p:spPr>
          <a:xfrm flipH="1" rot="10800000">
            <a:off x="17562805" y="7659320"/>
            <a:ext cx="959592" cy="434341"/>
          </a:xfrm>
          <a:prstGeom prst="rightArrow">
            <a:avLst>
              <a:gd name="adj1" fmla="val 32000"/>
              <a:gd name="adj2" fmla="val 78238"/>
            </a:avLst>
          </a:prstGeom>
          <a:solidFill>
            <a:srgbClr val="2683C6"/>
          </a:solidFill>
          <a:ln w="12700">
            <a:miter lim="400000"/>
          </a:ln>
          <a:effectLst>
            <a:outerShdw sx="100000" sy="100000" kx="0" ky="0" algn="b" rotWithShape="0" blurRad="101600" dist="99523" dir="5400000">
              <a:srgbClr val="000000">
                <a:alpha val="50000"/>
              </a:srgbClr>
            </a:outerShdw>
          </a:effectLst>
        </p:spPr>
        <p:txBody>
          <a:bodyPr lIns="45719" rIns="45719" anchor="ctr"/>
          <a:lstStyle/>
          <a:p>
            <a:pPr>
              <a:defRPr sz="3200">
                <a:solidFill>
                  <a:srgbClr val="FFFFFF"/>
                </a:solidFill>
              </a:defRPr>
            </a:pPr>
          </a:p>
        </p:txBody>
      </p:sp>
      <p:pic>
        <p:nvPicPr>
          <p:cNvPr id="563" name="pasted-image.png"/>
          <p:cNvPicPr>
            <a:picLocks noChangeAspect="1"/>
          </p:cNvPicPr>
          <p:nvPr/>
        </p:nvPicPr>
        <p:blipFill>
          <a:blip r:embed="rId3">
            <a:extLst/>
          </a:blip>
          <a:stretch>
            <a:fillRect/>
          </a:stretch>
        </p:blipFill>
        <p:spPr>
          <a:xfrm>
            <a:off x="16977599" y="3987975"/>
            <a:ext cx="3654005" cy="571811"/>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7" name="Shape 567"/>
          <p:cNvSpPr/>
          <p:nvPr>
            <p:ph type="title"/>
          </p:nvPr>
        </p:nvSpPr>
        <p:spPr>
          <a:prstGeom prst="rect">
            <a:avLst/>
          </a:prstGeom>
        </p:spPr>
        <p:txBody>
          <a:bodyPr/>
          <a:lstStyle>
            <a:lvl1pPr algn="ctr">
              <a:defRPr sz="10800">
                <a:latin typeface="Calibri"/>
                <a:ea typeface="Calibri"/>
                <a:cs typeface="Calibri"/>
                <a:sym typeface="Calibri"/>
              </a:defRPr>
            </a:lvl1pPr>
          </a:lstStyle>
          <a:p>
            <a:pPr/>
            <a:r>
              <a:t>Specification Mining</a:t>
            </a:r>
          </a:p>
        </p:txBody>
      </p:sp>
      <p:sp>
        <p:nvSpPr>
          <p:cNvPr id="568" name="Shape 568"/>
          <p:cNvSpPr/>
          <p:nvPr>
            <p:ph type="body" sz="quarter" idx="1"/>
          </p:nvPr>
        </p:nvSpPr>
        <p:spPr>
          <a:xfrm>
            <a:off x="1690253" y="3794686"/>
            <a:ext cx="21197872" cy="2259145"/>
          </a:xfrm>
          <a:prstGeom prst="rect">
            <a:avLst/>
          </a:prstGeom>
        </p:spPr>
        <p:txBody>
          <a:bodyPr/>
          <a:lstStyle/>
          <a:p>
            <a:pPr marL="431131" indent="-431131" defTabSz="457200">
              <a:lnSpc>
                <a:spcPct val="100000"/>
              </a:lnSpc>
              <a:spcBef>
                <a:spcPts val="0"/>
              </a:spcBef>
              <a:buFontTx/>
              <a:buChar char="•"/>
              <a:defRPr sz="4300">
                <a:latin typeface="Calibri"/>
                <a:ea typeface="Calibri"/>
                <a:cs typeface="Calibri"/>
                <a:sym typeface="Calibri"/>
              </a:defRPr>
            </a:pPr>
            <a:r>
              <a:t>Given a change of a network from N to N' </a:t>
            </a:r>
          </a:p>
          <a:p>
            <a:pPr marL="1345531" indent="-431131" defTabSz="457200">
              <a:lnSpc>
                <a:spcPct val="100000"/>
              </a:lnSpc>
              <a:spcBef>
                <a:spcPts val="0"/>
              </a:spcBef>
              <a:buFontTx/>
              <a:buChar char="•"/>
              <a:defRPr sz="4300">
                <a:latin typeface="Calibri"/>
                <a:ea typeface="Calibri"/>
                <a:cs typeface="Calibri"/>
                <a:sym typeface="Calibri"/>
              </a:defRPr>
            </a:pPr>
            <a:r>
              <a:t>mine the Netgen specification that captures the policy change the user intended.</a:t>
            </a:r>
          </a:p>
        </p:txBody>
      </p:sp>
      <p:sp>
        <p:nvSpPr>
          <p:cNvPr id="569" name="Shape 569"/>
          <p:cNvSpPr/>
          <p:nvPr/>
        </p:nvSpPr>
        <p:spPr>
          <a:xfrm>
            <a:off x="1952278" y="8964478"/>
            <a:ext cx="20479444" cy="2110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31131" indent="-431131" algn="l" defTabSz="457200">
              <a:buSzPct val="100000"/>
              <a:buChar char="•"/>
              <a:defRPr sz="4300"/>
            </a:pPr>
            <a:r>
              <a:t>Applications: </a:t>
            </a:r>
          </a:p>
          <a:p>
            <a:pPr marL="1345531" indent="-431131" algn="l" defTabSz="457200">
              <a:buSzPct val="100000"/>
              <a:buChar char="•"/>
              <a:defRPr sz="4300"/>
            </a:pPr>
            <a:r>
              <a:t>Catch errors: When the policy output does not conform to operator’s intention</a:t>
            </a:r>
          </a:p>
          <a:p>
            <a:pPr marL="1345531" indent="-431131" algn="l" defTabSz="457200">
              <a:buSzPct val="100000"/>
              <a:buChar char="•"/>
              <a:defRPr sz="4300"/>
            </a:pPr>
            <a:r>
              <a:t>Long term evolution of networks: Discovering network invariants / long-term policies. </a:t>
            </a:r>
          </a:p>
        </p:txBody>
      </p:sp>
      <p:sp>
        <p:nvSpPr>
          <p:cNvPr id="570" name="Shape 570"/>
          <p:cNvSpPr/>
          <p:nvPr/>
        </p:nvSpPr>
        <p:spPr>
          <a:xfrm>
            <a:off x="1855103" y="6790334"/>
            <a:ext cx="17740089"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431131" indent="-431131" algn="l" defTabSz="457200">
              <a:buSzPct val="100000"/>
              <a:buChar char="•"/>
              <a:defRPr sz="4300"/>
            </a:lvl1pPr>
          </a:lstStyle>
          <a:p>
            <a:pPr/>
            <a:r>
              <a:t>Network logs: All organizations have configuration change logs over the years.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5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69" grpId="3"/>
      <p:bldP build="whole" bldLvl="1" animBg="1" rev="0" advAuto="0" spid="568" grpId="1"/>
      <p:bldP build="whole" bldLvl="1" animBg="1" rev="0" advAuto="0" spid="570" grpId="2"/>
    </p:bldLst>
  </p:timing>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bevel/>
        </a:ln>
        <a:effectLst/>
        <a:sp3d/>
      </a:spPr>
      <a:bodyPr rot="0" spcFirstLastPara="1" vertOverflow="overflow" horzOverflow="overflow" vert="horz" wrap="square" lIns="45719" tIns="45719" rIns="45719" bIns="45719"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beve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bevel/>
        </a:ln>
        <a:effectLst/>
        <a:sp3d/>
      </a:spPr>
      <a:bodyPr rot="0" spcFirstLastPara="1" vertOverflow="overflow" horzOverflow="overflow" vert="horz" wrap="square" lIns="45719" tIns="45719" rIns="45719" bIns="45719"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beve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