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Sarabun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Inter"/>
      <p:regular r:id="rId28"/>
      <p:bold r:id="rId29"/>
    </p:embeddedFont>
    <p:embeddedFont>
      <p:font typeface="Lato Light"/>
      <p:regular r:id="rId30"/>
      <p:bold r:id="rId31"/>
      <p:italic r:id="rId32"/>
      <p:boldItalic r:id="rId33"/>
    </p:embeddedFont>
    <p:embeddedFont>
      <p:font typeface="Bodoni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7860AC-4CA8-445B-8BA6-C17F6015B5F6}">
  <a:tblStyle styleId="{F87860AC-4CA8-445B-8BA6-C17F6015B5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arabun-regular.fntdata"/><Relationship Id="rId22" Type="http://schemas.openxmlformats.org/officeDocument/2006/relationships/font" Target="fonts/Sarabun-italic.fntdata"/><Relationship Id="rId21" Type="http://schemas.openxmlformats.org/officeDocument/2006/relationships/font" Target="fonts/Sarabun-bold.fntdata"/><Relationship Id="rId24" Type="http://schemas.openxmlformats.org/officeDocument/2006/relationships/font" Target="fonts/Roboto-regular.fntdata"/><Relationship Id="rId23" Type="http://schemas.openxmlformats.org/officeDocument/2006/relationships/font" Target="fonts/Sarabun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Inter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Inter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Light-bold.fntdata"/><Relationship Id="rId30" Type="http://schemas.openxmlformats.org/officeDocument/2006/relationships/font" Target="fonts/LatoLight-regular.fntdata"/><Relationship Id="rId11" Type="http://schemas.openxmlformats.org/officeDocument/2006/relationships/slide" Target="slides/slide5.xml"/><Relationship Id="rId33" Type="http://schemas.openxmlformats.org/officeDocument/2006/relationships/font" Target="fonts/LatoLight-boldItalic.fntdata"/><Relationship Id="rId10" Type="http://schemas.openxmlformats.org/officeDocument/2006/relationships/slide" Target="slides/slide4.xml"/><Relationship Id="rId32" Type="http://schemas.openxmlformats.org/officeDocument/2006/relationships/font" Target="fonts/LatoLight-italic.fntdata"/><Relationship Id="rId13" Type="http://schemas.openxmlformats.org/officeDocument/2006/relationships/slide" Target="slides/slide7.xml"/><Relationship Id="rId35" Type="http://schemas.openxmlformats.org/officeDocument/2006/relationships/font" Target="fonts/Bodoni-bold.fntdata"/><Relationship Id="rId12" Type="http://schemas.openxmlformats.org/officeDocument/2006/relationships/slide" Target="slides/slide6.xml"/><Relationship Id="rId34" Type="http://schemas.openxmlformats.org/officeDocument/2006/relationships/font" Target="fonts/Bodoni-regular.fntdata"/><Relationship Id="rId15" Type="http://schemas.openxmlformats.org/officeDocument/2006/relationships/slide" Target="slides/slide9.xml"/><Relationship Id="rId37" Type="http://schemas.openxmlformats.org/officeDocument/2006/relationships/font" Target="fonts/Bodoni-boldItalic.fntdata"/><Relationship Id="rId14" Type="http://schemas.openxmlformats.org/officeDocument/2006/relationships/slide" Target="slides/slide8.xml"/><Relationship Id="rId36" Type="http://schemas.openxmlformats.org/officeDocument/2006/relationships/font" Target="fonts/Bodoni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47cdff45f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1147cdff45f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47cdff45f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47cdff45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47cdff45f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47cdff45f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5dc9270e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5dc9270e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018913461_0_3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1018913461_0_3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5dc9270e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5dc9270e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47cdff45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47cdff45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47cdff45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47cdff45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47cdff45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47cdff45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47cdff45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47cdff45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47cdff45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47cdff45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47cdff45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47cdff45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01891346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01891346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icture">
  <p:cSld name="Big Pictur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2338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/>
        </p:nvSpPr>
        <p:spPr>
          <a:xfrm>
            <a:off x="1692309" y="3123433"/>
            <a:ext cx="22077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Sarabun"/>
                <a:ea typeface="Sarabun"/>
                <a:cs typeface="Sarabun"/>
                <a:sym typeface="Sarabun"/>
              </a:rPr>
              <a:t>https://</a:t>
            </a:r>
            <a:r>
              <a:rPr i="0" lang="en" sz="1300" u="none" cap="none" strike="noStrike">
                <a:solidFill>
                  <a:srgbClr val="FFFFFF"/>
                </a:solidFill>
                <a:latin typeface="Sarabun"/>
                <a:ea typeface="Sarabun"/>
                <a:cs typeface="Sarabun"/>
                <a:sym typeface="Sarabun"/>
              </a:rPr>
              <a:t>www.</a:t>
            </a:r>
            <a:r>
              <a:rPr lang="en" sz="1300">
                <a:solidFill>
                  <a:srgbClr val="FFFFFF"/>
                </a:solidFill>
                <a:latin typeface="Sarabun"/>
                <a:ea typeface="Sarabun"/>
                <a:cs typeface="Sarabun"/>
                <a:sym typeface="Sarabun"/>
              </a:rPr>
              <a:t>golabstech</a:t>
            </a:r>
            <a:r>
              <a:rPr i="0" lang="en" sz="1300" u="none" cap="none" strike="noStrike">
                <a:solidFill>
                  <a:srgbClr val="FFFFFF"/>
                </a:solidFill>
                <a:latin typeface="Sarabun"/>
                <a:ea typeface="Sarabun"/>
                <a:cs typeface="Sarabun"/>
                <a:sym typeface="Sarabun"/>
              </a:rPr>
              <a:t>.com</a:t>
            </a:r>
            <a:endParaRPr sz="1500">
              <a:latin typeface="Sarabun"/>
              <a:ea typeface="Sarabun"/>
              <a:cs typeface="Sarabun"/>
              <a:sym typeface="Sarabu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Sarabun"/>
                <a:ea typeface="Sarabun"/>
                <a:cs typeface="Sarabun"/>
                <a:sym typeface="Sarabun"/>
              </a:rPr>
              <a:t>info</a:t>
            </a:r>
            <a:r>
              <a:rPr i="0" lang="en" sz="1300" u="none" cap="none" strike="noStrike">
                <a:solidFill>
                  <a:srgbClr val="FFFFFF"/>
                </a:solidFill>
                <a:latin typeface="Sarabun"/>
                <a:ea typeface="Sarabun"/>
                <a:cs typeface="Sarabun"/>
                <a:sym typeface="Sarabun"/>
              </a:rPr>
              <a:t>@</a:t>
            </a:r>
            <a:r>
              <a:rPr lang="en" sz="1300">
                <a:solidFill>
                  <a:srgbClr val="FFFFFF"/>
                </a:solidFill>
                <a:latin typeface="Sarabun"/>
                <a:ea typeface="Sarabun"/>
                <a:cs typeface="Sarabun"/>
                <a:sym typeface="Sarabun"/>
              </a:rPr>
              <a:t>golabstech</a:t>
            </a:r>
            <a:r>
              <a:rPr i="0" lang="en" sz="1300" u="none" cap="none" strike="noStrike">
                <a:solidFill>
                  <a:srgbClr val="FFFFFF"/>
                </a:solidFill>
                <a:latin typeface="Sarabun"/>
                <a:ea typeface="Sarabun"/>
                <a:cs typeface="Sarabun"/>
                <a:sym typeface="Sarabun"/>
              </a:rPr>
              <a:t>.com</a:t>
            </a:r>
            <a:endParaRPr sz="1500">
              <a:latin typeface="Sarabun"/>
              <a:ea typeface="Sarabun"/>
              <a:cs typeface="Sarabun"/>
              <a:sym typeface="Sarabun"/>
            </a:endParaRPr>
          </a:p>
        </p:txBody>
      </p:sp>
      <p:grpSp>
        <p:nvGrpSpPr>
          <p:cNvPr id="57" name="Google Shape;57;p14"/>
          <p:cNvGrpSpPr/>
          <p:nvPr/>
        </p:nvGrpSpPr>
        <p:grpSpPr>
          <a:xfrm>
            <a:off x="1845728" y="2582053"/>
            <a:ext cx="1900927" cy="300674"/>
            <a:chOff x="-1" y="-1"/>
            <a:chExt cx="1002070" cy="158500"/>
          </a:xfrm>
        </p:grpSpPr>
        <p:pic>
          <p:nvPicPr>
            <p:cNvPr descr="Google Shape;335;p34" id="58" name="Google Shape;58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43570" y="18660"/>
              <a:ext cx="158499" cy="1211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oogle Shape;336;p34" id="59" name="Google Shape;59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62381" y="4"/>
              <a:ext cx="158495" cy="1584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oogle Shape;337;p34" id="60" name="Google Shape;60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81191" y="-1"/>
              <a:ext cx="158494" cy="158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oogle Shape;338;p34" id="61" name="Google Shape;61;p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1" y="-1"/>
              <a:ext cx="158496" cy="158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" name="Google Shape;62;p14"/>
          <p:cNvSpPr txBox="1"/>
          <p:nvPr/>
        </p:nvSpPr>
        <p:spPr>
          <a:xfrm>
            <a:off x="6106695" y="1969374"/>
            <a:ext cx="26919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None/>
            </a:pPr>
            <a:r>
              <a:rPr lang="en" sz="2600">
                <a:solidFill>
                  <a:srgbClr val="FFFFFF"/>
                </a:solidFill>
                <a:latin typeface="Sarabun"/>
                <a:ea typeface="Sarabun"/>
                <a:cs typeface="Sarabun"/>
                <a:sym typeface="Sarabun"/>
              </a:rPr>
              <a:t>REST API DESIGN</a:t>
            </a:r>
            <a:endParaRPr sz="2900"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088528" y="2478118"/>
            <a:ext cx="20829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" sz="1000">
                <a:solidFill>
                  <a:srgbClr val="D3DA4C"/>
                </a:solidFill>
                <a:latin typeface="Sarabun"/>
                <a:ea typeface="Sarabun"/>
                <a:cs typeface="Sarabun"/>
                <a:sym typeface="Sarabun"/>
              </a:rPr>
              <a:t>Carlos Luis Rojas Aragonés</a:t>
            </a:r>
            <a:endParaRPr sz="1000">
              <a:solidFill>
                <a:srgbClr val="D3DA4C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" sz="1000">
                <a:solidFill>
                  <a:srgbClr val="D3DA4C"/>
                </a:solidFill>
                <a:latin typeface="Sarabun"/>
                <a:ea typeface="Sarabun"/>
                <a:cs typeface="Sarabun"/>
                <a:sym typeface="Sarabun"/>
              </a:rPr>
              <a:t>carlos.rojas</a:t>
            </a:r>
            <a:r>
              <a:rPr lang="en" sz="1000">
                <a:solidFill>
                  <a:srgbClr val="D3DA4C"/>
                </a:solidFill>
                <a:latin typeface="Sarabun"/>
                <a:ea typeface="Sarabun"/>
                <a:cs typeface="Sarabun"/>
                <a:sym typeface="Sarabun"/>
              </a:rPr>
              <a:t>@golabstech.com</a:t>
            </a:r>
            <a:endParaRPr sz="1000">
              <a:solidFill>
                <a:srgbClr val="D3DA4C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Sarabun"/>
                <a:ea typeface="Sarabun"/>
                <a:cs typeface="Sarabun"/>
                <a:sym typeface="Sarabun"/>
              </a:rPr>
              <a:t>2022</a:t>
            </a:r>
            <a:endParaRPr sz="1000">
              <a:solidFill>
                <a:srgbClr val="FFFFFF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cxnSp>
        <p:nvCxnSpPr>
          <p:cNvPr id="64" name="Google Shape;64;p14"/>
          <p:cNvCxnSpPr/>
          <p:nvPr/>
        </p:nvCxnSpPr>
        <p:spPr>
          <a:xfrm rot="10800000">
            <a:off x="5844038" y="700575"/>
            <a:ext cx="0" cy="3793200"/>
          </a:xfrm>
          <a:prstGeom prst="straightConnector1">
            <a:avLst/>
          </a:prstGeom>
          <a:noFill/>
          <a:ln cap="flat" cmpd="sng" w="38100">
            <a:solidFill>
              <a:srgbClr val="D3DA4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5" name="Google Shape;6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7241" y="1241625"/>
            <a:ext cx="3762353" cy="1099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57350" y="700583"/>
            <a:ext cx="79057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/>
          <p:nvPr/>
        </p:nvSpPr>
        <p:spPr>
          <a:xfrm>
            <a:off x="-15375" y="4805250"/>
            <a:ext cx="9159300" cy="361800"/>
          </a:xfrm>
          <a:prstGeom prst="rect">
            <a:avLst/>
          </a:prstGeom>
          <a:gradFill>
            <a:gsLst>
              <a:gs pos="0">
                <a:schemeClr val="lt1"/>
              </a:gs>
              <a:gs pos="25000">
                <a:srgbClr val="E9EDA6"/>
              </a:gs>
              <a:gs pos="38000">
                <a:srgbClr val="DEE479"/>
              </a:gs>
              <a:gs pos="44000">
                <a:srgbClr val="D9DF63"/>
              </a:gs>
              <a:gs pos="47000">
                <a:srgbClr val="D6DD58"/>
              </a:gs>
              <a:gs pos="49000">
                <a:srgbClr val="D5DC52"/>
              </a:gs>
              <a:gs pos="49940">
                <a:srgbClr val="D4DB4D"/>
              </a:gs>
              <a:gs pos="50000">
                <a:srgbClr val="D4DB4F"/>
              </a:gs>
              <a:gs pos="50000">
                <a:srgbClr val="D4DB4E"/>
              </a:gs>
              <a:gs pos="50000">
                <a:srgbClr val="D4DB4D"/>
              </a:gs>
              <a:gs pos="50000">
                <a:srgbClr val="D3DA4C"/>
              </a:gs>
              <a:gs pos="100000">
                <a:srgbClr val="D3DA4C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 txBox="1"/>
          <p:nvPr>
            <p:ph type="title"/>
          </p:nvPr>
        </p:nvSpPr>
        <p:spPr>
          <a:xfrm>
            <a:off x="311700" y="888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A2338"/>
                </a:solidFill>
                <a:latin typeface="Inter"/>
                <a:ea typeface="Inter"/>
                <a:cs typeface="Inter"/>
                <a:sym typeface="Inter"/>
              </a:rPr>
              <a:t>Content Negotiation</a:t>
            </a:r>
            <a:endParaRPr b="1" sz="3900">
              <a:solidFill>
                <a:srgbClr val="1A23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0" name="Google Shape;170;p23"/>
          <p:cNvSpPr txBox="1"/>
          <p:nvPr>
            <p:ph idx="12" type="sldNum"/>
          </p:nvPr>
        </p:nvSpPr>
        <p:spPr>
          <a:xfrm>
            <a:off x="8664053" y="4789350"/>
            <a:ext cx="37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rgbClr val="1A23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 b="48715" l="25516" r="33934" t="0"/>
          <a:stretch/>
        </p:blipFill>
        <p:spPr>
          <a:xfrm>
            <a:off x="8613450" y="198875"/>
            <a:ext cx="371702" cy="35257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2" name="Google Shape;172;p23"/>
          <p:cNvGraphicFramePr/>
          <p:nvPr/>
        </p:nvGraphicFramePr>
        <p:xfrm>
          <a:off x="311688" y="15741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{F87860AC-4CA8-445B-8BA6-C17F6015B5F6}</a:tableStyleId>
              </a:tblPr>
              <a:tblGrid>
                <a:gridCol w="2088100"/>
                <a:gridCol w="2088100"/>
                <a:gridCol w="2088100"/>
                <a:gridCol w="2088100"/>
              </a:tblGrid>
              <a:tr h="65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10">
                          <a:solidFill>
                            <a:srgbClr val="1A233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Header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10">
                          <a:solidFill>
                            <a:srgbClr val="1A233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Meaning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10">
                          <a:solidFill>
                            <a:srgbClr val="1A233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Client/Server/Both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10">
                          <a:solidFill>
                            <a:srgbClr val="1A233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Frequent Values</a:t>
                      </a:r>
                      <a:endParaRPr b="1" sz="1510">
                        <a:solidFill>
                          <a:srgbClr val="1A2338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84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A233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Content-Type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Format of the request/response body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Both</a:t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application/json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text/html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application/xml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application/x-yaml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text/plain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A233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Accept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Request information in a specific format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Client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4"/>
          <p:cNvPicPr preferRelativeResize="0"/>
          <p:nvPr/>
        </p:nvPicPr>
        <p:blipFill rotWithShape="1">
          <a:blip r:embed="rId3">
            <a:alphaModFix/>
          </a:blip>
          <a:srcRect b="2742" l="0" r="4951" t="22322"/>
          <a:stretch/>
        </p:blipFill>
        <p:spPr>
          <a:xfrm>
            <a:off x="36675" y="0"/>
            <a:ext cx="9144000" cy="411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/>
          <p:nvPr/>
        </p:nvSpPr>
        <p:spPr>
          <a:xfrm>
            <a:off x="29025" y="3399150"/>
            <a:ext cx="9159300" cy="1783800"/>
          </a:xfrm>
          <a:prstGeom prst="rect">
            <a:avLst/>
          </a:prstGeom>
          <a:gradFill>
            <a:gsLst>
              <a:gs pos="0">
                <a:schemeClr val="lt1"/>
              </a:gs>
              <a:gs pos="25000">
                <a:srgbClr val="E9EDA6"/>
              </a:gs>
              <a:gs pos="38000">
                <a:srgbClr val="DEE479"/>
              </a:gs>
              <a:gs pos="44000">
                <a:srgbClr val="D9DF63"/>
              </a:gs>
              <a:gs pos="47000">
                <a:srgbClr val="D6DD58"/>
              </a:gs>
              <a:gs pos="49000">
                <a:srgbClr val="D5DC52"/>
              </a:gs>
              <a:gs pos="49940">
                <a:srgbClr val="D4DB4D"/>
              </a:gs>
              <a:gs pos="50000">
                <a:srgbClr val="D4DB4F"/>
              </a:gs>
              <a:gs pos="50000">
                <a:srgbClr val="D4DB4E"/>
              </a:gs>
              <a:gs pos="50000">
                <a:srgbClr val="D4DB4D"/>
              </a:gs>
              <a:gs pos="50000">
                <a:srgbClr val="D3DA4C"/>
              </a:gs>
              <a:gs pos="100000">
                <a:srgbClr val="D3DA4C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 txBox="1"/>
          <p:nvPr>
            <p:ph type="title"/>
          </p:nvPr>
        </p:nvSpPr>
        <p:spPr>
          <a:xfrm>
            <a:off x="303975" y="106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API Versioning</a:t>
            </a:r>
            <a:endParaRPr b="1" sz="3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80" name="Google Shape;180;p24"/>
          <p:cNvPicPr preferRelativeResize="0"/>
          <p:nvPr/>
        </p:nvPicPr>
        <p:blipFill rotWithShape="1">
          <a:blip r:embed="rId4">
            <a:alphaModFix/>
          </a:blip>
          <a:srcRect b="0" l="0" r="69951" t="0"/>
          <a:stretch/>
        </p:blipFill>
        <p:spPr>
          <a:xfrm>
            <a:off x="8613450" y="194275"/>
            <a:ext cx="371702" cy="36178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 txBox="1"/>
          <p:nvPr>
            <p:ph idx="12" type="sldNum"/>
          </p:nvPr>
        </p:nvSpPr>
        <p:spPr>
          <a:xfrm>
            <a:off x="8664053" y="4789350"/>
            <a:ext cx="37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rgbClr val="1A23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2" name="Google Shape;182;p24"/>
          <p:cNvGrpSpPr/>
          <p:nvPr/>
        </p:nvGrpSpPr>
        <p:grpSpPr>
          <a:xfrm>
            <a:off x="607375" y="2233475"/>
            <a:ext cx="2466000" cy="2391300"/>
            <a:chOff x="607375" y="2233475"/>
            <a:chExt cx="2466000" cy="2391300"/>
          </a:xfrm>
        </p:grpSpPr>
        <p:sp>
          <p:nvSpPr>
            <p:cNvPr id="183" name="Google Shape;183;p24"/>
            <p:cNvSpPr/>
            <p:nvPr/>
          </p:nvSpPr>
          <p:spPr>
            <a:xfrm>
              <a:off x="607375" y="2487275"/>
              <a:ext cx="2459700" cy="2137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00075" rotWithShape="0" algn="bl" dir="5400000" dist="295275">
                <a:srgbClr val="000000">
                  <a:alpha val="5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1A2338"/>
                  </a:solidFill>
                  <a:latin typeface="Roboto"/>
                  <a:ea typeface="Roboto"/>
                  <a:cs typeface="Roboto"/>
                  <a:sym typeface="Roboto"/>
                </a:rPr>
                <a:t>/api/v1/items</a:t>
              </a:r>
              <a:endParaRPr sz="1500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1A2338"/>
                  </a:solidFill>
                  <a:latin typeface="Roboto"/>
                  <a:ea typeface="Roboto"/>
                  <a:cs typeface="Roboto"/>
                  <a:sym typeface="Roboto"/>
                </a:rPr>
                <a:t>/api/v2/items</a:t>
              </a:r>
              <a:endParaRPr sz="1500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607375" y="2233475"/>
              <a:ext cx="2466000" cy="572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1A2338"/>
            </a:solidFill>
            <a:ln>
              <a:noFill/>
            </a:ln>
            <a:effectLst>
              <a:outerShdw rotWithShape="0" algn="bl">
                <a:srgbClr val="1A2338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rgbClr val="D3DA4C"/>
                  </a:solidFill>
                  <a:latin typeface="Inter"/>
                  <a:ea typeface="Inter"/>
                  <a:cs typeface="Inter"/>
                  <a:sym typeface="Inter"/>
                </a:rPr>
                <a:t>Prefixes</a:t>
              </a:r>
              <a:endParaRPr b="1">
                <a:solidFill>
                  <a:srgbClr val="D3DA4C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85" name="Google Shape;185;p24"/>
          <p:cNvGrpSpPr/>
          <p:nvPr/>
        </p:nvGrpSpPr>
        <p:grpSpPr>
          <a:xfrm>
            <a:off x="3482975" y="2233475"/>
            <a:ext cx="2466000" cy="2391300"/>
            <a:chOff x="607375" y="2233475"/>
            <a:chExt cx="2466000" cy="2391300"/>
          </a:xfrm>
        </p:grpSpPr>
        <p:sp>
          <p:nvSpPr>
            <p:cNvPr id="186" name="Google Shape;186;p24"/>
            <p:cNvSpPr/>
            <p:nvPr/>
          </p:nvSpPr>
          <p:spPr>
            <a:xfrm>
              <a:off x="607375" y="2487275"/>
              <a:ext cx="2459700" cy="2137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00075" rotWithShape="0" algn="bl" dir="5400000" dist="295275">
                <a:srgbClr val="000000">
                  <a:alpha val="5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1A2338"/>
                  </a:solidFill>
                  <a:latin typeface="Roboto"/>
                  <a:ea typeface="Roboto"/>
                  <a:cs typeface="Roboto"/>
                  <a:sym typeface="Roboto"/>
                </a:rPr>
                <a:t>/api/items?version=1</a:t>
              </a:r>
              <a:endParaRPr sz="1500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1A2338"/>
                  </a:solidFill>
                  <a:latin typeface="Roboto"/>
                  <a:ea typeface="Roboto"/>
                  <a:cs typeface="Roboto"/>
                  <a:sym typeface="Roboto"/>
                </a:rPr>
                <a:t>/api/items?version=2</a:t>
              </a:r>
              <a:endParaRPr sz="1500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607375" y="2233475"/>
              <a:ext cx="2466000" cy="572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1A2338"/>
            </a:solidFill>
            <a:ln>
              <a:noFill/>
            </a:ln>
            <a:effectLst>
              <a:outerShdw rotWithShape="0" algn="bl">
                <a:srgbClr val="1A2338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rgbClr val="D3DA4C"/>
                  </a:solidFill>
                  <a:latin typeface="Inter"/>
                  <a:ea typeface="Inter"/>
                  <a:cs typeface="Inter"/>
                  <a:sym typeface="Inter"/>
                </a:rPr>
                <a:t>Query String</a:t>
              </a:r>
              <a:endParaRPr b="1" sz="1900">
                <a:solidFill>
                  <a:srgbClr val="D3DA4C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88" name="Google Shape;188;p24"/>
          <p:cNvGrpSpPr/>
          <p:nvPr/>
        </p:nvGrpSpPr>
        <p:grpSpPr>
          <a:xfrm>
            <a:off x="6358575" y="2233475"/>
            <a:ext cx="2466000" cy="2391300"/>
            <a:chOff x="607375" y="2233475"/>
            <a:chExt cx="2466000" cy="2391300"/>
          </a:xfrm>
        </p:grpSpPr>
        <p:sp>
          <p:nvSpPr>
            <p:cNvPr id="189" name="Google Shape;189;p24"/>
            <p:cNvSpPr/>
            <p:nvPr/>
          </p:nvSpPr>
          <p:spPr>
            <a:xfrm>
              <a:off x="607375" y="2487275"/>
              <a:ext cx="2459700" cy="2137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00075" rotWithShape="0" algn="bl" dir="5400000" dist="295275">
                <a:srgbClr val="000000">
                  <a:alpha val="5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1A2338"/>
                  </a:solidFill>
                  <a:latin typeface="Roboto"/>
                  <a:ea typeface="Roboto"/>
                  <a:cs typeface="Roboto"/>
                  <a:sym typeface="Roboto"/>
                </a:rPr>
                <a:t>v1.locahost/api/items</a:t>
              </a:r>
              <a:endParaRPr sz="1500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1A2338"/>
                  </a:solidFill>
                  <a:latin typeface="Roboto"/>
                  <a:ea typeface="Roboto"/>
                  <a:cs typeface="Roboto"/>
                  <a:sym typeface="Roboto"/>
                </a:rPr>
                <a:t>v2.locahost/api/items</a:t>
              </a:r>
              <a:endParaRPr sz="1500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607375" y="2233475"/>
              <a:ext cx="2466000" cy="572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1A2338"/>
            </a:solidFill>
            <a:ln>
              <a:noFill/>
            </a:ln>
            <a:effectLst>
              <a:outerShdw rotWithShape="0" algn="bl">
                <a:srgbClr val="1A2338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rgbClr val="D3DA4C"/>
                  </a:solidFill>
                  <a:latin typeface="Inter"/>
                  <a:ea typeface="Inter"/>
                  <a:cs typeface="Inter"/>
                  <a:sym typeface="Inter"/>
                </a:rPr>
                <a:t>Sub Domains</a:t>
              </a:r>
              <a:endParaRPr b="1" sz="1900">
                <a:solidFill>
                  <a:srgbClr val="D3DA4C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303975" y="106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A2338"/>
                </a:solidFill>
                <a:latin typeface="Inter"/>
                <a:ea typeface="Inter"/>
                <a:cs typeface="Inter"/>
                <a:sym typeface="Inter"/>
              </a:rPr>
              <a:t>Security</a:t>
            </a:r>
            <a:endParaRPr b="1" sz="3900">
              <a:solidFill>
                <a:srgbClr val="1A23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-15375" y="4804850"/>
            <a:ext cx="9159300" cy="338700"/>
          </a:xfrm>
          <a:prstGeom prst="rect">
            <a:avLst/>
          </a:prstGeom>
          <a:gradFill>
            <a:gsLst>
              <a:gs pos="0">
                <a:srgbClr val="1A2338"/>
              </a:gs>
              <a:gs pos="0">
                <a:srgbClr val="D3DA4C"/>
              </a:gs>
              <a:gs pos="29000">
                <a:srgbClr val="D3DA4C"/>
              </a:gs>
              <a:gs pos="58000">
                <a:srgbClr val="30BCED"/>
              </a:gs>
              <a:gs pos="100000">
                <a:srgbClr val="FC5130"/>
              </a:gs>
              <a:gs pos="100000">
                <a:srgbClr val="D3DA4C"/>
              </a:gs>
              <a:gs pos="100000">
                <a:srgbClr val="73737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 txBox="1"/>
          <p:nvPr>
            <p:ph idx="12" type="sldNum"/>
          </p:nvPr>
        </p:nvSpPr>
        <p:spPr>
          <a:xfrm>
            <a:off x="8664053" y="4789350"/>
            <a:ext cx="37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rgbClr val="1A23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 rotWithShape="1">
          <a:blip r:embed="rId3">
            <a:alphaModFix/>
          </a:blip>
          <a:srcRect b="48715" l="25516" r="33934" t="0"/>
          <a:stretch/>
        </p:blipFill>
        <p:spPr>
          <a:xfrm>
            <a:off x="8613450" y="198875"/>
            <a:ext cx="371702" cy="35257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 txBox="1"/>
          <p:nvPr/>
        </p:nvSpPr>
        <p:spPr>
          <a:xfrm>
            <a:off x="1479300" y="2041125"/>
            <a:ext cx="618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rPr>
              <a:t>Follow OWASP recommendations</a:t>
            </a:r>
            <a:endParaRPr b="1" sz="1000">
              <a:solidFill>
                <a:srgbClr val="1A23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A23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rPr>
              <a:t>https://cheatsheetseries.owasp.org/cheatsheets/REST_Security_Cheat_Sheet.html</a:t>
            </a:r>
            <a:endParaRPr sz="1000">
              <a:solidFill>
                <a:srgbClr val="1A23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2338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idx="4294967295"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Thank you!</a:t>
            </a:r>
            <a:endParaRPr b="1" sz="3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-15375" y="4805250"/>
            <a:ext cx="9159300" cy="361800"/>
          </a:xfrm>
          <a:prstGeom prst="rect">
            <a:avLst/>
          </a:prstGeom>
          <a:gradFill>
            <a:gsLst>
              <a:gs pos="0">
                <a:schemeClr val="lt1"/>
              </a:gs>
              <a:gs pos="25000">
                <a:srgbClr val="E9EDA6"/>
              </a:gs>
              <a:gs pos="38000">
                <a:srgbClr val="DEE479"/>
              </a:gs>
              <a:gs pos="44000">
                <a:srgbClr val="D9DF63"/>
              </a:gs>
              <a:gs pos="47000">
                <a:srgbClr val="D6DD58"/>
              </a:gs>
              <a:gs pos="49000">
                <a:srgbClr val="D5DC52"/>
              </a:gs>
              <a:gs pos="49940">
                <a:srgbClr val="D4DB4D"/>
              </a:gs>
              <a:gs pos="50000">
                <a:srgbClr val="D4DB4F"/>
              </a:gs>
              <a:gs pos="50000">
                <a:srgbClr val="D4DB4E"/>
              </a:gs>
              <a:gs pos="50000">
                <a:srgbClr val="D4DB4D"/>
              </a:gs>
              <a:gs pos="50000">
                <a:srgbClr val="D3DA4C"/>
              </a:gs>
              <a:gs pos="100000">
                <a:srgbClr val="D3DA4C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03975" y="106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A2338"/>
                </a:solidFill>
                <a:latin typeface="Inter"/>
                <a:ea typeface="Inter"/>
                <a:cs typeface="Inter"/>
                <a:sym typeface="Inter"/>
              </a:rPr>
              <a:t>Agenda</a:t>
            </a:r>
            <a:endParaRPr b="1" sz="3900">
              <a:solidFill>
                <a:srgbClr val="1A23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64053" y="4789350"/>
            <a:ext cx="37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rgbClr val="1A23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48715" l="25516" r="33934" t="0"/>
          <a:stretch/>
        </p:blipFill>
        <p:spPr>
          <a:xfrm>
            <a:off x="8613450" y="198875"/>
            <a:ext cx="371702" cy="35257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663300" y="1727025"/>
            <a:ext cx="61854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A2338"/>
              </a:buClr>
              <a:buSzPts val="1900"/>
              <a:buFont typeface="Roboto"/>
              <a:buChar char="●"/>
            </a:pPr>
            <a:r>
              <a:rPr b="1" lang="en" sz="1900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1" sz="1900">
              <a:solidFill>
                <a:srgbClr val="1A23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A2338"/>
              </a:buClr>
              <a:buSzPts val="1900"/>
              <a:buFont typeface="Roboto"/>
              <a:buChar char="●"/>
            </a:pPr>
            <a:r>
              <a:rPr b="1" lang="en" sz="1900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rPr>
              <a:t>Designing URLs</a:t>
            </a:r>
            <a:endParaRPr b="1" sz="1900">
              <a:solidFill>
                <a:srgbClr val="1A23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A2338"/>
              </a:buClr>
              <a:buSzPts val="1900"/>
              <a:buFont typeface="Roboto"/>
              <a:buChar char="●"/>
            </a:pPr>
            <a:r>
              <a:rPr b="1" lang="en" sz="1900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rPr>
              <a:t>Http verbs</a:t>
            </a:r>
            <a:endParaRPr b="1" sz="1900">
              <a:solidFill>
                <a:srgbClr val="1A23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A2338"/>
              </a:buClr>
              <a:buSzPts val="1900"/>
              <a:buFont typeface="Roboto"/>
              <a:buChar char="●"/>
            </a:pPr>
            <a:r>
              <a:rPr b="1" lang="en" sz="1900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rPr>
              <a:t>Status codes</a:t>
            </a:r>
            <a:endParaRPr b="1" sz="1900">
              <a:solidFill>
                <a:srgbClr val="1A23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A2338"/>
              </a:buClr>
              <a:buSzPts val="1900"/>
              <a:buFont typeface="Roboto"/>
              <a:buChar char="●"/>
            </a:pPr>
            <a:r>
              <a:rPr b="1" lang="en" sz="1900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rPr>
              <a:t>Content Negotiation</a:t>
            </a:r>
            <a:endParaRPr b="1" sz="1900">
              <a:solidFill>
                <a:srgbClr val="1A23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A2338"/>
              </a:buClr>
              <a:buSzPts val="1900"/>
              <a:buFont typeface="Roboto"/>
              <a:buChar char="●"/>
            </a:pPr>
            <a:r>
              <a:rPr b="1" lang="en" sz="1900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rPr>
              <a:t>Headers</a:t>
            </a:r>
            <a:endParaRPr b="1" sz="1900">
              <a:solidFill>
                <a:srgbClr val="1A23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A2338"/>
              </a:buClr>
              <a:buSzPts val="1900"/>
              <a:buFont typeface="Roboto"/>
              <a:buChar char="●"/>
            </a:pPr>
            <a:r>
              <a:rPr b="1" lang="en" sz="1900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rPr>
              <a:t>Versioning</a:t>
            </a:r>
            <a:endParaRPr b="1" sz="1900">
              <a:solidFill>
                <a:srgbClr val="1A23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A2338"/>
              </a:buClr>
              <a:buSzPts val="1900"/>
              <a:buFont typeface="Roboto"/>
              <a:buChar char="●"/>
            </a:pPr>
            <a:r>
              <a:rPr b="1" lang="en" sz="1900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rPr>
              <a:t>Security</a:t>
            </a:r>
            <a:endParaRPr b="1" sz="1900">
              <a:solidFill>
                <a:srgbClr val="1A23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-15375" y="4805250"/>
            <a:ext cx="9159300" cy="361800"/>
          </a:xfrm>
          <a:prstGeom prst="rect">
            <a:avLst/>
          </a:prstGeom>
          <a:gradFill>
            <a:gsLst>
              <a:gs pos="0">
                <a:schemeClr val="lt1"/>
              </a:gs>
              <a:gs pos="25000">
                <a:srgbClr val="E9EDA6"/>
              </a:gs>
              <a:gs pos="38000">
                <a:srgbClr val="DEE479"/>
              </a:gs>
              <a:gs pos="44000">
                <a:srgbClr val="D9DF63"/>
              </a:gs>
              <a:gs pos="47000">
                <a:srgbClr val="D6DD58"/>
              </a:gs>
              <a:gs pos="49000">
                <a:srgbClr val="D5DC52"/>
              </a:gs>
              <a:gs pos="49940">
                <a:srgbClr val="D4DB4D"/>
              </a:gs>
              <a:gs pos="50000">
                <a:srgbClr val="D4DB4F"/>
              </a:gs>
              <a:gs pos="50000">
                <a:srgbClr val="D4DB4E"/>
              </a:gs>
              <a:gs pos="50000">
                <a:srgbClr val="D4DB4D"/>
              </a:gs>
              <a:gs pos="50000">
                <a:srgbClr val="D3DA4C"/>
              </a:gs>
              <a:gs pos="100000">
                <a:srgbClr val="D3DA4C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303975" y="106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A2338"/>
                </a:solidFill>
                <a:latin typeface="Inter"/>
                <a:ea typeface="Inter"/>
                <a:cs typeface="Inter"/>
                <a:sym typeface="Inter"/>
              </a:rPr>
              <a:t>REST Introduction</a:t>
            </a:r>
            <a:endParaRPr b="1" sz="3900">
              <a:solidFill>
                <a:srgbClr val="1A23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664053" y="4789350"/>
            <a:ext cx="37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rgbClr val="1A23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48715" l="25516" r="33934" t="0"/>
          <a:stretch/>
        </p:blipFill>
        <p:spPr>
          <a:xfrm>
            <a:off x="8613450" y="198875"/>
            <a:ext cx="371702" cy="35257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337650" y="2771900"/>
            <a:ext cx="161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rPr>
              <a:t>HTTP + Standards</a:t>
            </a:r>
            <a:endParaRPr sz="1300">
              <a:solidFill>
                <a:srgbClr val="1A23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1974" y="1766812"/>
            <a:ext cx="670225" cy="23950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2661500" y="1956200"/>
            <a:ext cx="26469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A2338"/>
              </a:buClr>
              <a:buSzPts val="1700"/>
              <a:buFont typeface="Roboto"/>
              <a:buChar char="●"/>
            </a:pPr>
            <a:r>
              <a:rPr b="1" lang="en" sz="1700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rPr>
              <a:t>Stateless</a:t>
            </a:r>
            <a:endParaRPr b="1" sz="1700">
              <a:solidFill>
                <a:srgbClr val="1A23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A2338"/>
              </a:buClr>
              <a:buSzPts val="1700"/>
              <a:buFont typeface="Roboto"/>
              <a:buChar char="●"/>
            </a:pPr>
            <a:r>
              <a:rPr b="1" lang="en" sz="1700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rPr>
              <a:t>Resources</a:t>
            </a:r>
            <a:endParaRPr b="1" sz="1700">
              <a:solidFill>
                <a:srgbClr val="1A23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A2338"/>
              </a:buClr>
              <a:buSzPts val="1700"/>
              <a:buFont typeface="Roboto"/>
              <a:buChar char="●"/>
            </a:pPr>
            <a:r>
              <a:rPr b="1" lang="en" sz="1700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rPr>
              <a:t>Endpoints</a:t>
            </a:r>
            <a:endParaRPr b="1" sz="1700">
              <a:solidFill>
                <a:srgbClr val="1A23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A2338"/>
              </a:buClr>
              <a:buSzPts val="1700"/>
              <a:buFont typeface="Roboto"/>
              <a:buChar char="●"/>
            </a:pPr>
            <a:r>
              <a:rPr b="1" lang="en" sz="1700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rPr>
              <a:t>Http Verbs</a:t>
            </a:r>
            <a:endParaRPr b="1" sz="1700">
              <a:solidFill>
                <a:srgbClr val="1A23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A2338"/>
              </a:buClr>
              <a:buSzPts val="1700"/>
              <a:buFont typeface="Roboto"/>
              <a:buChar char="●"/>
            </a:pPr>
            <a:r>
              <a:rPr b="1" lang="en" sz="1700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rPr>
              <a:t>Status Codes</a:t>
            </a:r>
            <a:endParaRPr b="1" sz="1700">
              <a:solidFill>
                <a:srgbClr val="1A23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A2338"/>
              </a:buClr>
              <a:buSzPts val="1700"/>
              <a:buFont typeface="Roboto"/>
              <a:buChar char="●"/>
            </a:pPr>
            <a:r>
              <a:rPr b="1" lang="en" sz="1700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rPr>
              <a:t>Content Negotiation</a:t>
            </a:r>
            <a:endParaRPr b="1" sz="1700">
              <a:solidFill>
                <a:srgbClr val="1A23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A2338"/>
              </a:buClr>
              <a:buSzPts val="1700"/>
              <a:buFont typeface="Roboto"/>
              <a:buChar char="●"/>
            </a:pPr>
            <a:r>
              <a:rPr b="1" lang="en" sz="1700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rPr>
              <a:t>Headers</a:t>
            </a:r>
            <a:endParaRPr b="1" sz="1700">
              <a:solidFill>
                <a:srgbClr val="1A23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03975" y="41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1A2338"/>
                </a:solidFill>
                <a:latin typeface="Inter"/>
                <a:ea typeface="Inter"/>
                <a:cs typeface="Inter"/>
                <a:sym typeface="Inter"/>
              </a:rPr>
              <a:t>Designing URLs</a:t>
            </a:r>
            <a:endParaRPr b="1" sz="3900">
              <a:solidFill>
                <a:srgbClr val="1A23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-15375" y="4804850"/>
            <a:ext cx="9159300" cy="338700"/>
          </a:xfrm>
          <a:prstGeom prst="rect">
            <a:avLst/>
          </a:prstGeom>
          <a:gradFill>
            <a:gsLst>
              <a:gs pos="0">
                <a:srgbClr val="1A2338"/>
              </a:gs>
              <a:gs pos="0">
                <a:srgbClr val="D3DA4C"/>
              </a:gs>
              <a:gs pos="29000">
                <a:srgbClr val="D3DA4C"/>
              </a:gs>
              <a:gs pos="58000">
                <a:srgbClr val="30BCED"/>
              </a:gs>
              <a:gs pos="100000">
                <a:srgbClr val="FC5130"/>
              </a:gs>
              <a:gs pos="100000">
                <a:srgbClr val="D3DA4C"/>
              </a:gs>
              <a:gs pos="100000">
                <a:srgbClr val="73737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664053" y="4789350"/>
            <a:ext cx="37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rgbClr val="1A23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b="48715" l="25516" r="33934" t="0"/>
          <a:stretch/>
        </p:blipFill>
        <p:spPr>
          <a:xfrm>
            <a:off x="8613450" y="198875"/>
            <a:ext cx="371702" cy="3525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7"/>
          <p:cNvGrpSpPr/>
          <p:nvPr/>
        </p:nvGrpSpPr>
        <p:grpSpPr>
          <a:xfrm>
            <a:off x="1107238" y="1990050"/>
            <a:ext cx="2466000" cy="2391300"/>
            <a:chOff x="607375" y="2233475"/>
            <a:chExt cx="2466000" cy="2391300"/>
          </a:xfrm>
        </p:grpSpPr>
        <p:sp>
          <p:nvSpPr>
            <p:cNvPr id="96" name="Google Shape;96;p17"/>
            <p:cNvSpPr/>
            <p:nvPr/>
          </p:nvSpPr>
          <p:spPr>
            <a:xfrm>
              <a:off x="607375" y="2487275"/>
              <a:ext cx="2459700" cy="2137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00075" rotWithShape="0" algn="bl" dir="5400000" dist="295275">
                <a:srgbClr val="000000">
                  <a:alpha val="5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Use </a:t>
              </a: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plural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resources.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Self-explanatory.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Keep them </a:t>
              </a: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short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07375" y="2233475"/>
              <a:ext cx="2466000" cy="572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1A2338"/>
            </a:solidFill>
            <a:ln>
              <a:noFill/>
            </a:ln>
            <a:effectLst>
              <a:outerShdw rotWithShape="0" algn="bl">
                <a:srgbClr val="1A2338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rgbClr val="D3DA4C"/>
                  </a:solidFill>
                  <a:latin typeface="Inter"/>
                  <a:ea typeface="Inter"/>
                  <a:cs typeface="Inter"/>
                  <a:sym typeface="Inter"/>
                </a:rPr>
                <a:t>Do</a:t>
              </a:r>
              <a:endParaRPr b="1">
                <a:solidFill>
                  <a:srgbClr val="D3DA4C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98" name="Google Shape;98;p17"/>
          <p:cNvGrpSpPr/>
          <p:nvPr/>
        </p:nvGrpSpPr>
        <p:grpSpPr>
          <a:xfrm>
            <a:off x="5570763" y="1990050"/>
            <a:ext cx="2466000" cy="2391300"/>
            <a:chOff x="607375" y="2233475"/>
            <a:chExt cx="2466000" cy="2391300"/>
          </a:xfrm>
        </p:grpSpPr>
        <p:sp>
          <p:nvSpPr>
            <p:cNvPr id="99" name="Google Shape;99;p17"/>
            <p:cNvSpPr/>
            <p:nvPr/>
          </p:nvSpPr>
          <p:spPr>
            <a:xfrm>
              <a:off x="607375" y="2487275"/>
              <a:ext cx="2459700" cy="2137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00075" rotWithShape="0" algn="bl" dir="5400000" dist="295275">
                <a:srgbClr val="000000">
                  <a:alpha val="5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Use </a:t>
              </a: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verbs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in urls.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Show file extensions.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Overuse params in path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607375" y="2233475"/>
              <a:ext cx="2466000" cy="572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1A2338"/>
            </a:solidFill>
            <a:ln>
              <a:noFill/>
            </a:ln>
            <a:effectLst>
              <a:outerShdw rotWithShape="0" algn="bl">
                <a:srgbClr val="1A2338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rgbClr val="D3DA4C"/>
                  </a:solidFill>
                  <a:latin typeface="Inter"/>
                  <a:ea typeface="Inter"/>
                  <a:cs typeface="Inter"/>
                  <a:sym typeface="Inter"/>
                </a:rPr>
                <a:t>Do not</a:t>
              </a:r>
              <a:endParaRPr b="1">
                <a:solidFill>
                  <a:srgbClr val="D3DA4C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8140" y="2077343"/>
            <a:ext cx="371702" cy="371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1500" y="2066400"/>
            <a:ext cx="425379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03975" y="41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1A2338"/>
                </a:solidFill>
                <a:latin typeface="Inter"/>
                <a:ea typeface="Inter"/>
                <a:cs typeface="Inter"/>
                <a:sym typeface="Inter"/>
              </a:rPr>
              <a:t>Designing URLs</a:t>
            </a:r>
            <a:endParaRPr b="1" sz="3900">
              <a:solidFill>
                <a:srgbClr val="1A23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-15375" y="4804850"/>
            <a:ext cx="9159300" cy="338700"/>
          </a:xfrm>
          <a:prstGeom prst="rect">
            <a:avLst/>
          </a:prstGeom>
          <a:gradFill>
            <a:gsLst>
              <a:gs pos="0">
                <a:srgbClr val="1A2338"/>
              </a:gs>
              <a:gs pos="0">
                <a:srgbClr val="D3DA4C"/>
              </a:gs>
              <a:gs pos="29000">
                <a:srgbClr val="D3DA4C"/>
              </a:gs>
              <a:gs pos="58000">
                <a:srgbClr val="30BCED"/>
              </a:gs>
              <a:gs pos="100000">
                <a:srgbClr val="FC5130"/>
              </a:gs>
              <a:gs pos="100000">
                <a:srgbClr val="D3DA4C"/>
              </a:gs>
              <a:gs pos="100000">
                <a:srgbClr val="73737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664053" y="4789350"/>
            <a:ext cx="37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rgbClr val="1A23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 rotWithShape="1">
          <a:blip r:embed="rId3">
            <a:alphaModFix/>
          </a:blip>
          <a:srcRect b="48715" l="25516" r="33934" t="0"/>
          <a:stretch/>
        </p:blipFill>
        <p:spPr>
          <a:xfrm>
            <a:off x="8613450" y="198875"/>
            <a:ext cx="371702" cy="3525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18"/>
          <p:cNvGrpSpPr/>
          <p:nvPr/>
        </p:nvGrpSpPr>
        <p:grpSpPr>
          <a:xfrm>
            <a:off x="1107238" y="1990050"/>
            <a:ext cx="2466000" cy="2391300"/>
            <a:chOff x="607375" y="2233475"/>
            <a:chExt cx="2466000" cy="2391300"/>
          </a:xfrm>
        </p:grpSpPr>
        <p:sp>
          <p:nvSpPr>
            <p:cNvPr id="112" name="Google Shape;112;p18"/>
            <p:cNvSpPr/>
            <p:nvPr/>
          </p:nvSpPr>
          <p:spPr>
            <a:xfrm>
              <a:off x="607375" y="2487275"/>
              <a:ext cx="2459700" cy="2137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00075" rotWithShape="0" algn="bl" dir="5400000" dist="295275">
                <a:srgbClr val="000000">
                  <a:alpha val="5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/api/vehicules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607375" y="2233475"/>
              <a:ext cx="2466000" cy="572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1A2338"/>
            </a:solidFill>
            <a:ln>
              <a:noFill/>
            </a:ln>
            <a:effectLst>
              <a:outerShdw rotWithShape="0" algn="bl">
                <a:srgbClr val="1A2338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rgbClr val="D3DA4C"/>
                  </a:solidFill>
                  <a:latin typeface="Inter"/>
                  <a:ea typeface="Inter"/>
                  <a:cs typeface="Inter"/>
                  <a:sym typeface="Inter"/>
                </a:rPr>
                <a:t>Do</a:t>
              </a:r>
              <a:endParaRPr b="1">
                <a:solidFill>
                  <a:srgbClr val="D3DA4C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14" name="Google Shape;114;p18"/>
          <p:cNvGrpSpPr/>
          <p:nvPr/>
        </p:nvGrpSpPr>
        <p:grpSpPr>
          <a:xfrm>
            <a:off x="5570763" y="1990050"/>
            <a:ext cx="2466000" cy="2391300"/>
            <a:chOff x="607375" y="2233475"/>
            <a:chExt cx="2466000" cy="2391300"/>
          </a:xfrm>
        </p:grpSpPr>
        <p:sp>
          <p:nvSpPr>
            <p:cNvPr id="115" name="Google Shape;115;p18"/>
            <p:cNvSpPr/>
            <p:nvPr/>
          </p:nvSpPr>
          <p:spPr>
            <a:xfrm>
              <a:off x="607375" y="2487275"/>
              <a:ext cx="2459700" cy="2137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00075" rotWithShape="0" algn="bl" dir="5400000" dist="295275">
                <a:srgbClr val="000000">
                  <a:alpha val="5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/api/create_vehicule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/api/find_vehicule_by_*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/api/vehicules.*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/api/vehicules/1/2/3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607375" y="2233475"/>
              <a:ext cx="2466000" cy="572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1A2338"/>
            </a:solidFill>
            <a:ln>
              <a:noFill/>
            </a:ln>
            <a:effectLst>
              <a:outerShdw rotWithShape="0" algn="bl">
                <a:srgbClr val="1A2338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rgbClr val="D3DA4C"/>
                  </a:solidFill>
                  <a:latin typeface="Inter"/>
                  <a:ea typeface="Inter"/>
                  <a:cs typeface="Inter"/>
                  <a:sym typeface="Inter"/>
                </a:rPr>
                <a:t>Do not</a:t>
              </a:r>
              <a:endParaRPr b="1">
                <a:solidFill>
                  <a:srgbClr val="D3DA4C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8140" y="2077343"/>
            <a:ext cx="371702" cy="371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1500" y="2066400"/>
            <a:ext cx="425379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-15375" y="4805250"/>
            <a:ext cx="9159300" cy="361800"/>
          </a:xfrm>
          <a:prstGeom prst="rect">
            <a:avLst/>
          </a:prstGeom>
          <a:gradFill>
            <a:gsLst>
              <a:gs pos="0">
                <a:schemeClr val="lt1"/>
              </a:gs>
              <a:gs pos="25000">
                <a:srgbClr val="E9EDA6"/>
              </a:gs>
              <a:gs pos="38000">
                <a:srgbClr val="DEE479"/>
              </a:gs>
              <a:gs pos="44000">
                <a:srgbClr val="D9DF63"/>
              </a:gs>
              <a:gs pos="47000">
                <a:srgbClr val="D6DD58"/>
              </a:gs>
              <a:gs pos="49000">
                <a:srgbClr val="D5DC52"/>
              </a:gs>
              <a:gs pos="49940">
                <a:srgbClr val="D4DB4D"/>
              </a:gs>
              <a:gs pos="50000">
                <a:srgbClr val="D4DB4F"/>
              </a:gs>
              <a:gs pos="50000">
                <a:srgbClr val="D4DB4E"/>
              </a:gs>
              <a:gs pos="50000">
                <a:srgbClr val="D4DB4D"/>
              </a:gs>
              <a:gs pos="50000">
                <a:srgbClr val="D3DA4C"/>
              </a:gs>
              <a:gs pos="100000">
                <a:srgbClr val="D3DA4C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303975" y="106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A2338"/>
                </a:solidFill>
                <a:latin typeface="Inter"/>
                <a:ea typeface="Inter"/>
                <a:cs typeface="Inter"/>
                <a:sym typeface="Inter"/>
              </a:rPr>
              <a:t>HTTP Verbs</a:t>
            </a:r>
            <a:endParaRPr b="1" sz="3900">
              <a:solidFill>
                <a:srgbClr val="1A23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664053" y="4789350"/>
            <a:ext cx="37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rgbClr val="1A23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48715" l="25516" r="33934" t="0"/>
          <a:stretch/>
        </p:blipFill>
        <p:spPr>
          <a:xfrm>
            <a:off x="8613450" y="198875"/>
            <a:ext cx="371702" cy="35257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663300" y="1727025"/>
            <a:ext cx="61854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A2338"/>
              </a:buClr>
              <a:buSzPts val="1900"/>
              <a:buFont typeface="Roboto"/>
              <a:buChar char="●"/>
            </a:pPr>
            <a:r>
              <a:rPr b="1" lang="en" sz="1900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rPr>
              <a:t>GET</a:t>
            </a:r>
            <a:endParaRPr b="1" sz="1900">
              <a:solidFill>
                <a:srgbClr val="1A23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A2338"/>
              </a:buClr>
              <a:buSzPts val="1900"/>
              <a:buFont typeface="Roboto"/>
              <a:buChar char="●"/>
            </a:pPr>
            <a:r>
              <a:rPr b="1" lang="en" sz="1900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rPr>
              <a:t>POST</a:t>
            </a:r>
            <a:endParaRPr b="1" sz="1900">
              <a:solidFill>
                <a:srgbClr val="1A23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A2338"/>
              </a:buClr>
              <a:buSzPts val="1900"/>
              <a:buFont typeface="Roboto"/>
              <a:buChar char="●"/>
            </a:pPr>
            <a:r>
              <a:rPr b="1" lang="en" sz="1900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rPr>
              <a:t>PUT</a:t>
            </a:r>
            <a:endParaRPr b="1" sz="1900">
              <a:solidFill>
                <a:srgbClr val="1A23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A2338"/>
              </a:buClr>
              <a:buSzPts val="1900"/>
              <a:buFont typeface="Roboto"/>
              <a:buChar char="●"/>
            </a:pPr>
            <a:r>
              <a:rPr b="1" lang="en" sz="1900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rPr>
              <a:t>PATCH</a:t>
            </a:r>
            <a:endParaRPr b="1" sz="1900">
              <a:solidFill>
                <a:srgbClr val="1A23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A2338"/>
              </a:buClr>
              <a:buSzPts val="1900"/>
              <a:buFont typeface="Roboto"/>
              <a:buChar char="●"/>
            </a:pPr>
            <a:r>
              <a:rPr b="1" lang="en" sz="1900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rPr>
              <a:t>DELETE</a:t>
            </a:r>
            <a:endParaRPr b="1" sz="1900">
              <a:solidFill>
                <a:srgbClr val="1A23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A2338"/>
              </a:buClr>
              <a:buSzPts val="1900"/>
              <a:buFont typeface="Roboto"/>
              <a:buChar char="●"/>
            </a:pPr>
            <a:r>
              <a:rPr b="1" lang="en" sz="1900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rPr>
              <a:t>OPTIONS</a:t>
            </a:r>
            <a:endParaRPr b="1" sz="1900">
              <a:solidFill>
                <a:srgbClr val="1A23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A2338"/>
              </a:buClr>
              <a:buSzPts val="1900"/>
              <a:buFont typeface="Roboto"/>
              <a:buChar char="●"/>
            </a:pPr>
            <a:r>
              <a:rPr b="1" lang="en" sz="1900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rPr>
              <a:t>HEAD</a:t>
            </a:r>
            <a:endParaRPr b="1" sz="1900">
              <a:solidFill>
                <a:srgbClr val="1A23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A2338"/>
              </a:buClr>
              <a:buSzPts val="1900"/>
              <a:buFont typeface="Roboto"/>
              <a:buChar char="●"/>
            </a:pPr>
            <a:r>
              <a:rPr b="1" lang="en" sz="1900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endParaRPr b="1" sz="1900">
              <a:solidFill>
                <a:srgbClr val="1A23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/>
          <p:nvPr/>
        </p:nvSpPr>
        <p:spPr>
          <a:xfrm>
            <a:off x="-15375" y="4805250"/>
            <a:ext cx="9159300" cy="361800"/>
          </a:xfrm>
          <a:prstGeom prst="rect">
            <a:avLst/>
          </a:prstGeom>
          <a:gradFill>
            <a:gsLst>
              <a:gs pos="0">
                <a:schemeClr val="lt1"/>
              </a:gs>
              <a:gs pos="25000">
                <a:srgbClr val="E9EDA6"/>
              </a:gs>
              <a:gs pos="38000">
                <a:srgbClr val="DEE479"/>
              </a:gs>
              <a:gs pos="44000">
                <a:srgbClr val="D9DF63"/>
              </a:gs>
              <a:gs pos="47000">
                <a:srgbClr val="D6DD58"/>
              </a:gs>
              <a:gs pos="49000">
                <a:srgbClr val="D5DC52"/>
              </a:gs>
              <a:gs pos="49940">
                <a:srgbClr val="D4DB4D"/>
              </a:gs>
              <a:gs pos="50000">
                <a:srgbClr val="D4DB4F"/>
              </a:gs>
              <a:gs pos="50000">
                <a:srgbClr val="D4DB4E"/>
              </a:gs>
              <a:gs pos="50000">
                <a:srgbClr val="D4DB4D"/>
              </a:gs>
              <a:gs pos="50000">
                <a:srgbClr val="D3DA4C"/>
              </a:gs>
              <a:gs pos="100000">
                <a:srgbClr val="D3DA4C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type="title"/>
          </p:nvPr>
        </p:nvSpPr>
        <p:spPr>
          <a:xfrm>
            <a:off x="303975" y="106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A2338"/>
                </a:solidFill>
                <a:latin typeface="Inter"/>
                <a:ea typeface="Inter"/>
                <a:cs typeface="Inter"/>
                <a:sym typeface="Inter"/>
              </a:rPr>
              <a:t>Status</a:t>
            </a:r>
            <a:r>
              <a:rPr b="1" lang="en" sz="2200">
                <a:solidFill>
                  <a:srgbClr val="1A2338"/>
                </a:solidFill>
                <a:latin typeface="Inter"/>
                <a:ea typeface="Inter"/>
                <a:cs typeface="Inter"/>
                <a:sym typeface="Inter"/>
              </a:rPr>
              <a:t> Codes</a:t>
            </a:r>
            <a:endParaRPr b="1" sz="3900">
              <a:solidFill>
                <a:srgbClr val="1A23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664053" y="4789350"/>
            <a:ext cx="37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rgbClr val="1A23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 b="48715" l="25516" r="33934" t="0"/>
          <a:stretch/>
        </p:blipFill>
        <p:spPr>
          <a:xfrm>
            <a:off x="8613450" y="198875"/>
            <a:ext cx="371702" cy="35257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663300" y="1727025"/>
            <a:ext cx="61854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A2338"/>
              </a:buClr>
              <a:buSzPts val="1900"/>
              <a:buFont typeface="Roboto"/>
              <a:buChar char="●"/>
            </a:pPr>
            <a:r>
              <a:rPr b="1" lang="en" sz="1900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rPr>
              <a:t>200 =&gt; OK</a:t>
            </a:r>
            <a:endParaRPr b="1" sz="1900">
              <a:solidFill>
                <a:srgbClr val="1A23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A2338"/>
              </a:buClr>
              <a:buSzPts val="1900"/>
              <a:buFont typeface="Roboto"/>
              <a:buChar char="●"/>
            </a:pPr>
            <a:r>
              <a:rPr b="1" lang="en" sz="1900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rPr>
              <a:t>201 =&gt; Created</a:t>
            </a:r>
            <a:endParaRPr b="1" sz="1900">
              <a:solidFill>
                <a:srgbClr val="1A23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A2338"/>
              </a:buClr>
              <a:buSzPts val="1900"/>
              <a:buFont typeface="Roboto"/>
              <a:buChar char="●"/>
            </a:pPr>
            <a:r>
              <a:rPr b="1" lang="en" sz="1900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rPr>
              <a:t>204 =&gt; No content</a:t>
            </a:r>
            <a:endParaRPr b="1" sz="1900">
              <a:solidFill>
                <a:srgbClr val="1A23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A2338"/>
              </a:buClr>
              <a:buSzPts val="1900"/>
              <a:buFont typeface="Roboto"/>
              <a:buChar char="●"/>
            </a:pPr>
            <a:r>
              <a:rPr b="1" lang="en" sz="1900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rPr>
              <a:t>400 =&gt; Bad Request</a:t>
            </a:r>
            <a:endParaRPr b="1" sz="1900">
              <a:solidFill>
                <a:srgbClr val="1A23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A2338"/>
              </a:buClr>
              <a:buSzPts val="1900"/>
              <a:buFont typeface="Roboto"/>
              <a:buChar char="●"/>
            </a:pPr>
            <a:r>
              <a:rPr b="1" lang="en" sz="1900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rPr>
              <a:t>401 =&gt; Unauthorized</a:t>
            </a:r>
            <a:endParaRPr b="1" sz="1900">
              <a:solidFill>
                <a:srgbClr val="1A23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A2338"/>
              </a:buClr>
              <a:buSzPts val="1900"/>
              <a:buFont typeface="Roboto"/>
              <a:buChar char="●"/>
            </a:pPr>
            <a:r>
              <a:rPr b="1" lang="en" sz="1900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rPr>
              <a:t>403 =&gt; Forbidden</a:t>
            </a:r>
            <a:endParaRPr b="1" sz="1900">
              <a:solidFill>
                <a:srgbClr val="1A23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A2338"/>
              </a:buClr>
              <a:buSzPts val="1900"/>
              <a:buFont typeface="Roboto"/>
              <a:buChar char="●"/>
            </a:pPr>
            <a:r>
              <a:rPr b="1" lang="en" sz="1900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rPr>
              <a:t>404 =&gt; Not Found</a:t>
            </a:r>
            <a:endParaRPr b="1" sz="1900">
              <a:solidFill>
                <a:srgbClr val="1A23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A2338"/>
              </a:buClr>
              <a:buSzPts val="1900"/>
              <a:buFont typeface="Roboto"/>
              <a:buChar char="●"/>
            </a:pPr>
            <a:r>
              <a:rPr b="1" lang="en" sz="1900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rPr>
              <a:t>405 =&gt; Http verb not allowed</a:t>
            </a:r>
            <a:endParaRPr b="1" sz="1900">
              <a:solidFill>
                <a:srgbClr val="1A23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A2338"/>
              </a:buClr>
              <a:buSzPts val="1900"/>
              <a:buFont typeface="Roboto"/>
              <a:buChar char="●"/>
            </a:pPr>
            <a:r>
              <a:rPr b="1" lang="en" sz="1900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rPr>
              <a:t>500 =&gt; Internal Server Error</a:t>
            </a:r>
            <a:endParaRPr b="1" sz="1900">
              <a:solidFill>
                <a:srgbClr val="1A23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>
            <a:off x="-15375" y="4805250"/>
            <a:ext cx="9159300" cy="361800"/>
          </a:xfrm>
          <a:prstGeom prst="rect">
            <a:avLst/>
          </a:prstGeom>
          <a:gradFill>
            <a:gsLst>
              <a:gs pos="0">
                <a:schemeClr val="lt1"/>
              </a:gs>
              <a:gs pos="25000">
                <a:srgbClr val="E9EDA6"/>
              </a:gs>
              <a:gs pos="38000">
                <a:srgbClr val="DEE479"/>
              </a:gs>
              <a:gs pos="44000">
                <a:srgbClr val="D9DF63"/>
              </a:gs>
              <a:gs pos="47000">
                <a:srgbClr val="D6DD58"/>
              </a:gs>
              <a:gs pos="49000">
                <a:srgbClr val="D5DC52"/>
              </a:gs>
              <a:gs pos="49940">
                <a:srgbClr val="D4DB4D"/>
              </a:gs>
              <a:gs pos="50000">
                <a:srgbClr val="D4DB4F"/>
              </a:gs>
              <a:gs pos="50000">
                <a:srgbClr val="D4DB4E"/>
              </a:gs>
              <a:gs pos="50000">
                <a:srgbClr val="D4DB4D"/>
              </a:gs>
              <a:gs pos="50000">
                <a:srgbClr val="D3DA4C"/>
              </a:gs>
              <a:gs pos="100000">
                <a:srgbClr val="D3DA4C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888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A2338"/>
                </a:solidFill>
                <a:latin typeface="Inter"/>
                <a:ea typeface="Inter"/>
                <a:cs typeface="Inter"/>
                <a:sym typeface="Inter"/>
              </a:rPr>
              <a:t>Rest Resource</a:t>
            </a:r>
            <a:endParaRPr b="1" sz="3900">
              <a:solidFill>
                <a:srgbClr val="1A23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664053" y="4789350"/>
            <a:ext cx="37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rgbClr val="1A23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3">
            <a:alphaModFix/>
          </a:blip>
          <a:srcRect b="48715" l="25516" r="33934" t="0"/>
          <a:stretch/>
        </p:blipFill>
        <p:spPr>
          <a:xfrm>
            <a:off x="8613450" y="198875"/>
            <a:ext cx="371702" cy="35257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5" name="Google Shape;145;p21"/>
          <p:cNvGraphicFramePr/>
          <p:nvPr/>
        </p:nvGraphicFramePr>
        <p:xfrm>
          <a:off x="952500" y="58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{F87860AC-4CA8-445B-8BA6-C17F6015B5F6}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90"/>
                        <a:buFont typeface="Arial"/>
                        <a:buNone/>
                      </a:pPr>
                      <a:r>
                        <a:rPr b="1" lang="en" sz="1510">
                          <a:solidFill>
                            <a:srgbClr val="1A233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Verb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10">
                          <a:solidFill>
                            <a:srgbClr val="1A233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Endpoint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10">
                          <a:solidFill>
                            <a:srgbClr val="1A233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10">
                          <a:solidFill>
                            <a:srgbClr val="1A233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Status Code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1A233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/items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Lists all items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1A233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/items/1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Finds an item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 || 404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1A233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/items?color=red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Lists all red items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1A233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/items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Creates an item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 || 400 || 500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A233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PUT/PATCH</a:t>
                      </a:r>
                      <a:endParaRPr b="1" sz="1000">
                        <a:solidFill>
                          <a:srgbClr val="1A233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/items/1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Updates an item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 || 204 || 404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A233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DELETE</a:t>
                      </a:r>
                      <a:endParaRPr b="1" sz="1000">
                        <a:solidFill>
                          <a:srgbClr val="1A233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/items/1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Deletes an item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 || 204 || 404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A233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OPTIONS</a:t>
                      </a:r>
                      <a:endParaRPr b="1" sz="1000">
                        <a:solidFill>
                          <a:srgbClr val="1A233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/items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List every supported http verb for the resource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A233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HEAD</a:t>
                      </a:r>
                      <a:endParaRPr b="1" sz="1000">
                        <a:solidFill>
                          <a:srgbClr val="1A233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</a:t>
                      </a:r>
                      <a:r>
                        <a:rPr lang="en"/>
                        <a:t> information about the server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2"/>
          <p:cNvPicPr preferRelativeResize="0"/>
          <p:nvPr/>
        </p:nvPicPr>
        <p:blipFill rotWithShape="1">
          <a:blip r:embed="rId3">
            <a:alphaModFix/>
          </a:blip>
          <a:srcRect b="2742" l="0" r="4951" t="22322"/>
          <a:stretch/>
        </p:blipFill>
        <p:spPr>
          <a:xfrm>
            <a:off x="36675" y="0"/>
            <a:ext cx="9144000" cy="411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/>
          <p:nvPr/>
        </p:nvSpPr>
        <p:spPr>
          <a:xfrm>
            <a:off x="29025" y="3399150"/>
            <a:ext cx="9159300" cy="1783800"/>
          </a:xfrm>
          <a:prstGeom prst="rect">
            <a:avLst/>
          </a:prstGeom>
          <a:gradFill>
            <a:gsLst>
              <a:gs pos="0">
                <a:schemeClr val="lt1"/>
              </a:gs>
              <a:gs pos="25000">
                <a:srgbClr val="E9EDA6"/>
              </a:gs>
              <a:gs pos="38000">
                <a:srgbClr val="DEE479"/>
              </a:gs>
              <a:gs pos="44000">
                <a:srgbClr val="D9DF63"/>
              </a:gs>
              <a:gs pos="47000">
                <a:srgbClr val="D6DD58"/>
              </a:gs>
              <a:gs pos="49000">
                <a:srgbClr val="D5DC52"/>
              </a:gs>
              <a:gs pos="49940">
                <a:srgbClr val="D4DB4D"/>
              </a:gs>
              <a:gs pos="50000">
                <a:srgbClr val="D4DB4F"/>
              </a:gs>
              <a:gs pos="50000">
                <a:srgbClr val="D4DB4E"/>
              </a:gs>
              <a:gs pos="50000">
                <a:srgbClr val="D4DB4D"/>
              </a:gs>
              <a:gs pos="50000">
                <a:srgbClr val="D3DA4C"/>
              </a:gs>
              <a:gs pos="100000">
                <a:srgbClr val="D3DA4C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type="title"/>
          </p:nvPr>
        </p:nvSpPr>
        <p:spPr>
          <a:xfrm>
            <a:off x="303975" y="106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Formats</a:t>
            </a:r>
            <a:endParaRPr b="1" sz="3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4">
            <a:alphaModFix/>
          </a:blip>
          <a:srcRect b="0" l="0" r="69951" t="0"/>
          <a:stretch/>
        </p:blipFill>
        <p:spPr>
          <a:xfrm>
            <a:off x="8613450" y="194275"/>
            <a:ext cx="371702" cy="36178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664053" y="4789350"/>
            <a:ext cx="37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rgbClr val="1A23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5" name="Google Shape;155;p22"/>
          <p:cNvGrpSpPr/>
          <p:nvPr/>
        </p:nvGrpSpPr>
        <p:grpSpPr>
          <a:xfrm>
            <a:off x="607375" y="2233475"/>
            <a:ext cx="2466000" cy="2391300"/>
            <a:chOff x="607375" y="2233475"/>
            <a:chExt cx="2466000" cy="2391300"/>
          </a:xfrm>
        </p:grpSpPr>
        <p:sp>
          <p:nvSpPr>
            <p:cNvPr id="156" name="Google Shape;156;p22"/>
            <p:cNvSpPr/>
            <p:nvPr/>
          </p:nvSpPr>
          <p:spPr>
            <a:xfrm>
              <a:off x="607375" y="2487275"/>
              <a:ext cx="2459700" cy="2137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00075" rotWithShape="0" algn="bl" dir="5400000" dist="295275">
                <a:srgbClr val="000000">
                  <a:alpha val="5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rgbClr val="1A2338"/>
                  </a:solidFill>
                  <a:latin typeface="Roboto"/>
                  <a:ea typeface="Roboto"/>
                  <a:cs typeface="Roboto"/>
                  <a:sym typeface="Roboto"/>
                </a:rPr>
                <a:t>😥</a:t>
              </a:r>
              <a:endParaRPr sz="44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607375" y="2233475"/>
              <a:ext cx="2466000" cy="572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1A2338"/>
            </a:solidFill>
            <a:ln>
              <a:noFill/>
            </a:ln>
            <a:effectLst>
              <a:outerShdw rotWithShape="0" algn="bl">
                <a:srgbClr val="1A2338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rgbClr val="D3DA4C"/>
                  </a:solidFill>
                  <a:latin typeface="Inter"/>
                  <a:ea typeface="Inter"/>
                  <a:cs typeface="Inter"/>
                  <a:sym typeface="Inter"/>
                </a:rPr>
                <a:t>XML</a:t>
              </a:r>
              <a:endParaRPr b="1">
                <a:solidFill>
                  <a:srgbClr val="D3DA4C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58" name="Google Shape;158;p22"/>
          <p:cNvGrpSpPr/>
          <p:nvPr/>
        </p:nvGrpSpPr>
        <p:grpSpPr>
          <a:xfrm>
            <a:off x="3482975" y="2233475"/>
            <a:ext cx="2466000" cy="2391300"/>
            <a:chOff x="607375" y="2233475"/>
            <a:chExt cx="2466000" cy="2391300"/>
          </a:xfrm>
        </p:grpSpPr>
        <p:sp>
          <p:nvSpPr>
            <p:cNvPr id="159" name="Google Shape;159;p22"/>
            <p:cNvSpPr/>
            <p:nvPr/>
          </p:nvSpPr>
          <p:spPr>
            <a:xfrm>
              <a:off x="607375" y="2487275"/>
              <a:ext cx="2459700" cy="2137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00075" rotWithShape="0" algn="bl" dir="5400000" dist="295275">
                <a:srgbClr val="000000">
                  <a:alpha val="5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rgbClr val="1A2338"/>
                  </a:solidFill>
                  <a:latin typeface="Roboto"/>
                  <a:ea typeface="Roboto"/>
                  <a:cs typeface="Roboto"/>
                  <a:sym typeface="Roboto"/>
                </a:rPr>
                <a:t>🙂</a:t>
              </a:r>
              <a:endParaRPr sz="4000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607375" y="2233475"/>
              <a:ext cx="2466000" cy="572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1A2338"/>
            </a:solidFill>
            <a:ln>
              <a:noFill/>
            </a:ln>
            <a:effectLst>
              <a:outerShdw rotWithShape="0" algn="bl">
                <a:srgbClr val="1A2338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rgbClr val="D3DA4C"/>
                  </a:solidFill>
                  <a:latin typeface="Inter"/>
                  <a:ea typeface="Inter"/>
                  <a:cs typeface="Inter"/>
                  <a:sym typeface="Inter"/>
                </a:rPr>
                <a:t>JSON</a:t>
              </a:r>
              <a:endParaRPr b="1" sz="1900">
                <a:solidFill>
                  <a:srgbClr val="D3DA4C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61" name="Google Shape;161;p22"/>
          <p:cNvGrpSpPr/>
          <p:nvPr/>
        </p:nvGrpSpPr>
        <p:grpSpPr>
          <a:xfrm>
            <a:off x="6358575" y="2233475"/>
            <a:ext cx="2466000" cy="2391300"/>
            <a:chOff x="607375" y="2233475"/>
            <a:chExt cx="2466000" cy="2391300"/>
          </a:xfrm>
        </p:grpSpPr>
        <p:sp>
          <p:nvSpPr>
            <p:cNvPr id="162" name="Google Shape;162;p22"/>
            <p:cNvSpPr/>
            <p:nvPr/>
          </p:nvSpPr>
          <p:spPr>
            <a:xfrm>
              <a:off x="607375" y="2487275"/>
              <a:ext cx="2459700" cy="2137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00075" rotWithShape="0" algn="bl" dir="5400000" dist="295275">
                <a:srgbClr val="000000">
                  <a:alpha val="5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4000">
                  <a:solidFill>
                    <a:srgbClr val="1A2338"/>
                  </a:solidFill>
                  <a:latin typeface="Roboto"/>
                  <a:ea typeface="Roboto"/>
                  <a:cs typeface="Roboto"/>
                  <a:sym typeface="Roboto"/>
                </a:rPr>
                <a:t>🤔</a:t>
              </a:r>
              <a:endParaRPr sz="4000">
                <a:solidFill>
                  <a:srgbClr val="1A233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607375" y="2233475"/>
              <a:ext cx="2466000" cy="572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1A2338"/>
            </a:solidFill>
            <a:ln>
              <a:noFill/>
            </a:ln>
            <a:effectLst>
              <a:outerShdw rotWithShape="0" algn="bl">
                <a:srgbClr val="1A2338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rgbClr val="D3DA4C"/>
                  </a:solidFill>
                  <a:latin typeface="Inter"/>
                  <a:ea typeface="Inter"/>
                  <a:cs typeface="Inter"/>
                  <a:sym typeface="Inter"/>
                </a:rPr>
                <a:t>YAML</a:t>
              </a:r>
              <a:endParaRPr b="1" sz="1900">
                <a:solidFill>
                  <a:srgbClr val="D3DA4C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