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3.jpeg" ContentType="image/jpeg"/>
  <Override PartName="/ppt/media/image15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s-ES" sz="5400" spc="-1" strike="noStrike">
                <a:solidFill>
                  <a:srgbClr val="90c226"/>
                </a:solidFill>
                <a:latin typeface="Trebuchet MS"/>
              </a:rPr>
              <a:t>Haga clic para modificar el estilo de título del patrón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8F8B958-5EE5-4A56-A538-FF1AFAD83E4C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2/17/22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18A1F45-BDF4-48D2-B29F-A798A63E38C4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Haga clic para modificar el estilo de título del patrón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600" spc="-1" strike="noStrike">
                <a:solidFill>
                  <a:srgbClr val="404040"/>
                </a:solidFill>
                <a:latin typeface="Trebuchet MS"/>
              </a:rPr>
              <a:t>Segundo nivel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400" spc="-1" strike="noStrike">
                <a:solidFill>
                  <a:srgbClr val="404040"/>
                </a:solidFill>
                <a:latin typeface="Trebuchet MS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200" spc="-1" strike="noStrike">
                <a:solidFill>
                  <a:srgbClr val="404040"/>
                </a:solidFill>
                <a:latin typeface="Trebuchet MS"/>
              </a:rPr>
              <a:t>Cuarto nivel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200" spc="-1" strike="noStrike">
                <a:solidFill>
                  <a:srgbClr val="404040"/>
                </a:solidFill>
                <a:latin typeface="Trebuchet MS"/>
              </a:rPr>
              <a:t>Quinto nivel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4311FC0-C5AB-47A1-AB5B-9B0E065051D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2/17/22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B53148D-27AE-4AD7-832C-788400D96FF1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localhost/v1/vehicules" TargetMode="External"/><Relationship Id="rId2" Type="http://schemas.openxmlformats.org/officeDocument/2006/relationships/hyperlink" Target="http://localhost/v1/vehicules" TargetMode="External"/><Relationship Id="rId3" Type="http://schemas.openxmlformats.org/officeDocument/2006/relationships/hyperlink" Target="http://localhost/api/v1/vehicules" TargetMode="External"/><Relationship Id="rId4" Type="http://schemas.openxmlformats.org/officeDocument/2006/relationships/hyperlink" Target="http://localhost/api/v1/vehicules" TargetMode="External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localhost/api/vehicules?version=1" TargetMode="External"/><Relationship Id="rId2" Type="http://schemas.openxmlformats.org/officeDocument/2006/relationships/hyperlink" Target="http://localhost/api/vehicules?version=1" TargetMode="External"/><Relationship Id="rId3" Type="http://schemas.openxmlformats.org/officeDocument/2006/relationships/hyperlink" Target="http://localhost/api/vehicules?version=2" TargetMode="External"/><Relationship Id="rId4" Type="http://schemas.openxmlformats.org/officeDocument/2006/relationships/hyperlink" Target="http://localhost/api/vehicules?version=2" TargetMode="External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mailto:crojas@go-labs.net" TargetMode="External"/><Relationship Id="rId3" Type="http://schemas.openxmlformats.org/officeDocument/2006/relationships/hyperlink" Target="https://github.com/crojasaragonez" TargetMode="Externa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v1.localhost/api/vehicules" TargetMode="External"/><Relationship Id="rId2" Type="http://schemas.openxmlformats.org/officeDocument/2006/relationships/hyperlink" Target="http://v1.localhost/api/vehicules" TargetMode="External"/><Relationship Id="rId3" Type="http://schemas.openxmlformats.org/officeDocument/2006/relationships/hyperlink" Target="http://v2.localhost/api/vehicules" TargetMode="External"/><Relationship Id="rId4" Type="http://schemas.openxmlformats.org/officeDocument/2006/relationships/hyperlink" Target="http://v2.localhost/api/vehicules" TargetMode="External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ocalhost/api/get_vehicules" TargetMode="External"/><Relationship Id="rId2" Type="http://schemas.openxmlformats.org/officeDocument/2006/relationships/hyperlink" Target="http://localhost/get_black_vehicules" TargetMode="External"/><Relationship Id="rId3" Type="http://schemas.openxmlformats.org/officeDocument/2006/relationships/hyperlink" Target="http://localhost/create_vehicules" TargetMode="External"/><Relationship Id="rId4" Type="http://schemas.openxmlformats.org/officeDocument/2006/relationships/hyperlink" Target="http://localhost/get_vehicules_by_id/1" TargetMode="External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localhost/vehicules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5400" spc="-1" strike="noStrike">
                <a:solidFill>
                  <a:srgbClr val="90c226"/>
                </a:solidFill>
                <a:latin typeface="Trebuchet MS"/>
              </a:rPr>
              <a:t>Web Api Design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6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p:transition spd="slow">
    <p:wipe dir="l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Status codes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200 =&gt; OK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201 =&gt; Created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204 =&gt; No Content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400 =&gt; Bad Request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CR" sz="1800" spc="-1" strike="noStrike">
                <a:solidFill>
                  <a:srgbClr val="404040"/>
                </a:solidFill>
                <a:latin typeface="Trebuchet MS"/>
              </a:rPr>
              <a:t>401 =&gt; Unauthorized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CR" sz="1800" spc="-1" strike="noStrike">
                <a:solidFill>
                  <a:srgbClr val="404040"/>
                </a:solidFill>
                <a:latin typeface="Trebuchet MS"/>
              </a:rPr>
              <a:t>403 =&gt; Forbidden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404 =&gt; Not Found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405 =&gt; Http Verb Not Allowed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500 =&gt; Internal Server Error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44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Status codes usage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146" name="3 Marcador de contenido"/>
          <p:cNvGraphicFramePr/>
          <p:nvPr/>
        </p:nvGraphicFramePr>
        <p:xfrm>
          <a:off x="628560" y="1394640"/>
          <a:ext cx="8334000" cy="3306240"/>
        </p:xfrm>
        <a:graphic>
          <a:graphicData uri="http://schemas.openxmlformats.org/drawingml/2006/table">
            <a:tbl>
              <a:tblPr/>
              <a:tblGrid>
                <a:gridCol w="1348560"/>
                <a:gridCol w="2331000"/>
                <a:gridCol w="2419560"/>
                <a:gridCol w="2234880"/>
              </a:tblGrid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Verb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URL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Status code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Lists all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vehicles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/{id}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Gets a specific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200, 404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vehicles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?color=red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Lists all red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Creates a new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62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PUT/PATCH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vehicles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/{id}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Edits an existing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200,204,404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DELETE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vehicles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/{id}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  <a:ea typeface="Droid Sans Fallback"/>
                        </a:rPr>
                        <a:t>Deletes a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vehicle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200,204,404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pic>
        <p:nvPicPr>
          <p:cNvPr id="147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Data representation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XML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Json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Yaml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0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XML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2" name="4 Rectángulo"/>
          <p:cNvSpPr/>
          <p:nvPr/>
        </p:nvSpPr>
        <p:spPr>
          <a:xfrm>
            <a:off x="2940840" y="2167920"/>
            <a:ext cx="73641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&lt;vehicles&gt;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&lt;vehicle&gt;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&lt;id&gt;SQL-101&lt;/id&gt;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&lt;color&gt;blue&lt;/color&gt;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&lt;year&gt;2016&lt;/year&gt;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&lt;brand&gt;Toyota&lt;/brand&gt;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&lt;/vehicle&gt;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&lt;/vehicles&gt;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3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Json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5" name="3 Rectángulo"/>
          <p:cNvSpPr/>
          <p:nvPr/>
        </p:nvSpPr>
        <p:spPr>
          <a:xfrm>
            <a:off x="519120" y="2845440"/>
            <a:ext cx="100087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"vehicles": [{"id": "SQL-101", "color": "blue", "year": 2016, "brand": "Toyota"}]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6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XML VS JSON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158" name="3 Marcador de contenido"/>
          <p:cNvGraphicFramePr/>
          <p:nvPr/>
        </p:nvGraphicFramePr>
        <p:xfrm>
          <a:off x="677880" y="2160720"/>
          <a:ext cx="8596080" cy="111204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Data 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Number of characteres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Difference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XML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41 more than Json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Json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pic>
        <p:nvPicPr>
          <p:cNvPr id="159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Http Headers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161" name="3 Marcador de contenido"/>
          <p:cNvGraphicFramePr/>
          <p:nvPr/>
        </p:nvGraphicFramePr>
        <p:xfrm>
          <a:off x="677880" y="2160720"/>
          <a:ext cx="8679960" cy="1854000"/>
        </p:xfrm>
        <a:graphic>
          <a:graphicData uri="http://schemas.openxmlformats.org/drawingml/2006/table">
            <a:tbl>
              <a:tblPr/>
              <a:tblGrid>
                <a:gridCol w="1991160"/>
                <a:gridCol w="4448160"/>
                <a:gridCol w="22406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Header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Meaning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Client/Server/Both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Content-Type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Content of the request/response body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Both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Accept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Request information in a specific 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Client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CR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Authorization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Used to send sensitive </a:t>
                      </a:r>
                      <a:r>
                        <a:rPr b="0" lang="es-CR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authorization info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Client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Allow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Found in HTTP OPTIONS responses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Server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pic>
        <p:nvPicPr>
          <p:cNvPr id="162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API Versioning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Prefixes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Query String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Sub Domains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65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Prefixes</a:t>
            </a: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1"/>
              </a:rPr>
              <a:t>http://</a:t>
            </a: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2"/>
              </a:rPr>
              <a:t>localhost/api/v1/vehicules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3"/>
              </a:rPr>
              <a:t>http://</a:t>
            </a: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4"/>
              </a:rPr>
              <a:t>localhost/api/v1/vehicules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68" name="Picture 2" descr="http://go-labs.net/wp-content/themes/golabs/css/template/images/logo_footer.png"/>
          <p:cNvPicPr/>
          <p:nvPr/>
        </p:nvPicPr>
        <p:blipFill>
          <a:blip r:embed="rId5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Query String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1"/>
              </a:rPr>
              <a:t>http://</a:t>
            </a: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2"/>
              </a:rPr>
              <a:t>localhost/api/vehicules?version=1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3"/>
              </a:rPr>
              <a:t>http://</a:t>
            </a: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4"/>
              </a:rPr>
              <a:t>localhost/api/vehicules?version=2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1" name="Picture 2" descr="http://go-labs.net/wp-content/themes/golabs/css/template/images/logo_footer.png"/>
          <p:cNvPicPr/>
          <p:nvPr/>
        </p:nvPicPr>
        <p:blipFill>
          <a:blip r:embed="rId5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R" sz="3600" spc="-1" strike="noStrike">
                <a:solidFill>
                  <a:srgbClr val="90c226"/>
                </a:solidFill>
                <a:latin typeface="Trebuchet MS"/>
              </a:rPr>
              <a:t>My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Profile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8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Carlos Luis Rojas Aragonés.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Co-founder of Go-labs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Over 7 years of experience as a software developer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 u="sng">
                <a:solidFill>
                  <a:srgbClr val="b2d76d"/>
                </a:solidFill>
                <a:uFillTx/>
                <a:latin typeface="Trebuchet MS"/>
                <a:hlinkClick r:id="rId2"/>
              </a:rPr>
              <a:t>crojas@go-labs.net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 u="sng">
                <a:solidFill>
                  <a:srgbClr val="b2d76d"/>
                </a:solidFill>
                <a:uFillTx/>
                <a:latin typeface="Trebuchet MS"/>
                <a:hlinkClick r:id="rId3"/>
              </a:rPr>
              <a:t>https://github.com/crojasaragonez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0" name="Marcador de contenido 4"/>
          <p:cNvSpPr/>
          <p:nvPr/>
        </p:nvSpPr>
        <p:spPr>
          <a:xfrm>
            <a:off x="8044200" y="2316960"/>
            <a:ext cx="1313640" cy="1691640"/>
          </a:xfrm>
          <a:prstGeom prst="roundRect">
            <a:avLst>
              <a:gd name="adj" fmla="val 8594"/>
            </a:avLst>
          </a:prstGeom>
          <a:blipFill rotWithShape="0">
            <a:blip r:embed="rId4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Sub Domains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1"/>
              </a:rPr>
              <a:t>http</a:t>
            </a: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2"/>
              </a:rPr>
              <a:t>://v1.localhost/api/vehicules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3"/>
              </a:rPr>
              <a:t>http</a:t>
            </a: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4"/>
              </a:rPr>
              <a:t>://v2.localhost/api/vehicules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4" name="Picture 2" descr="http://go-labs.net/wp-content/themes/golabs/css/template/images/logo_footer.png"/>
          <p:cNvPicPr/>
          <p:nvPr/>
        </p:nvPicPr>
        <p:blipFill>
          <a:blip r:embed="rId5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Security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Use HTTPS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Don’t use shared servers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Use TLS/SSL certificates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Use http verbs properly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Only accept known clients if possible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Tokens should expire periodically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Don’t expose sensitive data in responses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7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1"/>
          <p:cNvSpPr/>
          <p:nvPr/>
        </p:nvSpPr>
        <p:spPr>
          <a:xfrm>
            <a:off x="1391760" y="2618640"/>
            <a:ext cx="7766640" cy="16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Thanks for listening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9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Agenda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2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Rest Introduction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How to design URLs?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Http Verbs usage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Status codes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Data representation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Http headers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API Versioning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Security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ransition spd="slow">
    <p:wipe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R" sz="3600" spc="-1" strike="noStrike">
                <a:solidFill>
                  <a:srgbClr val="90c226"/>
                </a:solidFill>
                <a:latin typeface="Trebuchet MS"/>
              </a:rPr>
              <a:t>REST Introduction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Architecture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Stateless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HTTP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6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How to design URLs?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Define resources and always use plural to name them.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Don’t use verbs in urls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Be self-explanatory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Keep them short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9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Don’t do this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1"/>
              </a:rPr>
              <a:t>http://localhost/api/get_vehicules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2"/>
              </a:rPr>
              <a:t>http://localhost/api/get_black_vehicules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3"/>
              </a:rPr>
              <a:t>http://localhost/api/create_vehicules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4"/>
              </a:rPr>
              <a:t>http://localhost/api/get_vehicules_by_id/1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2" name="Picture 2" descr="http://go-labs.net/wp-content/themes/golabs/css/template/images/logo_footer.png"/>
          <p:cNvPicPr/>
          <p:nvPr/>
        </p:nvPicPr>
        <p:blipFill>
          <a:blip r:embed="rId5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Do this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 u="sng">
                <a:solidFill>
                  <a:srgbClr val="b2d76d"/>
                </a:solidFill>
                <a:uFillTx/>
                <a:latin typeface="Trebuchet MS"/>
                <a:hlinkClick r:id="rId1"/>
              </a:rPr>
              <a:t>http://localhost/api/vehicules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5" name="Picture 2" descr="http://go-labs.net/wp-content/themes/golabs/css/template/images/logo_footer.png"/>
          <p:cNvPicPr/>
          <p:nvPr/>
        </p:nvPicPr>
        <p:blipFill>
          <a:blip r:embed="rId2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HTTP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Verbs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GET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POST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PUT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DELETE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PATCH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OPTIONS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HEAD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*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8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Http Verbs usage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140" name="3 Marcador de contenido"/>
          <p:cNvGraphicFramePr/>
          <p:nvPr/>
        </p:nvGraphicFramePr>
        <p:xfrm>
          <a:off x="628560" y="1394640"/>
          <a:ext cx="8334000" cy="4251240"/>
        </p:xfrm>
        <a:graphic>
          <a:graphicData uri="http://schemas.openxmlformats.org/drawingml/2006/table">
            <a:tbl>
              <a:tblPr/>
              <a:tblGrid>
                <a:gridCol w="2640600"/>
                <a:gridCol w="2640600"/>
                <a:gridCol w="3052800"/>
              </a:tblGrid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Verb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URL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/vehicules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Lists all vehicules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/vehicules/{id}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Gets a specific vehicule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/vehicules?color=red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Lists all red vehicules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/vehicules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Creates a new vehicule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PUT/PATCH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/vehicules/{id}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Edits an existing vehicule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DELETE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/vehicules/{id}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Deletes a vehicule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62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OPTIONS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/vehicules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Lists all supported http verbs for resource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472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HEAD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Returns server information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pic>
        <p:nvPicPr>
          <p:cNvPr id="141" name="Picture 2" descr="http://go-labs.net/wp-content/themes/golabs/css/template/images/logo_footer.png"/>
          <p:cNvPicPr/>
          <p:nvPr/>
        </p:nvPicPr>
        <p:blipFill>
          <a:blip r:embed="rId1"/>
          <a:stretch/>
        </p:blipFill>
        <p:spPr>
          <a:xfrm>
            <a:off x="541800" y="6149160"/>
            <a:ext cx="1543680" cy="5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1143</TotalTime>
  <Application>LibreOffice/7.2.5.1$Linux_X86_64 LibreOffice_project/20$Build-1</Application>
  <AppVersion>15.0000</AppVersion>
  <Words>405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2015-04-16T19:58:28Z</dcterms:created>
  <dc:creator>Efrén</dc:creator>
  <dc:description/>
  <dc:language>en-US</dc:language>
  <cp:lastModifiedBy/>
  <dcterms:modified xsi:type="dcterms:W3CDTF">2022-02-17T23:10:15Z</dcterms:modified>
  <cp:revision>44</cp:revision>
  <dc:subject/>
  <dc:title>Innovation Report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</vt:lpwstr>
  </property>
  <property fmtid="{D5CDD505-2E9C-101B-9397-08002B2CF9AE}" pid="3" name="Slides">
    <vt:i4>22</vt:i4>
  </property>
</Properties>
</file>