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8" r:id="rId3"/>
    <p:sldId id="263" r:id="rId4"/>
    <p:sldId id="264" r:id="rId5"/>
    <p:sldId id="291" r:id="rId6"/>
    <p:sldId id="292" r:id="rId7"/>
    <p:sldId id="293" r:id="rId8"/>
    <p:sldId id="288" r:id="rId9"/>
    <p:sldId id="298" r:id="rId10"/>
    <p:sldId id="289" r:id="rId11"/>
    <p:sldId id="265" r:id="rId12"/>
    <p:sldId id="267" r:id="rId13"/>
    <p:sldId id="294" r:id="rId14"/>
    <p:sldId id="295" r:id="rId15"/>
    <p:sldId id="296" r:id="rId16"/>
    <p:sldId id="297" r:id="rId17"/>
    <p:sldId id="269" r:id="rId18"/>
    <p:sldId id="290" r:id="rId1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cesco Bonanni" initials="FB" lastIdx="1" clrIdx="0">
    <p:extLst>
      <p:ext uri="{19B8F6BF-5375-455C-9EA6-DF929625EA0E}">
        <p15:presenceInfo xmlns:p15="http://schemas.microsoft.com/office/powerpoint/2012/main" userId="295c0c031bc5c5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5"/>
    <p:restoredTop sz="92857"/>
  </p:normalViewPr>
  <p:slideViewPr>
    <p:cSldViewPr snapToGrid="0" snapToObjects="1">
      <p:cViewPr varScale="1">
        <p:scale>
          <a:sx n="108" d="100"/>
          <a:sy n="108" d="100"/>
        </p:scale>
        <p:origin x="2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F7F45-8F03-EE4F-82EE-72B4B3FC783D}" type="datetimeFigureOut">
              <a:rPr lang="it-IT" smtClean="0"/>
              <a:t>04/07/23</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0BD22-72A0-704F-8D4F-469AB605F333}" type="slidenum">
              <a:rPr lang="it-IT" smtClean="0"/>
              <a:t>‹#›</a:t>
            </a:fld>
            <a:endParaRPr lang="it-IT"/>
          </a:p>
        </p:txBody>
      </p:sp>
    </p:spTree>
    <p:extLst>
      <p:ext uri="{BB962C8B-B14F-4D97-AF65-F5344CB8AC3E}">
        <p14:creationId xmlns:p14="http://schemas.microsoft.com/office/powerpoint/2010/main" val="1898418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FB04B-58F2-D444-BB25-10A4F66C1EC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it-IT"/>
          </a:p>
        </p:txBody>
      </p:sp>
      <p:sp>
        <p:nvSpPr>
          <p:cNvPr id="3" name="Subtitle 2">
            <a:extLst>
              <a:ext uri="{FF2B5EF4-FFF2-40B4-BE49-F238E27FC236}">
                <a16:creationId xmlns:a16="http://schemas.microsoft.com/office/drawing/2014/main" id="{3F342852-422D-E84F-BE7F-F373BF063D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it-IT"/>
          </a:p>
        </p:txBody>
      </p:sp>
      <p:sp>
        <p:nvSpPr>
          <p:cNvPr id="4" name="Date Placeholder 3">
            <a:extLst>
              <a:ext uri="{FF2B5EF4-FFF2-40B4-BE49-F238E27FC236}">
                <a16:creationId xmlns:a16="http://schemas.microsoft.com/office/drawing/2014/main" id="{823FBA0F-2053-9342-ACE5-6F28C03C4E8D}"/>
              </a:ext>
            </a:extLst>
          </p:cNvPr>
          <p:cNvSpPr>
            <a:spLocks noGrp="1"/>
          </p:cNvSpPr>
          <p:nvPr>
            <p:ph type="dt" sz="half" idx="10"/>
          </p:nvPr>
        </p:nvSpPr>
        <p:spPr/>
        <p:txBody>
          <a:bodyPr/>
          <a:lstStyle/>
          <a:p>
            <a:fld id="{7A96CCD9-3BF5-3B46-9621-F47EAACA6F11}" type="datetimeFigureOut">
              <a:rPr lang="it-IT" smtClean="0"/>
              <a:t>04/07/23</a:t>
            </a:fld>
            <a:endParaRPr lang="it-IT"/>
          </a:p>
        </p:txBody>
      </p:sp>
      <p:sp>
        <p:nvSpPr>
          <p:cNvPr id="5" name="Footer Placeholder 4">
            <a:extLst>
              <a:ext uri="{FF2B5EF4-FFF2-40B4-BE49-F238E27FC236}">
                <a16:creationId xmlns:a16="http://schemas.microsoft.com/office/drawing/2014/main" id="{1ADDC26D-617B-354D-A682-ED988A31D9E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0E42007-40C4-BB46-AE7F-2E90EA409466}"/>
              </a:ext>
            </a:extLst>
          </p:cNvPr>
          <p:cNvSpPr>
            <a:spLocks noGrp="1"/>
          </p:cNvSpPr>
          <p:nvPr>
            <p:ph type="sldNum" sz="quarter" idx="12"/>
          </p:nvPr>
        </p:nvSpPr>
        <p:spPr/>
        <p:txBody>
          <a:bodyPr/>
          <a:lstStyle/>
          <a:p>
            <a:fld id="{87C212C9-65CB-B444-9AAE-94C42BE6ACDD}" type="slidenum">
              <a:rPr lang="it-IT" smtClean="0"/>
              <a:t>‹#›</a:t>
            </a:fld>
            <a:endParaRPr lang="it-IT"/>
          </a:p>
        </p:txBody>
      </p:sp>
    </p:spTree>
    <p:extLst>
      <p:ext uri="{BB962C8B-B14F-4D97-AF65-F5344CB8AC3E}">
        <p14:creationId xmlns:p14="http://schemas.microsoft.com/office/powerpoint/2010/main" val="84225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0AC5A-EBA3-9047-AF76-06BF9AE77B97}"/>
              </a:ext>
            </a:extLst>
          </p:cNvPr>
          <p:cNvSpPr>
            <a:spLocks noGrp="1"/>
          </p:cNvSpPr>
          <p:nvPr>
            <p:ph type="title"/>
          </p:nvPr>
        </p:nvSpPr>
        <p:spPr/>
        <p:txBody>
          <a:bodyPr/>
          <a:lstStyle/>
          <a:p>
            <a:r>
              <a:rPr lang="en-GB"/>
              <a:t>Click to edit Master title style</a:t>
            </a:r>
            <a:endParaRPr lang="it-IT"/>
          </a:p>
        </p:txBody>
      </p:sp>
      <p:sp>
        <p:nvSpPr>
          <p:cNvPr id="3" name="Vertical Text Placeholder 2">
            <a:extLst>
              <a:ext uri="{FF2B5EF4-FFF2-40B4-BE49-F238E27FC236}">
                <a16:creationId xmlns:a16="http://schemas.microsoft.com/office/drawing/2014/main" id="{536821A1-F686-8746-ABC3-AC0CA537B7D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6BDA7610-914E-E74F-84CC-5632FE24A9B1}"/>
              </a:ext>
            </a:extLst>
          </p:cNvPr>
          <p:cNvSpPr>
            <a:spLocks noGrp="1"/>
          </p:cNvSpPr>
          <p:nvPr>
            <p:ph type="dt" sz="half" idx="10"/>
          </p:nvPr>
        </p:nvSpPr>
        <p:spPr/>
        <p:txBody>
          <a:bodyPr/>
          <a:lstStyle/>
          <a:p>
            <a:fld id="{7A96CCD9-3BF5-3B46-9621-F47EAACA6F11}" type="datetimeFigureOut">
              <a:rPr lang="it-IT" smtClean="0"/>
              <a:t>04/07/23</a:t>
            </a:fld>
            <a:endParaRPr lang="it-IT"/>
          </a:p>
        </p:txBody>
      </p:sp>
      <p:sp>
        <p:nvSpPr>
          <p:cNvPr id="5" name="Footer Placeholder 4">
            <a:extLst>
              <a:ext uri="{FF2B5EF4-FFF2-40B4-BE49-F238E27FC236}">
                <a16:creationId xmlns:a16="http://schemas.microsoft.com/office/drawing/2014/main" id="{FAA235DC-5F06-F341-9405-37B2F2F79857}"/>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64D41CC5-D004-ED41-B2E1-B267A686F6C2}"/>
              </a:ext>
            </a:extLst>
          </p:cNvPr>
          <p:cNvSpPr>
            <a:spLocks noGrp="1"/>
          </p:cNvSpPr>
          <p:nvPr>
            <p:ph type="sldNum" sz="quarter" idx="12"/>
          </p:nvPr>
        </p:nvSpPr>
        <p:spPr/>
        <p:txBody>
          <a:bodyPr/>
          <a:lstStyle/>
          <a:p>
            <a:fld id="{87C212C9-65CB-B444-9AAE-94C42BE6ACDD}" type="slidenum">
              <a:rPr lang="it-IT" smtClean="0"/>
              <a:t>‹#›</a:t>
            </a:fld>
            <a:endParaRPr lang="it-IT"/>
          </a:p>
        </p:txBody>
      </p:sp>
    </p:spTree>
    <p:extLst>
      <p:ext uri="{BB962C8B-B14F-4D97-AF65-F5344CB8AC3E}">
        <p14:creationId xmlns:p14="http://schemas.microsoft.com/office/powerpoint/2010/main" val="138903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235BB9-F9C7-6E45-80AD-4401BFD6A03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it-IT"/>
          </a:p>
        </p:txBody>
      </p:sp>
      <p:sp>
        <p:nvSpPr>
          <p:cNvPr id="3" name="Vertical Text Placeholder 2">
            <a:extLst>
              <a:ext uri="{FF2B5EF4-FFF2-40B4-BE49-F238E27FC236}">
                <a16:creationId xmlns:a16="http://schemas.microsoft.com/office/drawing/2014/main" id="{A709D204-B92B-6B49-A10B-E4E08180D20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175659B0-046B-7542-8663-A73C69B8339E}"/>
              </a:ext>
            </a:extLst>
          </p:cNvPr>
          <p:cNvSpPr>
            <a:spLocks noGrp="1"/>
          </p:cNvSpPr>
          <p:nvPr>
            <p:ph type="dt" sz="half" idx="10"/>
          </p:nvPr>
        </p:nvSpPr>
        <p:spPr/>
        <p:txBody>
          <a:bodyPr/>
          <a:lstStyle/>
          <a:p>
            <a:fld id="{7A96CCD9-3BF5-3B46-9621-F47EAACA6F11}" type="datetimeFigureOut">
              <a:rPr lang="it-IT" smtClean="0"/>
              <a:t>04/07/23</a:t>
            </a:fld>
            <a:endParaRPr lang="it-IT"/>
          </a:p>
        </p:txBody>
      </p:sp>
      <p:sp>
        <p:nvSpPr>
          <p:cNvPr id="5" name="Footer Placeholder 4">
            <a:extLst>
              <a:ext uri="{FF2B5EF4-FFF2-40B4-BE49-F238E27FC236}">
                <a16:creationId xmlns:a16="http://schemas.microsoft.com/office/drawing/2014/main" id="{8499759F-7B11-0B45-A6AD-325846DA8D41}"/>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E5416A6-6C40-794E-BC4E-ACC683B43CC9}"/>
              </a:ext>
            </a:extLst>
          </p:cNvPr>
          <p:cNvSpPr>
            <a:spLocks noGrp="1"/>
          </p:cNvSpPr>
          <p:nvPr>
            <p:ph type="sldNum" sz="quarter" idx="12"/>
          </p:nvPr>
        </p:nvSpPr>
        <p:spPr/>
        <p:txBody>
          <a:bodyPr/>
          <a:lstStyle/>
          <a:p>
            <a:fld id="{87C212C9-65CB-B444-9AAE-94C42BE6ACDD}" type="slidenum">
              <a:rPr lang="it-IT" smtClean="0"/>
              <a:t>‹#›</a:t>
            </a:fld>
            <a:endParaRPr lang="it-IT"/>
          </a:p>
        </p:txBody>
      </p:sp>
    </p:spTree>
    <p:extLst>
      <p:ext uri="{BB962C8B-B14F-4D97-AF65-F5344CB8AC3E}">
        <p14:creationId xmlns:p14="http://schemas.microsoft.com/office/powerpoint/2010/main" val="3151539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82005-1FF5-3E48-8AE9-8E96BA2538AB}"/>
              </a:ext>
            </a:extLst>
          </p:cNvPr>
          <p:cNvSpPr>
            <a:spLocks noGrp="1"/>
          </p:cNvSpPr>
          <p:nvPr>
            <p:ph type="title"/>
          </p:nvPr>
        </p:nvSpPr>
        <p:spPr/>
        <p:txBody>
          <a:bodyPr/>
          <a:lstStyle/>
          <a:p>
            <a:r>
              <a:rPr lang="en-GB"/>
              <a:t>Click to edit Master title style</a:t>
            </a:r>
            <a:endParaRPr lang="it-IT"/>
          </a:p>
        </p:txBody>
      </p:sp>
      <p:sp>
        <p:nvSpPr>
          <p:cNvPr id="3" name="Content Placeholder 2">
            <a:extLst>
              <a:ext uri="{FF2B5EF4-FFF2-40B4-BE49-F238E27FC236}">
                <a16:creationId xmlns:a16="http://schemas.microsoft.com/office/drawing/2014/main" id="{A0D92FFB-2F71-4E44-8335-42EBE80ECD0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7221E4AE-62BA-8E42-91D0-69979F03D993}"/>
              </a:ext>
            </a:extLst>
          </p:cNvPr>
          <p:cNvSpPr>
            <a:spLocks noGrp="1"/>
          </p:cNvSpPr>
          <p:nvPr>
            <p:ph type="dt" sz="half" idx="10"/>
          </p:nvPr>
        </p:nvSpPr>
        <p:spPr/>
        <p:txBody>
          <a:bodyPr/>
          <a:lstStyle/>
          <a:p>
            <a:fld id="{7A96CCD9-3BF5-3B46-9621-F47EAACA6F11}" type="datetimeFigureOut">
              <a:rPr lang="it-IT" smtClean="0"/>
              <a:t>04/07/23</a:t>
            </a:fld>
            <a:endParaRPr lang="it-IT"/>
          </a:p>
        </p:txBody>
      </p:sp>
      <p:sp>
        <p:nvSpPr>
          <p:cNvPr id="5" name="Footer Placeholder 4">
            <a:extLst>
              <a:ext uri="{FF2B5EF4-FFF2-40B4-BE49-F238E27FC236}">
                <a16:creationId xmlns:a16="http://schemas.microsoft.com/office/drawing/2014/main" id="{73EF5DC4-6CFC-4641-A472-99585EDA3D4B}"/>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36B98B1D-9172-A541-9EBC-21B0F02AEDB4}"/>
              </a:ext>
            </a:extLst>
          </p:cNvPr>
          <p:cNvSpPr>
            <a:spLocks noGrp="1"/>
          </p:cNvSpPr>
          <p:nvPr>
            <p:ph type="sldNum" sz="quarter" idx="12"/>
          </p:nvPr>
        </p:nvSpPr>
        <p:spPr/>
        <p:txBody>
          <a:bodyPr/>
          <a:lstStyle/>
          <a:p>
            <a:fld id="{87C212C9-65CB-B444-9AAE-94C42BE6ACDD}" type="slidenum">
              <a:rPr lang="it-IT" smtClean="0"/>
              <a:t>‹#›</a:t>
            </a:fld>
            <a:endParaRPr lang="it-IT"/>
          </a:p>
        </p:txBody>
      </p:sp>
    </p:spTree>
    <p:extLst>
      <p:ext uri="{BB962C8B-B14F-4D97-AF65-F5344CB8AC3E}">
        <p14:creationId xmlns:p14="http://schemas.microsoft.com/office/powerpoint/2010/main" val="2563719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8D97D-C835-CA47-9A0B-D49DE419D62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it-IT"/>
          </a:p>
        </p:txBody>
      </p:sp>
      <p:sp>
        <p:nvSpPr>
          <p:cNvPr id="3" name="Text Placeholder 2">
            <a:extLst>
              <a:ext uri="{FF2B5EF4-FFF2-40B4-BE49-F238E27FC236}">
                <a16:creationId xmlns:a16="http://schemas.microsoft.com/office/drawing/2014/main" id="{907B6790-D06B-CC4D-9BF4-A62DD8F7D4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2A13E56-924A-974B-BF87-2F9347A0037B}"/>
              </a:ext>
            </a:extLst>
          </p:cNvPr>
          <p:cNvSpPr>
            <a:spLocks noGrp="1"/>
          </p:cNvSpPr>
          <p:nvPr>
            <p:ph type="dt" sz="half" idx="10"/>
          </p:nvPr>
        </p:nvSpPr>
        <p:spPr/>
        <p:txBody>
          <a:bodyPr/>
          <a:lstStyle/>
          <a:p>
            <a:fld id="{7A96CCD9-3BF5-3B46-9621-F47EAACA6F11}" type="datetimeFigureOut">
              <a:rPr lang="it-IT" smtClean="0"/>
              <a:t>04/07/23</a:t>
            </a:fld>
            <a:endParaRPr lang="it-IT"/>
          </a:p>
        </p:txBody>
      </p:sp>
      <p:sp>
        <p:nvSpPr>
          <p:cNvPr id="5" name="Footer Placeholder 4">
            <a:extLst>
              <a:ext uri="{FF2B5EF4-FFF2-40B4-BE49-F238E27FC236}">
                <a16:creationId xmlns:a16="http://schemas.microsoft.com/office/drawing/2014/main" id="{B7E2ADA2-16E6-8B4B-A5E4-8E4A89DB9D3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DEC09DF-A454-4D43-85B3-29A21587A02D}"/>
              </a:ext>
            </a:extLst>
          </p:cNvPr>
          <p:cNvSpPr>
            <a:spLocks noGrp="1"/>
          </p:cNvSpPr>
          <p:nvPr>
            <p:ph type="sldNum" sz="quarter" idx="12"/>
          </p:nvPr>
        </p:nvSpPr>
        <p:spPr/>
        <p:txBody>
          <a:bodyPr/>
          <a:lstStyle/>
          <a:p>
            <a:fld id="{87C212C9-65CB-B444-9AAE-94C42BE6ACDD}" type="slidenum">
              <a:rPr lang="it-IT" smtClean="0"/>
              <a:t>‹#›</a:t>
            </a:fld>
            <a:endParaRPr lang="it-IT"/>
          </a:p>
        </p:txBody>
      </p:sp>
    </p:spTree>
    <p:extLst>
      <p:ext uri="{BB962C8B-B14F-4D97-AF65-F5344CB8AC3E}">
        <p14:creationId xmlns:p14="http://schemas.microsoft.com/office/powerpoint/2010/main" val="572342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99488-AD81-E54E-9F51-98D7B9CB17A8}"/>
              </a:ext>
            </a:extLst>
          </p:cNvPr>
          <p:cNvSpPr>
            <a:spLocks noGrp="1"/>
          </p:cNvSpPr>
          <p:nvPr>
            <p:ph type="title"/>
          </p:nvPr>
        </p:nvSpPr>
        <p:spPr/>
        <p:txBody>
          <a:bodyPr/>
          <a:lstStyle/>
          <a:p>
            <a:r>
              <a:rPr lang="en-GB"/>
              <a:t>Click to edit Master title style</a:t>
            </a:r>
            <a:endParaRPr lang="it-IT"/>
          </a:p>
        </p:txBody>
      </p:sp>
      <p:sp>
        <p:nvSpPr>
          <p:cNvPr id="3" name="Content Placeholder 2">
            <a:extLst>
              <a:ext uri="{FF2B5EF4-FFF2-40B4-BE49-F238E27FC236}">
                <a16:creationId xmlns:a16="http://schemas.microsoft.com/office/drawing/2014/main" id="{D730E3AA-7615-BB4C-9B7F-53F02656256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Content Placeholder 3">
            <a:extLst>
              <a:ext uri="{FF2B5EF4-FFF2-40B4-BE49-F238E27FC236}">
                <a16:creationId xmlns:a16="http://schemas.microsoft.com/office/drawing/2014/main" id="{C4934FED-5D95-2746-9DA5-B23BEE3A2BD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5" name="Date Placeholder 4">
            <a:extLst>
              <a:ext uri="{FF2B5EF4-FFF2-40B4-BE49-F238E27FC236}">
                <a16:creationId xmlns:a16="http://schemas.microsoft.com/office/drawing/2014/main" id="{362F12CD-05AA-514D-9177-12EA7C180CF9}"/>
              </a:ext>
            </a:extLst>
          </p:cNvPr>
          <p:cNvSpPr>
            <a:spLocks noGrp="1"/>
          </p:cNvSpPr>
          <p:nvPr>
            <p:ph type="dt" sz="half" idx="10"/>
          </p:nvPr>
        </p:nvSpPr>
        <p:spPr/>
        <p:txBody>
          <a:bodyPr/>
          <a:lstStyle/>
          <a:p>
            <a:fld id="{7A96CCD9-3BF5-3B46-9621-F47EAACA6F11}" type="datetimeFigureOut">
              <a:rPr lang="it-IT" smtClean="0"/>
              <a:t>04/07/23</a:t>
            </a:fld>
            <a:endParaRPr lang="it-IT"/>
          </a:p>
        </p:txBody>
      </p:sp>
      <p:sp>
        <p:nvSpPr>
          <p:cNvPr id="6" name="Footer Placeholder 5">
            <a:extLst>
              <a:ext uri="{FF2B5EF4-FFF2-40B4-BE49-F238E27FC236}">
                <a16:creationId xmlns:a16="http://schemas.microsoft.com/office/drawing/2014/main" id="{8F1E2D33-BF85-4B45-9389-3A5F7426F169}"/>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BBE90AF7-2771-1146-B15B-326B6AF9082D}"/>
              </a:ext>
            </a:extLst>
          </p:cNvPr>
          <p:cNvSpPr>
            <a:spLocks noGrp="1"/>
          </p:cNvSpPr>
          <p:nvPr>
            <p:ph type="sldNum" sz="quarter" idx="12"/>
          </p:nvPr>
        </p:nvSpPr>
        <p:spPr/>
        <p:txBody>
          <a:bodyPr/>
          <a:lstStyle/>
          <a:p>
            <a:fld id="{87C212C9-65CB-B444-9AAE-94C42BE6ACDD}" type="slidenum">
              <a:rPr lang="it-IT" smtClean="0"/>
              <a:t>‹#›</a:t>
            </a:fld>
            <a:endParaRPr lang="it-IT"/>
          </a:p>
        </p:txBody>
      </p:sp>
    </p:spTree>
    <p:extLst>
      <p:ext uri="{BB962C8B-B14F-4D97-AF65-F5344CB8AC3E}">
        <p14:creationId xmlns:p14="http://schemas.microsoft.com/office/powerpoint/2010/main" val="3791452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6FB1-4866-7E41-9312-231C01F997C9}"/>
              </a:ext>
            </a:extLst>
          </p:cNvPr>
          <p:cNvSpPr>
            <a:spLocks noGrp="1"/>
          </p:cNvSpPr>
          <p:nvPr>
            <p:ph type="title"/>
          </p:nvPr>
        </p:nvSpPr>
        <p:spPr>
          <a:xfrm>
            <a:off x="839788" y="365125"/>
            <a:ext cx="10515600" cy="1325563"/>
          </a:xfrm>
        </p:spPr>
        <p:txBody>
          <a:bodyPr/>
          <a:lstStyle/>
          <a:p>
            <a:r>
              <a:rPr lang="en-GB"/>
              <a:t>Click to edit Master title style</a:t>
            </a:r>
            <a:endParaRPr lang="it-IT"/>
          </a:p>
        </p:txBody>
      </p:sp>
      <p:sp>
        <p:nvSpPr>
          <p:cNvPr id="3" name="Text Placeholder 2">
            <a:extLst>
              <a:ext uri="{FF2B5EF4-FFF2-40B4-BE49-F238E27FC236}">
                <a16:creationId xmlns:a16="http://schemas.microsoft.com/office/drawing/2014/main" id="{5A53C4CE-2465-8947-902E-2DC6515FE1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997DA46-A96C-4743-A4FD-4713A8A8B96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5" name="Text Placeholder 4">
            <a:extLst>
              <a:ext uri="{FF2B5EF4-FFF2-40B4-BE49-F238E27FC236}">
                <a16:creationId xmlns:a16="http://schemas.microsoft.com/office/drawing/2014/main" id="{4219B1CA-FFDB-5243-ABB9-4AD123DCF3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51816C-FFA3-9744-A647-BC4ADF68FBC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7" name="Date Placeholder 6">
            <a:extLst>
              <a:ext uri="{FF2B5EF4-FFF2-40B4-BE49-F238E27FC236}">
                <a16:creationId xmlns:a16="http://schemas.microsoft.com/office/drawing/2014/main" id="{97C0C324-5303-7240-86AB-2D2434BFD1E0}"/>
              </a:ext>
            </a:extLst>
          </p:cNvPr>
          <p:cNvSpPr>
            <a:spLocks noGrp="1"/>
          </p:cNvSpPr>
          <p:nvPr>
            <p:ph type="dt" sz="half" idx="10"/>
          </p:nvPr>
        </p:nvSpPr>
        <p:spPr/>
        <p:txBody>
          <a:bodyPr/>
          <a:lstStyle/>
          <a:p>
            <a:fld id="{7A96CCD9-3BF5-3B46-9621-F47EAACA6F11}" type="datetimeFigureOut">
              <a:rPr lang="it-IT" smtClean="0"/>
              <a:t>04/07/23</a:t>
            </a:fld>
            <a:endParaRPr lang="it-IT"/>
          </a:p>
        </p:txBody>
      </p:sp>
      <p:sp>
        <p:nvSpPr>
          <p:cNvPr id="8" name="Footer Placeholder 7">
            <a:extLst>
              <a:ext uri="{FF2B5EF4-FFF2-40B4-BE49-F238E27FC236}">
                <a16:creationId xmlns:a16="http://schemas.microsoft.com/office/drawing/2014/main" id="{35B7AD53-9677-884D-88B9-FA2FAC054380}"/>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A5FAE55E-3791-FC4F-9D29-5B67460A9C27}"/>
              </a:ext>
            </a:extLst>
          </p:cNvPr>
          <p:cNvSpPr>
            <a:spLocks noGrp="1"/>
          </p:cNvSpPr>
          <p:nvPr>
            <p:ph type="sldNum" sz="quarter" idx="12"/>
          </p:nvPr>
        </p:nvSpPr>
        <p:spPr/>
        <p:txBody>
          <a:bodyPr/>
          <a:lstStyle/>
          <a:p>
            <a:fld id="{87C212C9-65CB-B444-9AAE-94C42BE6ACDD}" type="slidenum">
              <a:rPr lang="it-IT" smtClean="0"/>
              <a:t>‹#›</a:t>
            </a:fld>
            <a:endParaRPr lang="it-IT"/>
          </a:p>
        </p:txBody>
      </p:sp>
    </p:spTree>
    <p:extLst>
      <p:ext uri="{BB962C8B-B14F-4D97-AF65-F5344CB8AC3E}">
        <p14:creationId xmlns:p14="http://schemas.microsoft.com/office/powerpoint/2010/main" val="2899966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5F0D5-FADF-A544-9D04-5BE9559466BF}"/>
              </a:ext>
            </a:extLst>
          </p:cNvPr>
          <p:cNvSpPr>
            <a:spLocks noGrp="1"/>
          </p:cNvSpPr>
          <p:nvPr>
            <p:ph type="title"/>
          </p:nvPr>
        </p:nvSpPr>
        <p:spPr/>
        <p:txBody>
          <a:bodyPr/>
          <a:lstStyle/>
          <a:p>
            <a:r>
              <a:rPr lang="en-GB"/>
              <a:t>Click to edit Master title style</a:t>
            </a:r>
            <a:endParaRPr lang="it-IT"/>
          </a:p>
        </p:txBody>
      </p:sp>
      <p:sp>
        <p:nvSpPr>
          <p:cNvPr id="3" name="Date Placeholder 2">
            <a:extLst>
              <a:ext uri="{FF2B5EF4-FFF2-40B4-BE49-F238E27FC236}">
                <a16:creationId xmlns:a16="http://schemas.microsoft.com/office/drawing/2014/main" id="{7DCD8D9B-8F87-544F-8D5D-8484F2991129}"/>
              </a:ext>
            </a:extLst>
          </p:cNvPr>
          <p:cNvSpPr>
            <a:spLocks noGrp="1"/>
          </p:cNvSpPr>
          <p:nvPr>
            <p:ph type="dt" sz="half" idx="10"/>
          </p:nvPr>
        </p:nvSpPr>
        <p:spPr/>
        <p:txBody>
          <a:bodyPr/>
          <a:lstStyle/>
          <a:p>
            <a:fld id="{7A96CCD9-3BF5-3B46-9621-F47EAACA6F11}" type="datetimeFigureOut">
              <a:rPr lang="it-IT" smtClean="0"/>
              <a:t>04/07/23</a:t>
            </a:fld>
            <a:endParaRPr lang="it-IT"/>
          </a:p>
        </p:txBody>
      </p:sp>
      <p:sp>
        <p:nvSpPr>
          <p:cNvPr id="4" name="Footer Placeholder 3">
            <a:extLst>
              <a:ext uri="{FF2B5EF4-FFF2-40B4-BE49-F238E27FC236}">
                <a16:creationId xmlns:a16="http://schemas.microsoft.com/office/drawing/2014/main" id="{8B978164-15D7-C64B-8B7A-79F09D855889}"/>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4EEF9C4E-3193-2C41-A9A4-C983D90E1048}"/>
              </a:ext>
            </a:extLst>
          </p:cNvPr>
          <p:cNvSpPr>
            <a:spLocks noGrp="1"/>
          </p:cNvSpPr>
          <p:nvPr>
            <p:ph type="sldNum" sz="quarter" idx="12"/>
          </p:nvPr>
        </p:nvSpPr>
        <p:spPr/>
        <p:txBody>
          <a:bodyPr/>
          <a:lstStyle/>
          <a:p>
            <a:fld id="{87C212C9-65CB-B444-9AAE-94C42BE6ACDD}" type="slidenum">
              <a:rPr lang="it-IT" smtClean="0"/>
              <a:t>‹#›</a:t>
            </a:fld>
            <a:endParaRPr lang="it-IT"/>
          </a:p>
        </p:txBody>
      </p:sp>
    </p:spTree>
    <p:extLst>
      <p:ext uri="{BB962C8B-B14F-4D97-AF65-F5344CB8AC3E}">
        <p14:creationId xmlns:p14="http://schemas.microsoft.com/office/powerpoint/2010/main" val="449096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C201E4-184F-4947-BCA1-532BF3D30124}"/>
              </a:ext>
            </a:extLst>
          </p:cNvPr>
          <p:cNvSpPr>
            <a:spLocks noGrp="1"/>
          </p:cNvSpPr>
          <p:nvPr>
            <p:ph type="dt" sz="half" idx="10"/>
          </p:nvPr>
        </p:nvSpPr>
        <p:spPr/>
        <p:txBody>
          <a:bodyPr/>
          <a:lstStyle/>
          <a:p>
            <a:fld id="{7A96CCD9-3BF5-3B46-9621-F47EAACA6F11}" type="datetimeFigureOut">
              <a:rPr lang="it-IT" smtClean="0"/>
              <a:t>04/07/23</a:t>
            </a:fld>
            <a:endParaRPr lang="it-IT"/>
          </a:p>
        </p:txBody>
      </p:sp>
      <p:sp>
        <p:nvSpPr>
          <p:cNvPr id="3" name="Footer Placeholder 2">
            <a:extLst>
              <a:ext uri="{FF2B5EF4-FFF2-40B4-BE49-F238E27FC236}">
                <a16:creationId xmlns:a16="http://schemas.microsoft.com/office/drawing/2014/main" id="{06931547-77C5-C94C-ADFF-DBE0AE5C5692}"/>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F65E0D27-C4C3-4F4B-8D29-5C524891F5A7}"/>
              </a:ext>
            </a:extLst>
          </p:cNvPr>
          <p:cNvSpPr>
            <a:spLocks noGrp="1"/>
          </p:cNvSpPr>
          <p:nvPr>
            <p:ph type="sldNum" sz="quarter" idx="12"/>
          </p:nvPr>
        </p:nvSpPr>
        <p:spPr/>
        <p:txBody>
          <a:bodyPr/>
          <a:lstStyle/>
          <a:p>
            <a:fld id="{87C212C9-65CB-B444-9AAE-94C42BE6ACDD}" type="slidenum">
              <a:rPr lang="it-IT" smtClean="0"/>
              <a:t>‹#›</a:t>
            </a:fld>
            <a:endParaRPr lang="it-IT"/>
          </a:p>
        </p:txBody>
      </p:sp>
    </p:spTree>
    <p:extLst>
      <p:ext uri="{BB962C8B-B14F-4D97-AF65-F5344CB8AC3E}">
        <p14:creationId xmlns:p14="http://schemas.microsoft.com/office/powerpoint/2010/main" val="1993567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113D3-2C0F-1C43-945F-5DF4A4D409E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it-IT"/>
          </a:p>
        </p:txBody>
      </p:sp>
      <p:sp>
        <p:nvSpPr>
          <p:cNvPr id="3" name="Content Placeholder 2">
            <a:extLst>
              <a:ext uri="{FF2B5EF4-FFF2-40B4-BE49-F238E27FC236}">
                <a16:creationId xmlns:a16="http://schemas.microsoft.com/office/drawing/2014/main" id="{A93AEB32-0995-4B4E-9249-B107625B14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Text Placeholder 3">
            <a:extLst>
              <a:ext uri="{FF2B5EF4-FFF2-40B4-BE49-F238E27FC236}">
                <a16:creationId xmlns:a16="http://schemas.microsoft.com/office/drawing/2014/main" id="{31C11F35-EFFD-6F40-983E-43C7CE2BED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9FEF9B9-A904-8A41-BBF2-6634F7B98D39}"/>
              </a:ext>
            </a:extLst>
          </p:cNvPr>
          <p:cNvSpPr>
            <a:spLocks noGrp="1"/>
          </p:cNvSpPr>
          <p:nvPr>
            <p:ph type="dt" sz="half" idx="10"/>
          </p:nvPr>
        </p:nvSpPr>
        <p:spPr/>
        <p:txBody>
          <a:bodyPr/>
          <a:lstStyle/>
          <a:p>
            <a:fld id="{7A96CCD9-3BF5-3B46-9621-F47EAACA6F11}" type="datetimeFigureOut">
              <a:rPr lang="it-IT" smtClean="0"/>
              <a:t>04/07/23</a:t>
            </a:fld>
            <a:endParaRPr lang="it-IT"/>
          </a:p>
        </p:txBody>
      </p:sp>
      <p:sp>
        <p:nvSpPr>
          <p:cNvPr id="6" name="Footer Placeholder 5">
            <a:extLst>
              <a:ext uri="{FF2B5EF4-FFF2-40B4-BE49-F238E27FC236}">
                <a16:creationId xmlns:a16="http://schemas.microsoft.com/office/drawing/2014/main" id="{3B620621-2923-2F4F-A014-E71FD5F3BD0C}"/>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BF25FB61-2E3E-B749-BAB0-0AEF43058A17}"/>
              </a:ext>
            </a:extLst>
          </p:cNvPr>
          <p:cNvSpPr>
            <a:spLocks noGrp="1"/>
          </p:cNvSpPr>
          <p:nvPr>
            <p:ph type="sldNum" sz="quarter" idx="12"/>
          </p:nvPr>
        </p:nvSpPr>
        <p:spPr/>
        <p:txBody>
          <a:bodyPr/>
          <a:lstStyle/>
          <a:p>
            <a:fld id="{87C212C9-65CB-B444-9AAE-94C42BE6ACDD}" type="slidenum">
              <a:rPr lang="it-IT" smtClean="0"/>
              <a:t>‹#›</a:t>
            </a:fld>
            <a:endParaRPr lang="it-IT"/>
          </a:p>
        </p:txBody>
      </p:sp>
    </p:spTree>
    <p:extLst>
      <p:ext uri="{BB962C8B-B14F-4D97-AF65-F5344CB8AC3E}">
        <p14:creationId xmlns:p14="http://schemas.microsoft.com/office/powerpoint/2010/main" val="3860664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76E39-1C71-414E-A49B-2A6E606D4D0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it-IT"/>
          </a:p>
        </p:txBody>
      </p:sp>
      <p:sp>
        <p:nvSpPr>
          <p:cNvPr id="3" name="Picture Placeholder 2">
            <a:extLst>
              <a:ext uri="{FF2B5EF4-FFF2-40B4-BE49-F238E27FC236}">
                <a16:creationId xmlns:a16="http://schemas.microsoft.com/office/drawing/2014/main" id="{7E859B5D-A1C1-9142-9917-66182FDB84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9F38567C-4867-4043-88D4-1A3AF0C481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1A8B6AA-8D6A-1940-92FE-801823A8AD4D}"/>
              </a:ext>
            </a:extLst>
          </p:cNvPr>
          <p:cNvSpPr>
            <a:spLocks noGrp="1"/>
          </p:cNvSpPr>
          <p:nvPr>
            <p:ph type="dt" sz="half" idx="10"/>
          </p:nvPr>
        </p:nvSpPr>
        <p:spPr/>
        <p:txBody>
          <a:bodyPr/>
          <a:lstStyle/>
          <a:p>
            <a:fld id="{7A96CCD9-3BF5-3B46-9621-F47EAACA6F11}" type="datetimeFigureOut">
              <a:rPr lang="it-IT" smtClean="0"/>
              <a:t>04/07/23</a:t>
            </a:fld>
            <a:endParaRPr lang="it-IT"/>
          </a:p>
        </p:txBody>
      </p:sp>
      <p:sp>
        <p:nvSpPr>
          <p:cNvPr id="6" name="Footer Placeholder 5">
            <a:extLst>
              <a:ext uri="{FF2B5EF4-FFF2-40B4-BE49-F238E27FC236}">
                <a16:creationId xmlns:a16="http://schemas.microsoft.com/office/drawing/2014/main" id="{448D15D0-33F1-4A4F-BA39-DEE53B2F0747}"/>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958519A0-597E-1742-AF00-CC578E8CBD5B}"/>
              </a:ext>
            </a:extLst>
          </p:cNvPr>
          <p:cNvSpPr>
            <a:spLocks noGrp="1"/>
          </p:cNvSpPr>
          <p:nvPr>
            <p:ph type="sldNum" sz="quarter" idx="12"/>
          </p:nvPr>
        </p:nvSpPr>
        <p:spPr/>
        <p:txBody>
          <a:bodyPr/>
          <a:lstStyle/>
          <a:p>
            <a:fld id="{87C212C9-65CB-B444-9AAE-94C42BE6ACDD}" type="slidenum">
              <a:rPr lang="it-IT" smtClean="0"/>
              <a:t>‹#›</a:t>
            </a:fld>
            <a:endParaRPr lang="it-IT"/>
          </a:p>
        </p:txBody>
      </p:sp>
    </p:spTree>
    <p:extLst>
      <p:ext uri="{BB962C8B-B14F-4D97-AF65-F5344CB8AC3E}">
        <p14:creationId xmlns:p14="http://schemas.microsoft.com/office/powerpoint/2010/main" val="1059106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873A51-3A43-EB4A-A7B6-FB8CA810E2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it-IT"/>
          </a:p>
        </p:txBody>
      </p:sp>
      <p:sp>
        <p:nvSpPr>
          <p:cNvPr id="3" name="Text Placeholder 2">
            <a:extLst>
              <a:ext uri="{FF2B5EF4-FFF2-40B4-BE49-F238E27FC236}">
                <a16:creationId xmlns:a16="http://schemas.microsoft.com/office/drawing/2014/main" id="{8C2947F4-3AD0-E645-8FD0-BB8FB59EC2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E4D8A8DE-2647-2547-9485-52FC40FD56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96CCD9-3BF5-3B46-9621-F47EAACA6F11}" type="datetimeFigureOut">
              <a:rPr lang="it-IT" smtClean="0"/>
              <a:t>04/07/23</a:t>
            </a:fld>
            <a:endParaRPr lang="it-IT"/>
          </a:p>
        </p:txBody>
      </p:sp>
      <p:sp>
        <p:nvSpPr>
          <p:cNvPr id="5" name="Footer Placeholder 4">
            <a:extLst>
              <a:ext uri="{FF2B5EF4-FFF2-40B4-BE49-F238E27FC236}">
                <a16:creationId xmlns:a16="http://schemas.microsoft.com/office/drawing/2014/main" id="{088E476E-1FB1-6240-BB39-7AB83EDB8B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80D7B171-C50F-8749-ACCE-7DB8DF59B6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212C9-65CB-B444-9AAE-94C42BE6ACDD}" type="slidenum">
              <a:rPr lang="it-IT" smtClean="0"/>
              <a:t>‹#›</a:t>
            </a:fld>
            <a:endParaRPr lang="it-IT"/>
          </a:p>
        </p:txBody>
      </p:sp>
    </p:spTree>
    <p:extLst>
      <p:ext uri="{BB962C8B-B14F-4D97-AF65-F5344CB8AC3E}">
        <p14:creationId xmlns:p14="http://schemas.microsoft.com/office/powerpoint/2010/main" val="791027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arxiv.org/search/cs?searchtype=author&amp;query=Salakhutdinov%2C+R" TargetMode="External"/><Relationship Id="rId3" Type="http://schemas.openxmlformats.org/officeDocument/2006/relationships/hyperlink" Target="https://arxiv.org/search/cs?searchtype=author&amp;query=Xu%2C+K" TargetMode="External"/><Relationship Id="rId7" Type="http://schemas.openxmlformats.org/officeDocument/2006/relationships/hyperlink" Target="https://arxiv.org/search/cs?searchtype=author&amp;query=Courville%2C+A" TargetMode="External"/><Relationship Id="rId2" Type="http://schemas.openxmlformats.org/officeDocument/2006/relationships/hyperlink" Target="https://github.com/sgrvinod/a-PyTorch-Tutorial-to-Image-Captioning" TargetMode="External"/><Relationship Id="rId1" Type="http://schemas.openxmlformats.org/officeDocument/2006/relationships/slideLayout" Target="../slideLayouts/slideLayout2.xml"/><Relationship Id="rId6" Type="http://schemas.openxmlformats.org/officeDocument/2006/relationships/hyperlink" Target="https://arxiv.org/search/cs?searchtype=author&amp;query=Cho%2C+K" TargetMode="External"/><Relationship Id="rId5" Type="http://schemas.openxmlformats.org/officeDocument/2006/relationships/hyperlink" Target="https://arxiv.org/search/cs?searchtype=author&amp;query=Kiros%2C+R" TargetMode="External"/><Relationship Id="rId10" Type="http://schemas.openxmlformats.org/officeDocument/2006/relationships/hyperlink" Target="https://arxiv.org/search/cs?searchtype=author&amp;query=Bengio%2C+Y" TargetMode="External"/><Relationship Id="rId4" Type="http://schemas.openxmlformats.org/officeDocument/2006/relationships/hyperlink" Target="https://arxiv.org/search/cs?searchtype=author&amp;query=Ba%2C+J" TargetMode="External"/><Relationship Id="rId9" Type="http://schemas.openxmlformats.org/officeDocument/2006/relationships/hyperlink" Target="https://arxiv.org/search/cs?searchtype=author&amp;query=Zemel%2C+R"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79AC8-7D63-8844-81E7-C5242935FC09}"/>
              </a:ext>
            </a:extLst>
          </p:cNvPr>
          <p:cNvSpPr>
            <a:spLocks noGrp="1"/>
          </p:cNvSpPr>
          <p:nvPr>
            <p:ph type="ctrTitle"/>
          </p:nvPr>
        </p:nvSpPr>
        <p:spPr>
          <a:xfrm>
            <a:off x="744582" y="1079862"/>
            <a:ext cx="10909663" cy="3879274"/>
          </a:xfrm>
        </p:spPr>
        <p:txBody>
          <a:bodyPr>
            <a:normAutofit/>
          </a:bodyPr>
          <a:lstStyle/>
          <a:p>
            <a:r>
              <a:rPr lang="it-IT" sz="5400" dirty="0" err="1">
                <a:latin typeface="Avenir Next Ultra Light" panose="020B0203020202020204" pitchFamily="34" charset="77"/>
              </a:rPr>
              <a:t>Handwritten</a:t>
            </a:r>
            <a:r>
              <a:rPr lang="it-IT" sz="5400" dirty="0">
                <a:latin typeface="Avenir Next Ultra Light" panose="020B0203020202020204" pitchFamily="34" charset="77"/>
              </a:rPr>
              <a:t> Text </a:t>
            </a:r>
            <a:r>
              <a:rPr lang="it-IT" sz="5400" dirty="0" err="1">
                <a:latin typeface="Avenir Next Ultra Light" panose="020B0203020202020204" pitchFamily="34" charset="77"/>
              </a:rPr>
              <a:t>Recognition</a:t>
            </a:r>
            <a:r>
              <a:rPr lang="it-IT" sz="5400" dirty="0">
                <a:latin typeface="Avenir Next Ultra Light" panose="020B0203020202020204" pitchFamily="34" charset="77"/>
              </a:rPr>
              <a:t> Using Image-</a:t>
            </a:r>
            <a:r>
              <a:rPr lang="it-IT" sz="5400" dirty="0" err="1">
                <a:latin typeface="Avenir Next Ultra Light" panose="020B0203020202020204" pitchFamily="34" charset="77"/>
              </a:rPr>
              <a:t>Captioning</a:t>
            </a:r>
            <a:r>
              <a:rPr lang="it-IT" sz="5400" dirty="0">
                <a:latin typeface="Avenir Next Ultra Light" panose="020B0203020202020204" pitchFamily="34" charset="77"/>
              </a:rPr>
              <a:t> </a:t>
            </a:r>
            <a:r>
              <a:rPr lang="it-IT" sz="5400" dirty="0" err="1">
                <a:latin typeface="Avenir Next Ultra Light" panose="020B0203020202020204" pitchFamily="34" charset="77"/>
              </a:rPr>
              <a:t>Models</a:t>
            </a:r>
            <a:r>
              <a:rPr lang="it-IT" sz="5400" dirty="0">
                <a:latin typeface="Avenir Next Ultra Light" panose="020B0203020202020204" pitchFamily="34" charset="77"/>
              </a:rPr>
              <a:t> With </a:t>
            </a:r>
            <a:r>
              <a:rPr lang="it-IT" sz="5400" dirty="0" err="1">
                <a:latin typeface="Avenir Next Ultra Light" panose="020B0203020202020204" pitchFamily="34" charset="77"/>
              </a:rPr>
              <a:t>Attention</a:t>
            </a:r>
            <a:br>
              <a:rPr lang="it-IT" dirty="0">
                <a:latin typeface="Avenir Next Ultra Light" panose="020B0203020202020204" pitchFamily="34" charset="77"/>
              </a:rPr>
            </a:br>
            <a:r>
              <a:rPr lang="it-IT" sz="2800" dirty="0">
                <a:latin typeface="Avenir Next Ultra Light" panose="020B0203020202020204" pitchFamily="34" charset="77"/>
              </a:rPr>
              <a:t> </a:t>
            </a:r>
            <a:br>
              <a:rPr lang="it-IT" dirty="0">
                <a:latin typeface="Avenir Next Ultra Light" panose="020B0203020202020204" pitchFamily="34" charset="77"/>
              </a:rPr>
            </a:br>
            <a:r>
              <a:rPr lang="it-IT" sz="2000" dirty="0">
                <a:latin typeface="Avenir Next Ultra Light" panose="020B0203020202020204" pitchFamily="34" charset="77"/>
              </a:rPr>
              <a:t>Francesco Bonanni</a:t>
            </a:r>
            <a:br>
              <a:rPr lang="it-IT" sz="2000" dirty="0">
                <a:latin typeface="Avenir Next Ultra Light" panose="020B0203020202020204" pitchFamily="34" charset="77"/>
              </a:rPr>
            </a:br>
            <a:br>
              <a:rPr lang="it-IT" sz="2000" dirty="0">
                <a:latin typeface="Avenir Next Ultra Light" panose="020B0203020202020204" pitchFamily="34" charset="77"/>
              </a:rPr>
            </a:br>
            <a:r>
              <a:rPr lang="it-IT" sz="1600" dirty="0" err="1">
                <a:latin typeface="Avenir Next Ultra Light" panose="020B0203020202020204" pitchFamily="34" charset="77"/>
              </a:rPr>
              <a:t>University</a:t>
            </a:r>
            <a:r>
              <a:rPr lang="it-IT" sz="1600" dirty="0">
                <a:latin typeface="Avenir Next Ultra Light" panose="020B0203020202020204" pitchFamily="34" charset="77"/>
              </a:rPr>
              <a:t> of Rome, La Sapienza</a:t>
            </a:r>
            <a:endParaRPr lang="it-IT" dirty="0">
              <a:latin typeface="Avenir Next Ultra Light" panose="020B0203020202020204" pitchFamily="34" charset="77"/>
            </a:endParaRPr>
          </a:p>
        </p:txBody>
      </p:sp>
    </p:spTree>
    <p:extLst>
      <p:ext uri="{BB962C8B-B14F-4D97-AF65-F5344CB8AC3E}">
        <p14:creationId xmlns:p14="http://schemas.microsoft.com/office/powerpoint/2010/main" val="2297452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BBD8AB4-6E02-A74E-8E43-150F13687D35}"/>
              </a:ext>
            </a:extLst>
          </p:cNvPr>
          <p:cNvSpPr>
            <a:spLocks noGrp="1"/>
          </p:cNvSpPr>
          <p:nvPr>
            <p:ph type="title"/>
          </p:nvPr>
        </p:nvSpPr>
        <p:spPr/>
        <p:txBody>
          <a:bodyPr/>
          <a:lstStyle/>
          <a:p>
            <a:r>
              <a:rPr lang="it-IT" dirty="0">
                <a:latin typeface="Avenir Next Ultra Light" panose="020B0203020202020204" pitchFamily="34" charset="77"/>
              </a:rPr>
              <a:t>Data Processing</a:t>
            </a:r>
          </a:p>
        </p:txBody>
      </p:sp>
      <p:pic>
        <p:nvPicPr>
          <p:cNvPr id="9" name="Picture 8">
            <a:extLst>
              <a:ext uri="{FF2B5EF4-FFF2-40B4-BE49-F238E27FC236}">
                <a16:creationId xmlns:a16="http://schemas.microsoft.com/office/drawing/2014/main" id="{57748245-1D96-0742-A458-411C3120F05A}"/>
              </a:ext>
            </a:extLst>
          </p:cNvPr>
          <p:cNvPicPr>
            <a:picLocks noChangeAspect="1"/>
          </p:cNvPicPr>
          <p:nvPr/>
        </p:nvPicPr>
        <p:blipFill>
          <a:blip r:embed="rId2"/>
          <a:stretch>
            <a:fillRect/>
          </a:stretch>
        </p:blipFill>
        <p:spPr>
          <a:xfrm>
            <a:off x="838200" y="3905829"/>
            <a:ext cx="10109200" cy="1701800"/>
          </a:xfrm>
          <a:prstGeom prst="rect">
            <a:avLst/>
          </a:prstGeom>
        </p:spPr>
      </p:pic>
      <p:sp>
        <p:nvSpPr>
          <p:cNvPr id="10" name="Content Placeholder 2">
            <a:extLst>
              <a:ext uri="{FF2B5EF4-FFF2-40B4-BE49-F238E27FC236}">
                <a16:creationId xmlns:a16="http://schemas.microsoft.com/office/drawing/2014/main" id="{F947828A-F373-1942-9F98-9070D6C7A8C3}"/>
              </a:ext>
            </a:extLst>
          </p:cNvPr>
          <p:cNvSpPr>
            <a:spLocks noGrp="1"/>
          </p:cNvSpPr>
          <p:nvPr>
            <p:ph idx="1"/>
          </p:nvPr>
        </p:nvSpPr>
        <p:spPr>
          <a:xfrm>
            <a:off x="766281" y="1939247"/>
            <a:ext cx="10515600" cy="4667251"/>
          </a:xfrm>
        </p:spPr>
        <p:txBody>
          <a:bodyPr>
            <a:normAutofit/>
          </a:bodyPr>
          <a:lstStyle/>
          <a:p>
            <a:pPr marL="0" indent="0">
              <a:buNone/>
            </a:pPr>
            <a:r>
              <a:rPr lang="it-IT" dirty="0">
                <a:latin typeface="Avenir Next Ultra Light" panose="020B0203020202020204" pitchFamily="34" charset="77"/>
              </a:rPr>
              <a:t>The input </a:t>
            </a:r>
            <a:r>
              <a:rPr lang="it-IT" dirty="0" err="1">
                <a:latin typeface="Avenir Next Ultra Light" panose="020B0203020202020204" pitchFamily="34" charset="77"/>
              </a:rPr>
              <a:t>is</a:t>
            </a:r>
            <a:r>
              <a:rPr lang="it-IT" dirty="0">
                <a:latin typeface="Avenir Next Ultra Light" panose="020B0203020202020204" pitchFamily="34" charset="77"/>
              </a:rPr>
              <a:t> </a:t>
            </a:r>
            <a:r>
              <a:rPr lang="it-IT" dirty="0" err="1">
                <a:latin typeface="Avenir Next Ultra Light" panose="020B0203020202020204" pitchFamily="34" charset="77"/>
              </a:rPr>
              <a:t>scaled</a:t>
            </a:r>
            <a:r>
              <a:rPr lang="it-IT" dirty="0">
                <a:latin typeface="Avenir Next Ultra Light" panose="020B0203020202020204" pitchFamily="34" charset="77"/>
              </a:rPr>
              <a:t> in [0, 1], </a:t>
            </a:r>
            <a:r>
              <a:rPr lang="it-IT" dirty="0" err="1">
                <a:latin typeface="Avenir Next Ultra Light" panose="020B0203020202020204" pitchFamily="34" charset="77"/>
              </a:rPr>
              <a:t>normalized</a:t>
            </a:r>
            <a:r>
              <a:rPr lang="it-IT" dirty="0">
                <a:latin typeface="Avenir Next Ultra Light" panose="020B0203020202020204" pitchFamily="34" charset="77"/>
              </a:rPr>
              <a:t> </a:t>
            </a:r>
            <a:r>
              <a:rPr lang="it-IT" dirty="0" err="1">
                <a:latin typeface="Avenir Next Ultra Light" panose="020B0203020202020204" pitchFamily="34" charset="77"/>
              </a:rPr>
              <a:t>using</a:t>
            </a:r>
            <a:r>
              <a:rPr lang="it-IT" dirty="0">
                <a:latin typeface="Avenir Next Ultra Light" panose="020B0203020202020204" pitchFamily="34" charset="77"/>
              </a:rPr>
              <a:t> training </a:t>
            </a:r>
            <a:r>
              <a:rPr lang="it-IT" dirty="0" err="1">
                <a:latin typeface="Avenir Next Ultra Light" panose="020B0203020202020204" pitchFamily="34" charset="77"/>
              </a:rPr>
              <a:t>mean</a:t>
            </a:r>
            <a:r>
              <a:rPr lang="it-IT" dirty="0">
                <a:latin typeface="Avenir Next Ultra Light" panose="020B0203020202020204" pitchFamily="34" charset="77"/>
              </a:rPr>
              <a:t> and </a:t>
            </a:r>
            <a:r>
              <a:rPr lang="it-IT" dirty="0" err="1">
                <a:latin typeface="Avenir Next Ultra Light" panose="020B0203020202020204" pitchFamily="34" charset="77"/>
              </a:rPr>
              <a:t>std</a:t>
            </a:r>
            <a:r>
              <a:rPr lang="it-IT" dirty="0">
                <a:latin typeface="Avenir Next Ultra Light" panose="020B0203020202020204" pitchFamily="34" charset="77"/>
              </a:rPr>
              <a:t> of training set and </a:t>
            </a:r>
            <a:r>
              <a:rPr lang="it-IT" dirty="0" err="1">
                <a:latin typeface="Avenir Next Ultra Light" panose="020B0203020202020204" pitchFamily="34" charset="77"/>
              </a:rPr>
              <a:t>resized</a:t>
            </a:r>
            <a:r>
              <a:rPr lang="it-IT" dirty="0">
                <a:latin typeface="Avenir Next Ultra Light" panose="020B0203020202020204" pitchFamily="34" charset="77"/>
              </a:rPr>
              <a:t> to a </a:t>
            </a:r>
            <a:r>
              <a:rPr lang="it-IT" dirty="0" err="1">
                <a:latin typeface="Avenir Next Ultra Light" panose="020B0203020202020204" pitchFamily="34" charset="77"/>
              </a:rPr>
              <a:t>fixed</a:t>
            </a:r>
            <a:r>
              <a:rPr lang="it-IT" dirty="0">
                <a:latin typeface="Avenir Next Ultra Light" panose="020B0203020202020204" pitchFamily="34" charset="77"/>
              </a:rPr>
              <a:t> </a:t>
            </a:r>
            <a:r>
              <a:rPr lang="it-IT" dirty="0" err="1">
                <a:latin typeface="Avenir Next Ultra Light" panose="020B0203020202020204" pitchFamily="34" charset="77"/>
              </a:rPr>
              <a:t>size</a:t>
            </a:r>
            <a:r>
              <a:rPr lang="it-IT" dirty="0">
                <a:latin typeface="Avenir Next Ultra Light" panose="020B0203020202020204" pitchFamily="34" charset="77"/>
              </a:rPr>
              <a:t>. </a:t>
            </a:r>
          </a:p>
          <a:p>
            <a:pPr marL="0" indent="0">
              <a:buNone/>
            </a:pPr>
            <a:endParaRPr lang="it-IT" dirty="0">
              <a:latin typeface="Avenir Next Ultra Light" panose="020B0203020202020204" pitchFamily="34" charset="77"/>
            </a:endParaRPr>
          </a:p>
          <a:p>
            <a:pPr marL="0" indent="0">
              <a:buNone/>
            </a:pPr>
            <a:r>
              <a:rPr lang="it-IT" dirty="0">
                <a:latin typeface="Avenir Next Ultra Light" panose="020B0203020202020204" pitchFamily="34" charset="77"/>
              </a:rPr>
              <a:t>The target </a:t>
            </a:r>
            <a:r>
              <a:rPr lang="it-IT" dirty="0" err="1">
                <a:latin typeface="Avenir Next Ultra Light" panose="020B0203020202020204" pitchFamily="34" charset="77"/>
              </a:rPr>
              <a:t>is</a:t>
            </a:r>
            <a:r>
              <a:rPr lang="it-IT" dirty="0">
                <a:latin typeface="Avenir Next Ultra Light" panose="020B0203020202020204" pitchFamily="34" charset="77"/>
              </a:rPr>
              <a:t> </a:t>
            </a:r>
            <a:r>
              <a:rPr lang="it-IT" dirty="0" err="1">
                <a:latin typeface="Avenir Next Ultra Light" panose="020B0203020202020204" pitchFamily="34" charset="77"/>
              </a:rPr>
              <a:t>cleaned</a:t>
            </a:r>
            <a:r>
              <a:rPr lang="it-IT" dirty="0">
                <a:latin typeface="Avenir Next Ultra Light" panose="020B0203020202020204" pitchFamily="34" charset="77"/>
              </a:rPr>
              <a:t> </a:t>
            </a:r>
            <a:r>
              <a:rPr lang="it-IT" dirty="0" err="1">
                <a:latin typeface="Avenir Next Ultra Light" panose="020B0203020202020204" pitchFamily="34" charset="77"/>
              </a:rPr>
              <a:t>using</a:t>
            </a:r>
            <a:r>
              <a:rPr lang="it-IT" dirty="0">
                <a:latin typeface="Avenir Next Ultra Light" panose="020B0203020202020204" pitchFamily="34" charset="77"/>
              </a:rPr>
              <a:t> </a:t>
            </a:r>
            <a:r>
              <a:rPr lang="it-IT" dirty="0" err="1">
                <a:latin typeface="Avenir Next Ultra Light" panose="020B0203020202020204" pitchFamily="34" charset="77"/>
              </a:rPr>
              <a:t>regex</a:t>
            </a:r>
            <a:r>
              <a:rPr lang="it-IT" dirty="0">
                <a:latin typeface="Avenir Next Ultra Light" panose="020B0203020202020204" pitchFamily="34" charset="77"/>
              </a:rPr>
              <a:t> </a:t>
            </a:r>
            <a:r>
              <a:rPr lang="it-IT" dirty="0" err="1">
                <a:latin typeface="Avenir Next Ultra Light" panose="020B0203020202020204" pitchFamily="34" charset="77"/>
              </a:rPr>
              <a:t>expressions</a:t>
            </a:r>
            <a:r>
              <a:rPr lang="it-IT" dirty="0">
                <a:latin typeface="Avenir Next Ultra Light" panose="020B0203020202020204" pitchFamily="34" charset="77"/>
              </a:rPr>
              <a:t>.</a:t>
            </a:r>
            <a:endParaRPr lang="it-IT" sz="2000" dirty="0">
              <a:latin typeface="Avenir Next Ultra Light" panose="020B0203020202020204" pitchFamily="34" charset="77"/>
            </a:endParaRPr>
          </a:p>
          <a:p>
            <a:pPr marL="0" indent="0">
              <a:buNone/>
            </a:pPr>
            <a:endParaRPr lang="it-IT" b="1" dirty="0">
              <a:latin typeface="Avenir Next Ultra Light" panose="020B0203020202020204" pitchFamily="34" charset="77"/>
            </a:endParaRPr>
          </a:p>
        </p:txBody>
      </p:sp>
    </p:spTree>
    <p:extLst>
      <p:ext uri="{BB962C8B-B14F-4D97-AF65-F5344CB8AC3E}">
        <p14:creationId xmlns:p14="http://schemas.microsoft.com/office/powerpoint/2010/main" val="3819695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BBD8AB4-6E02-A74E-8E43-150F13687D35}"/>
              </a:ext>
            </a:extLst>
          </p:cNvPr>
          <p:cNvSpPr>
            <a:spLocks noGrp="1"/>
          </p:cNvSpPr>
          <p:nvPr>
            <p:ph type="title"/>
          </p:nvPr>
        </p:nvSpPr>
        <p:spPr/>
        <p:txBody>
          <a:bodyPr/>
          <a:lstStyle/>
          <a:p>
            <a:r>
              <a:rPr lang="it-IT" dirty="0">
                <a:latin typeface="Avenir Next Ultra Light" panose="020B0203020202020204" pitchFamily="34" charset="77"/>
              </a:rPr>
              <a:t>Training</a:t>
            </a:r>
          </a:p>
        </p:txBody>
      </p:sp>
      <p:sp>
        <p:nvSpPr>
          <p:cNvPr id="6" name="Content Placeholder 2">
            <a:extLst>
              <a:ext uri="{FF2B5EF4-FFF2-40B4-BE49-F238E27FC236}">
                <a16:creationId xmlns:a16="http://schemas.microsoft.com/office/drawing/2014/main" id="{D8B4BB1F-543F-474F-809D-A4734A02F7EE}"/>
              </a:ext>
            </a:extLst>
          </p:cNvPr>
          <p:cNvSpPr>
            <a:spLocks noGrp="1"/>
          </p:cNvSpPr>
          <p:nvPr>
            <p:ph idx="1"/>
          </p:nvPr>
        </p:nvSpPr>
        <p:spPr>
          <a:xfrm>
            <a:off x="838200" y="1690688"/>
            <a:ext cx="10515600" cy="4667251"/>
          </a:xfrm>
        </p:spPr>
        <p:txBody>
          <a:bodyPr>
            <a:normAutofit/>
          </a:bodyPr>
          <a:lstStyle/>
          <a:p>
            <a:pPr marL="0" indent="0">
              <a:buNone/>
            </a:pPr>
            <a:r>
              <a:rPr lang="it-IT" dirty="0">
                <a:latin typeface="Avenir Next Ultra Light" panose="020B0203020202020204" pitchFamily="34" charset="77"/>
              </a:rPr>
              <a:t>For </a:t>
            </a:r>
            <a:r>
              <a:rPr lang="it-IT" dirty="0" err="1">
                <a:latin typeface="Avenir Next Ultra Light" panose="020B0203020202020204" pitchFamily="34" charset="77"/>
              </a:rPr>
              <a:t>simplicity</a:t>
            </a:r>
            <a:r>
              <a:rPr lang="it-IT" dirty="0">
                <a:latin typeface="Avenir Next Ultra Light" panose="020B0203020202020204" pitchFamily="34" charset="77"/>
              </a:rPr>
              <a:t> </a:t>
            </a:r>
            <a:r>
              <a:rPr lang="it-IT" dirty="0" err="1">
                <a:latin typeface="Avenir Next Ultra Light" panose="020B0203020202020204" pitchFamily="34" charset="77"/>
              </a:rPr>
              <a:t>we</a:t>
            </a:r>
            <a:r>
              <a:rPr lang="it-IT" dirty="0">
                <a:latin typeface="Avenir Next Ultra Light" panose="020B0203020202020204" pitchFamily="34" charset="77"/>
              </a:rPr>
              <a:t> </a:t>
            </a:r>
            <a:r>
              <a:rPr lang="it-IT" dirty="0" err="1">
                <a:latin typeface="Avenir Next Ultra Light" panose="020B0203020202020204" pitchFamily="34" charset="77"/>
              </a:rPr>
              <a:t>trained</a:t>
            </a:r>
            <a:r>
              <a:rPr lang="it-IT" dirty="0">
                <a:latin typeface="Avenir Next Ultra Light" panose="020B0203020202020204" pitchFamily="34" charset="77"/>
              </a:rPr>
              <a:t> the model on the </a:t>
            </a:r>
            <a:r>
              <a:rPr lang="it-IT" b="1" dirty="0" err="1">
                <a:latin typeface="Avenir Next Ultra Light" panose="020B0203020202020204" pitchFamily="34" charset="77"/>
              </a:rPr>
              <a:t>sentence</a:t>
            </a:r>
            <a:r>
              <a:rPr lang="it-IT" b="1" dirty="0">
                <a:latin typeface="Avenir Next Ultra Light" panose="020B0203020202020204" pitchFamily="34" charset="77"/>
              </a:rPr>
              <a:t> </a:t>
            </a:r>
            <a:r>
              <a:rPr lang="it-IT" b="1" dirty="0" err="1">
                <a:latin typeface="Avenir Next Ultra Light" panose="020B0203020202020204" pitchFamily="34" charset="77"/>
              </a:rPr>
              <a:t>level</a:t>
            </a:r>
            <a:r>
              <a:rPr lang="it-IT" b="1" dirty="0">
                <a:latin typeface="Avenir Next Ultra Light" panose="020B0203020202020204" pitchFamily="34" charset="77"/>
              </a:rPr>
              <a:t> </a:t>
            </a:r>
            <a:r>
              <a:rPr lang="it-IT" dirty="0">
                <a:latin typeface="Avenir Next Ultra Light" panose="020B0203020202020204" pitchFamily="34" charset="77"/>
              </a:rPr>
              <a:t>(13353 </a:t>
            </a:r>
            <a:r>
              <a:rPr lang="it-IT" dirty="0" err="1">
                <a:latin typeface="Avenir Next Ultra Light" panose="020B0203020202020204" pitchFamily="34" charset="77"/>
              </a:rPr>
              <a:t>sentences</a:t>
            </a:r>
            <a:r>
              <a:rPr lang="it-IT" dirty="0">
                <a:latin typeface="Avenir Next Ultra Light" panose="020B0203020202020204" pitchFamily="34" charset="77"/>
              </a:rPr>
              <a:t>).  </a:t>
            </a:r>
            <a:r>
              <a:rPr lang="it-IT" dirty="0" err="1">
                <a:latin typeface="Avenir Next Ultra Light" panose="020B0203020202020204" pitchFamily="34" charset="77"/>
              </a:rPr>
              <a:t>This</a:t>
            </a:r>
            <a:r>
              <a:rPr lang="it-IT" dirty="0">
                <a:latin typeface="Avenir Next Ultra Light" panose="020B0203020202020204" pitchFamily="34" charset="77"/>
              </a:rPr>
              <a:t> </a:t>
            </a:r>
            <a:r>
              <a:rPr lang="it-IT" dirty="0" err="1">
                <a:latin typeface="Avenir Next Ultra Light" panose="020B0203020202020204" pitchFamily="34" charset="77"/>
              </a:rPr>
              <a:t>means</a:t>
            </a:r>
            <a:r>
              <a:rPr lang="it-IT" dirty="0">
                <a:latin typeface="Avenir Next Ultra Light" panose="020B0203020202020204" pitchFamily="34" charset="77"/>
              </a:rPr>
              <a:t> </a:t>
            </a:r>
            <a:r>
              <a:rPr lang="it-IT" dirty="0" err="1">
                <a:latin typeface="Avenir Next Ultra Light" panose="020B0203020202020204" pitchFamily="34" charset="77"/>
              </a:rPr>
              <a:t>that</a:t>
            </a:r>
            <a:r>
              <a:rPr lang="it-IT" dirty="0">
                <a:latin typeface="Avenir Next Ultra Light" panose="020B0203020202020204" pitchFamily="34" charset="77"/>
              </a:rPr>
              <a:t> the input image </a:t>
            </a:r>
            <a:r>
              <a:rPr lang="it-IT" dirty="0" err="1">
                <a:latin typeface="Avenir Next Ultra Light" panose="020B0203020202020204" pitchFamily="34" charset="77"/>
              </a:rPr>
              <a:t>is</a:t>
            </a:r>
            <a:r>
              <a:rPr lang="it-IT" dirty="0">
                <a:latin typeface="Avenir Next Ultra Light" panose="020B0203020202020204" pitchFamily="34" charset="77"/>
              </a:rPr>
              <a:t> just </a:t>
            </a:r>
            <a:r>
              <a:rPr lang="it-IT" dirty="0" err="1">
                <a:latin typeface="Avenir Next Ultra Light" panose="020B0203020202020204" pitchFamily="34" charset="77"/>
              </a:rPr>
              <a:t>one</a:t>
            </a:r>
            <a:r>
              <a:rPr lang="it-IT" dirty="0">
                <a:latin typeface="Avenir Next Ultra Light" panose="020B0203020202020204" pitchFamily="34" charset="77"/>
              </a:rPr>
              <a:t> </a:t>
            </a:r>
            <a:r>
              <a:rPr lang="it-IT" dirty="0" err="1">
                <a:latin typeface="Avenir Next Ultra Light" panose="020B0203020202020204" pitchFamily="34" charset="77"/>
              </a:rPr>
              <a:t>sentence</a:t>
            </a:r>
            <a:r>
              <a:rPr lang="it-IT" dirty="0">
                <a:latin typeface="Avenir Next Ultra Light" panose="020B0203020202020204" pitchFamily="34" charset="77"/>
              </a:rPr>
              <a:t> of </a:t>
            </a:r>
            <a:r>
              <a:rPr lang="it-IT" dirty="0" err="1">
                <a:latin typeface="Avenir Next Ultra Light" panose="020B0203020202020204" pitchFamily="34" charset="77"/>
              </a:rPr>
              <a:t>handwritten</a:t>
            </a:r>
            <a:r>
              <a:rPr lang="it-IT" dirty="0">
                <a:latin typeface="Avenir Next Ultra Light" panose="020B0203020202020204" pitchFamily="34" charset="77"/>
              </a:rPr>
              <a:t> text. </a:t>
            </a:r>
          </a:p>
          <a:p>
            <a:pPr marL="0" indent="0">
              <a:buNone/>
            </a:pPr>
            <a:endParaRPr lang="it-IT" dirty="0">
              <a:latin typeface="Avenir Next Ultra Light" panose="020B0203020202020204" pitchFamily="34" charset="77"/>
            </a:endParaRPr>
          </a:p>
          <a:p>
            <a:pPr marL="0" indent="0">
              <a:buNone/>
            </a:pPr>
            <a:r>
              <a:rPr lang="it-IT" dirty="0">
                <a:latin typeface="Avenir Next Ultra Light" panose="020B0203020202020204" pitchFamily="34" charset="77"/>
              </a:rPr>
              <a:t>To </a:t>
            </a:r>
            <a:r>
              <a:rPr lang="it-IT" dirty="0" err="1">
                <a:latin typeface="Avenir Next Ultra Light" panose="020B0203020202020204" pitchFamily="34" charset="77"/>
              </a:rPr>
              <a:t>process</a:t>
            </a:r>
            <a:r>
              <a:rPr lang="it-IT" dirty="0">
                <a:latin typeface="Avenir Next Ultra Light" panose="020B0203020202020204" pitchFamily="34" charset="77"/>
              </a:rPr>
              <a:t> the target </a:t>
            </a:r>
            <a:r>
              <a:rPr lang="it-IT" dirty="0" err="1">
                <a:latin typeface="Avenir Next Ultra Light" panose="020B0203020202020204" pitchFamily="34" charset="77"/>
              </a:rPr>
              <a:t>sentence</a:t>
            </a:r>
            <a:r>
              <a:rPr lang="it-IT" dirty="0">
                <a:latin typeface="Avenir Next Ultra Light" panose="020B0203020202020204" pitchFamily="34" charset="77"/>
              </a:rPr>
              <a:t> </a:t>
            </a:r>
            <a:r>
              <a:rPr lang="it-IT" dirty="0" err="1">
                <a:latin typeface="Avenir Next Ultra Light" panose="020B0203020202020204" pitchFamily="34" charset="77"/>
              </a:rPr>
              <a:t>we</a:t>
            </a:r>
            <a:r>
              <a:rPr lang="it-IT" dirty="0">
                <a:latin typeface="Avenir Next Ultra Light" panose="020B0203020202020204" pitchFamily="34" charset="77"/>
              </a:rPr>
              <a:t> </a:t>
            </a:r>
            <a:r>
              <a:rPr lang="it-IT" dirty="0" err="1">
                <a:latin typeface="Avenir Next Ultra Light" panose="020B0203020202020204" pitchFamily="34" charset="77"/>
              </a:rPr>
              <a:t>used</a:t>
            </a:r>
            <a:r>
              <a:rPr lang="it-IT" dirty="0">
                <a:latin typeface="Avenir Next Ultra Light" panose="020B0203020202020204" pitchFamily="34" charset="77"/>
              </a:rPr>
              <a:t> a </a:t>
            </a:r>
            <a:r>
              <a:rPr lang="it-IT" b="1" dirty="0" err="1">
                <a:latin typeface="Avenir Next Ultra Light" panose="020B0203020202020204" pitchFamily="34" charset="77"/>
              </a:rPr>
              <a:t>RobertaTokenizer</a:t>
            </a:r>
            <a:r>
              <a:rPr lang="it-IT" dirty="0">
                <a:latin typeface="Avenir Next Ultra Light" panose="020B0203020202020204" pitchFamily="34" charset="77"/>
              </a:rPr>
              <a:t> from </a:t>
            </a:r>
            <a:r>
              <a:rPr lang="it-IT" dirty="0" err="1">
                <a:latin typeface="Avenir Next Ultra Light" panose="020B0203020202020204" pitchFamily="34" charset="77"/>
              </a:rPr>
              <a:t>HuggingFace</a:t>
            </a:r>
            <a:r>
              <a:rPr lang="it-IT" dirty="0">
                <a:latin typeface="Avenir Next Ultra Light" panose="020B0203020202020204" pitchFamily="34" charset="77"/>
              </a:rPr>
              <a:t>. </a:t>
            </a:r>
          </a:p>
          <a:p>
            <a:pPr marL="0" indent="0">
              <a:buNone/>
            </a:pPr>
            <a:endParaRPr lang="it-IT" dirty="0">
              <a:latin typeface="Avenir Next Ultra Light" panose="020B0203020202020204" pitchFamily="34" charset="77"/>
            </a:endParaRPr>
          </a:p>
          <a:p>
            <a:pPr marL="0" indent="0">
              <a:buNone/>
            </a:pPr>
            <a:r>
              <a:rPr lang="it-IT" dirty="0">
                <a:latin typeface="Avenir Next Ultra Light" panose="020B0203020202020204" pitchFamily="34" charset="77"/>
              </a:rPr>
              <a:t>The </a:t>
            </a:r>
            <a:r>
              <a:rPr lang="it-IT" dirty="0" err="1">
                <a:latin typeface="Avenir Next Ultra Light" panose="020B0203020202020204" pitchFamily="34" charset="77"/>
              </a:rPr>
              <a:t>loss</a:t>
            </a:r>
            <a:r>
              <a:rPr lang="it-IT" dirty="0">
                <a:latin typeface="Avenir Next Ultra Light" panose="020B0203020202020204" pitchFamily="34" charset="77"/>
              </a:rPr>
              <a:t> </a:t>
            </a:r>
            <a:r>
              <a:rPr lang="it-IT" dirty="0" err="1">
                <a:latin typeface="Avenir Next Ultra Light" panose="020B0203020202020204" pitchFamily="34" charset="77"/>
              </a:rPr>
              <a:t>used</a:t>
            </a:r>
            <a:r>
              <a:rPr lang="it-IT" dirty="0">
                <a:latin typeface="Avenir Next Ultra Light" panose="020B0203020202020204" pitchFamily="34" charset="77"/>
              </a:rPr>
              <a:t> </a:t>
            </a:r>
            <a:r>
              <a:rPr lang="it-IT" dirty="0" err="1">
                <a:latin typeface="Avenir Next Ultra Light" panose="020B0203020202020204" pitchFamily="34" charset="77"/>
              </a:rPr>
              <a:t>is</a:t>
            </a:r>
            <a:r>
              <a:rPr lang="it-IT" dirty="0">
                <a:latin typeface="Avenir Next Ultra Light" panose="020B0203020202020204" pitchFamily="34" charset="77"/>
              </a:rPr>
              <a:t> the </a:t>
            </a:r>
            <a:r>
              <a:rPr lang="it-IT" b="1" dirty="0" err="1">
                <a:latin typeface="Avenir Next Ultra Light" panose="020B0203020202020204" pitchFamily="34" charset="77"/>
              </a:rPr>
              <a:t>CrossEntropy</a:t>
            </a:r>
            <a:r>
              <a:rPr lang="it-IT" dirty="0">
                <a:latin typeface="Avenir Next Ultra Light" panose="020B0203020202020204" pitchFamily="34" charset="77"/>
              </a:rPr>
              <a:t> and the </a:t>
            </a:r>
            <a:r>
              <a:rPr lang="it-IT" dirty="0" err="1">
                <a:latin typeface="Avenir Next Ultra Light" panose="020B0203020202020204" pitchFamily="34" charset="77"/>
              </a:rPr>
              <a:t>metric</a:t>
            </a:r>
            <a:r>
              <a:rPr lang="it-IT" dirty="0">
                <a:latin typeface="Avenir Next Ultra Light" panose="020B0203020202020204" pitchFamily="34" charset="77"/>
              </a:rPr>
              <a:t> </a:t>
            </a:r>
            <a:r>
              <a:rPr lang="it-IT" dirty="0" err="1">
                <a:latin typeface="Avenir Next Ultra Light" panose="020B0203020202020204" pitchFamily="34" charset="77"/>
              </a:rPr>
              <a:t>is</a:t>
            </a:r>
            <a:r>
              <a:rPr lang="it-IT" dirty="0">
                <a:latin typeface="Avenir Next Ultra Light" panose="020B0203020202020204" pitchFamily="34" charset="77"/>
              </a:rPr>
              <a:t> the </a:t>
            </a:r>
            <a:r>
              <a:rPr lang="it-IT" b="1" dirty="0">
                <a:latin typeface="Avenir Next Ultra Light" panose="020B0203020202020204" pitchFamily="34" charset="77"/>
              </a:rPr>
              <a:t>top-5 </a:t>
            </a:r>
            <a:r>
              <a:rPr lang="it-IT" b="1" dirty="0" err="1">
                <a:latin typeface="Avenir Next Ultra Light" panose="020B0203020202020204" pitchFamily="34" charset="77"/>
              </a:rPr>
              <a:t>accuracy</a:t>
            </a:r>
            <a:r>
              <a:rPr lang="it-IT" dirty="0">
                <a:latin typeface="Avenir Next Ultra Light" panose="020B0203020202020204" pitchFamily="34" charset="77"/>
              </a:rPr>
              <a:t>. </a:t>
            </a:r>
          </a:p>
        </p:txBody>
      </p:sp>
    </p:spTree>
    <p:extLst>
      <p:ext uri="{BB962C8B-B14F-4D97-AF65-F5344CB8AC3E}">
        <p14:creationId xmlns:p14="http://schemas.microsoft.com/office/powerpoint/2010/main" val="1046169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16242-D370-A443-825D-8C9E23705B05}"/>
              </a:ext>
            </a:extLst>
          </p:cNvPr>
          <p:cNvSpPr>
            <a:spLocks noGrp="1"/>
          </p:cNvSpPr>
          <p:nvPr>
            <p:ph type="title"/>
          </p:nvPr>
        </p:nvSpPr>
        <p:spPr>
          <a:xfrm>
            <a:off x="283396" y="154112"/>
            <a:ext cx="10515600" cy="945419"/>
          </a:xfrm>
        </p:spPr>
        <p:txBody>
          <a:bodyPr/>
          <a:lstStyle/>
          <a:p>
            <a:r>
              <a:rPr lang="it-IT" dirty="0">
                <a:latin typeface="Avenir Next Ultra Light" panose="020B0203020202020204" pitchFamily="34" charset="77"/>
              </a:rPr>
              <a:t>Learning </a:t>
            </a:r>
            <a:r>
              <a:rPr lang="it-IT" dirty="0" err="1">
                <a:latin typeface="Avenir Next Ultra Light" panose="020B0203020202020204" pitchFamily="34" charset="77"/>
              </a:rPr>
              <a:t>Curves</a:t>
            </a:r>
            <a:endParaRPr lang="it-IT" dirty="0"/>
          </a:p>
        </p:txBody>
      </p:sp>
      <p:pic>
        <p:nvPicPr>
          <p:cNvPr id="9" name="Picture 8">
            <a:extLst>
              <a:ext uri="{FF2B5EF4-FFF2-40B4-BE49-F238E27FC236}">
                <a16:creationId xmlns:a16="http://schemas.microsoft.com/office/drawing/2014/main" id="{F4725FC0-F6A7-074F-A4D1-1E8D2522FD47}"/>
              </a:ext>
            </a:extLst>
          </p:cNvPr>
          <p:cNvPicPr>
            <a:picLocks noChangeAspect="1"/>
          </p:cNvPicPr>
          <p:nvPr/>
        </p:nvPicPr>
        <p:blipFill>
          <a:blip r:embed="rId2"/>
          <a:stretch>
            <a:fillRect/>
          </a:stretch>
        </p:blipFill>
        <p:spPr>
          <a:xfrm>
            <a:off x="528114" y="1083615"/>
            <a:ext cx="6108992" cy="5620273"/>
          </a:xfrm>
          <a:prstGeom prst="rect">
            <a:avLst/>
          </a:prstGeom>
        </p:spPr>
      </p:pic>
      <p:sp>
        <p:nvSpPr>
          <p:cNvPr id="11" name="Rectangle 10">
            <a:extLst>
              <a:ext uri="{FF2B5EF4-FFF2-40B4-BE49-F238E27FC236}">
                <a16:creationId xmlns:a16="http://schemas.microsoft.com/office/drawing/2014/main" id="{8AC44FB6-060C-1D45-82A0-A817549F4E83}"/>
              </a:ext>
            </a:extLst>
          </p:cNvPr>
          <p:cNvSpPr/>
          <p:nvPr/>
        </p:nvSpPr>
        <p:spPr>
          <a:xfrm>
            <a:off x="7150814" y="1520468"/>
            <a:ext cx="4584991" cy="1754326"/>
          </a:xfrm>
          <a:prstGeom prst="rect">
            <a:avLst/>
          </a:prstGeom>
        </p:spPr>
        <p:txBody>
          <a:bodyPr wrap="square">
            <a:spAutoFit/>
          </a:bodyPr>
          <a:lstStyle/>
          <a:p>
            <a:r>
              <a:rPr lang="it-IT" dirty="0">
                <a:latin typeface="Avenir Next Ultra Light" panose="020B0203020202020204" pitchFamily="34" charset="77"/>
              </a:rPr>
              <a:t>The best model </a:t>
            </a:r>
            <a:r>
              <a:rPr lang="it-IT" dirty="0" err="1">
                <a:latin typeface="Avenir Next Ultra Light" panose="020B0203020202020204" pitchFamily="34" charset="77"/>
              </a:rPr>
              <a:t>was</a:t>
            </a:r>
            <a:r>
              <a:rPr lang="it-IT" dirty="0">
                <a:latin typeface="Avenir Next Ultra Light" panose="020B0203020202020204" pitchFamily="34" charset="77"/>
              </a:rPr>
              <a:t> </a:t>
            </a:r>
            <a:r>
              <a:rPr lang="it-IT" dirty="0" err="1">
                <a:latin typeface="Avenir Next Ultra Light" panose="020B0203020202020204" pitchFamily="34" charset="77"/>
              </a:rPr>
              <a:t>obtained</a:t>
            </a:r>
            <a:r>
              <a:rPr lang="it-IT" dirty="0">
                <a:latin typeface="Avenir Next Ultra Light" panose="020B0203020202020204" pitchFamily="34" charset="77"/>
              </a:rPr>
              <a:t> with an input </a:t>
            </a:r>
            <a:r>
              <a:rPr lang="it-IT" dirty="0" err="1">
                <a:latin typeface="Avenir Next Ultra Light" panose="020B0203020202020204" pitchFamily="34" charset="77"/>
              </a:rPr>
              <a:t>size</a:t>
            </a:r>
            <a:r>
              <a:rPr lang="it-IT" dirty="0">
                <a:latin typeface="Avenir Next Ultra Light" panose="020B0203020202020204" pitchFamily="34" charset="77"/>
              </a:rPr>
              <a:t> of (80, 900). </a:t>
            </a:r>
          </a:p>
          <a:p>
            <a:endParaRPr lang="it-IT" dirty="0">
              <a:latin typeface="Avenir Next Ultra Light" panose="020B0203020202020204" pitchFamily="34" charset="77"/>
            </a:endParaRPr>
          </a:p>
          <a:p>
            <a:r>
              <a:rPr lang="it-IT" dirty="0" err="1">
                <a:latin typeface="Avenir Next Ultra Light" panose="020B0203020202020204" pitchFamily="34" charset="77"/>
              </a:rPr>
              <a:t>We</a:t>
            </a:r>
            <a:r>
              <a:rPr lang="it-IT" dirty="0">
                <a:latin typeface="Avenir Next Ultra Light" panose="020B0203020202020204" pitchFamily="34" charset="77"/>
              </a:rPr>
              <a:t> </a:t>
            </a:r>
            <a:r>
              <a:rPr lang="it-IT" dirty="0" err="1">
                <a:latin typeface="Avenir Next Ultra Light" panose="020B0203020202020204" pitchFamily="34" charset="77"/>
              </a:rPr>
              <a:t>reached</a:t>
            </a:r>
            <a:r>
              <a:rPr lang="it-IT" dirty="0">
                <a:latin typeface="Avenir Next Ultra Light" panose="020B0203020202020204" pitchFamily="34" charset="77"/>
              </a:rPr>
              <a:t> 0.85 on </a:t>
            </a:r>
            <a:r>
              <a:rPr lang="it-IT" dirty="0" err="1">
                <a:latin typeface="Avenir Next Ultra Light" panose="020B0203020202020204" pitchFamily="34" charset="77"/>
              </a:rPr>
              <a:t>train</a:t>
            </a:r>
            <a:r>
              <a:rPr lang="it-IT" dirty="0">
                <a:latin typeface="Avenir Next Ultra Light" panose="020B0203020202020204" pitchFamily="34" charset="77"/>
              </a:rPr>
              <a:t>, 0.70 on </a:t>
            </a:r>
            <a:r>
              <a:rPr lang="it-IT" dirty="0" err="1">
                <a:latin typeface="Avenir Next Ultra Light" panose="020B0203020202020204" pitchFamily="34" charset="77"/>
              </a:rPr>
              <a:t>validation</a:t>
            </a:r>
            <a:r>
              <a:rPr lang="it-IT" dirty="0">
                <a:latin typeface="Avenir Next Ultra Light" panose="020B0203020202020204" pitchFamily="34" charset="77"/>
              </a:rPr>
              <a:t> and 0.68 on test set </a:t>
            </a:r>
            <a:r>
              <a:rPr lang="it-IT" dirty="0" err="1">
                <a:latin typeface="Avenir Next Ultra Light" panose="020B0203020202020204" pitchFamily="34" charset="77"/>
              </a:rPr>
              <a:t>as</a:t>
            </a:r>
            <a:r>
              <a:rPr lang="it-IT" dirty="0">
                <a:latin typeface="Avenir Next Ultra Light" panose="020B0203020202020204" pitchFamily="34" charset="77"/>
              </a:rPr>
              <a:t> top-5 </a:t>
            </a:r>
            <a:r>
              <a:rPr lang="it-IT" dirty="0" err="1">
                <a:latin typeface="Avenir Next Ultra Light" panose="020B0203020202020204" pitchFamily="34" charset="77"/>
              </a:rPr>
              <a:t>accuracy</a:t>
            </a:r>
            <a:r>
              <a:rPr lang="it-IT" dirty="0">
                <a:latin typeface="Avenir Next Ultra Light" panose="020B0203020202020204" pitchFamily="34" charset="77"/>
              </a:rPr>
              <a:t>. </a:t>
            </a:r>
          </a:p>
        </p:txBody>
      </p:sp>
    </p:spTree>
    <p:extLst>
      <p:ext uri="{BB962C8B-B14F-4D97-AF65-F5344CB8AC3E}">
        <p14:creationId xmlns:p14="http://schemas.microsoft.com/office/powerpoint/2010/main" val="2553177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16242-D370-A443-825D-8C9E23705B05}"/>
              </a:ext>
            </a:extLst>
          </p:cNvPr>
          <p:cNvSpPr>
            <a:spLocks noGrp="1"/>
          </p:cNvSpPr>
          <p:nvPr>
            <p:ph type="title"/>
          </p:nvPr>
        </p:nvSpPr>
        <p:spPr>
          <a:xfrm>
            <a:off x="156831" y="-76200"/>
            <a:ext cx="6127679" cy="971007"/>
          </a:xfrm>
        </p:spPr>
        <p:txBody>
          <a:bodyPr>
            <a:normAutofit/>
          </a:bodyPr>
          <a:lstStyle/>
          <a:p>
            <a:r>
              <a:rPr lang="it-IT" sz="3600" dirty="0">
                <a:latin typeface="Avenir Next Ultra Light" panose="020B0203020202020204" pitchFamily="34" charset="77"/>
              </a:rPr>
              <a:t>Some </a:t>
            </a:r>
            <a:r>
              <a:rPr lang="it-IT" sz="3600" dirty="0" err="1">
                <a:latin typeface="Avenir Next Ultra Light" panose="020B0203020202020204" pitchFamily="34" charset="77"/>
              </a:rPr>
              <a:t>results</a:t>
            </a:r>
            <a:endParaRPr lang="it-IT" sz="3600" dirty="0"/>
          </a:p>
        </p:txBody>
      </p:sp>
      <p:pic>
        <p:nvPicPr>
          <p:cNvPr id="8" name="Picture 7">
            <a:extLst>
              <a:ext uri="{FF2B5EF4-FFF2-40B4-BE49-F238E27FC236}">
                <a16:creationId xmlns:a16="http://schemas.microsoft.com/office/drawing/2014/main" id="{CD56A79B-A425-A144-96E2-4B37BE20C5BB}"/>
              </a:ext>
            </a:extLst>
          </p:cNvPr>
          <p:cNvPicPr>
            <a:picLocks noChangeAspect="1"/>
          </p:cNvPicPr>
          <p:nvPr/>
        </p:nvPicPr>
        <p:blipFill>
          <a:blip r:embed="rId2"/>
          <a:stretch>
            <a:fillRect/>
          </a:stretch>
        </p:blipFill>
        <p:spPr>
          <a:xfrm>
            <a:off x="1083599" y="1343065"/>
            <a:ext cx="3006438" cy="5083110"/>
          </a:xfrm>
          <a:prstGeom prst="rect">
            <a:avLst/>
          </a:prstGeom>
        </p:spPr>
      </p:pic>
      <p:sp>
        <p:nvSpPr>
          <p:cNvPr id="23" name="TextBox 22">
            <a:extLst>
              <a:ext uri="{FF2B5EF4-FFF2-40B4-BE49-F238E27FC236}">
                <a16:creationId xmlns:a16="http://schemas.microsoft.com/office/drawing/2014/main" id="{DFEC401D-DEA1-A94A-B066-34D30DCC8880}"/>
              </a:ext>
            </a:extLst>
          </p:cNvPr>
          <p:cNvSpPr txBox="1"/>
          <p:nvPr/>
        </p:nvSpPr>
        <p:spPr>
          <a:xfrm>
            <a:off x="1300910" y="1370598"/>
            <a:ext cx="2638936" cy="388516"/>
          </a:xfrm>
          <a:prstGeom prst="rect">
            <a:avLst/>
          </a:prstGeom>
          <a:noFill/>
          <a:ln>
            <a:solidFill>
              <a:schemeClr val="tx1"/>
            </a:solidFill>
          </a:ln>
        </p:spPr>
        <p:txBody>
          <a:bodyPr wrap="square" rtlCol="0">
            <a:spAutoFit/>
          </a:bodyPr>
          <a:lstStyle/>
          <a:p>
            <a:endParaRPr lang="it-IT" dirty="0"/>
          </a:p>
        </p:txBody>
      </p:sp>
      <p:sp>
        <p:nvSpPr>
          <p:cNvPr id="29" name="Rectangle 28">
            <a:extLst>
              <a:ext uri="{FF2B5EF4-FFF2-40B4-BE49-F238E27FC236}">
                <a16:creationId xmlns:a16="http://schemas.microsoft.com/office/drawing/2014/main" id="{871E627E-44FA-4F44-BBC3-37257A513FF2}"/>
              </a:ext>
            </a:extLst>
          </p:cNvPr>
          <p:cNvSpPr/>
          <p:nvPr/>
        </p:nvSpPr>
        <p:spPr>
          <a:xfrm>
            <a:off x="4719014" y="1953201"/>
            <a:ext cx="716668" cy="646331"/>
          </a:xfrm>
          <a:prstGeom prst="rect">
            <a:avLst/>
          </a:prstGeom>
        </p:spPr>
        <p:txBody>
          <a:bodyPr wrap="square">
            <a:spAutoFit/>
          </a:bodyPr>
          <a:lstStyle/>
          <a:p>
            <a:r>
              <a:rPr lang="it-IT" dirty="0">
                <a:latin typeface="Avenir Next Ultra Light" panose="020B0203020202020204" pitchFamily="34" charset="77"/>
              </a:rPr>
              <a:t>of</a:t>
            </a:r>
          </a:p>
          <a:p>
            <a:endParaRPr lang="it-IT" dirty="0">
              <a:latin typeface="Avenir Next Ultra Light" panose="020B0203020202020204" pitchFamily="34" charset="77"/>
            </a:endParaRPr>
          </a:p>
        </p:txBody>
      </p:sp>
      <p:sp>
        <p:nvSpPr>
          <p:cNvPr id="30" name="Rectangle 29">
            <a:extLst>
              <a:ext uri="{FF2B5EF4-FFF2-40B4-BE49-F238E27FC236}">
                <a16:creationId xmlns:a16="http://schemas.microsoft.com/office/drawing/2014/main" id="{D176F92A-2605-AB44-917D-030BA19E2B5F}"/>
              </a:ext>
            </a:extLst>
          </p:cNvPr>
          <p:cNvSpPr/>
          <p:nvPr/>
        </p:nvSpPr>
        <p:spPr>
          <a:xfrm>
            <a:off x="4792039" y="2492393"/>
            <a:ext cx="732662" cy="646331"/>
          </a:xfrm>
          <a:prstGeom prst="rect">
            <a:avLst/>
          </a:prstGeom>
        </p:spPr>
        <p:txBody>
          <a:bodyPr wrap="square">
            <a:spAutoFit/>
          </a:bodyPr>
          <a:lstStyle/>
          <a:p>
            <a:r>
              <a:rPr lang="it-IT" dirty="0">
                <a:latin typeface="Avenir Next Ultra Light" panose="020B0203020202020204" pitchFamily="34" charset="77"/>
              </a:rPr>
              <a:t>,</a:t>
            </a:r>
          </a:p>
          <a:p>
            <a:endParaRPr lang="it-IT" dirty="0">
              <a:latin typeface="Avenir Next Ultra Light" panose="020B0203020202020204" pitchFamily="34" charset="77"/>
            </a:endParaRPr>
          </a:p>
        </p:txBody>
      </p:sp>
      <p:sp>
        <p:nvSpPr>
          <p:cNvPr id="31" name="Rectangle 30">
            <a:extLst>
              <a:ext uri="{FF2B5EF4-FFF2-40B4-BE49-F238E27FC236}">
                <a16:creationId xmlns:a16="http://schemas.microsoft.com/office/drawing/2014/main" id="{AF14CB68-BF2D-8849-A10E-D5FC12410A54}"/>
              </a:ext>
            </a:extLst>
          </p:cNvPr>
          <p:cNvSpPr/>
          <p:nvPr/>
        </p:nvSpPr>
        <p:spPr>
          <a:xfrm>
            <a:off x="4761949" y="3138724"/>
            <a:ext cx="576667" cy="646331"/>
          </a:xfrm>
          <a:prstGeom prst="rect">
            <a:avLst/>
          </a:prstGeom>
        </p:spPr>
        <p:txBody>
          <a:bodyPr wrap="square">
            <a:spAutoFit/>
          </a:bodyPr>
          <a:lstStyle/>
          <a:p>
            <a:r>
              <a:rPr lang="it-IT" dirty="0">
                <a:latin typeface="Avenir Next Ultra Light" panose="020B0203020202020204" pitchFamily="34" charset="77"/>
              </a:rPr>
              <a:t>and</a:t>
            </a:r>
          </a:p>
          <a:p>
            <a:endParaRPr lang="it-IT" dirty="0">
              <a:latin typeface="Avenir Next Ultra Light" panose="020B0203020202020204" pitchFamily="34" charset="77"/>
            </a:endParaRPr>
          </a:p>
        </p:txBody>
      </p:sp>
      <p:sp>
        <p:nvSpPr>
          <p:cNvPr id="32" name="Rectangle 31">
            <a:extLst>
              <a:ext uri="{FF2B5EF4-FFF2-40B4-BE49-F238E27FC236}">
                <a16:creationId xmlns:a16="http://schemas.microsoft.com/office/drawing/2014/main" id="{22B5AA5F-A000-4948-935A-DF2684FE713E}"/>
              </a:ext>
            </a:extLst>
          </p:cNvPr>
          <p:cNvSpPr/>
          <p:nvPr/>
        </p:nvSpPr>
        <p:spPr>
          <a:xfrm>
            <a:off x="4863254" y="4841103"/>
            <a:ext cx="377885" cy="646331"/>
          </a:xfrm>
          <a:prstGeom prst="rect">
            <a:avLst/>
          </a:prstGeom>
        </p:spPr>
        <p:txBody>
          <a:bodyPr wrap="square">
            <a:spAutoFit/>
          </a:bodyPr>
          <a:lstStyle/>
          <a:p>
            <a:r>
              <a:rPr lang="it-IT" dirty="0">
                <a:latin typeface="Avenir Next Ultra Light" panose="020B0203020202020204" pitchFamily="34" charset="77"/>
              </a:rPr>
              <a:t>,</a:t>
            </a:r>
          </a:p>
          <a:p>
            <a:endParaRPr lang="it-IT" dirty="0">
              <a:latin typeface="Avenir Next Ultra Light" panose="020B0203020202020204" pitchFamily="34" charset="77"/>
            </a:endParaRPr>
          </a:p>
        </p:txBody>
      </p:sp>
      <p:sp>
        <p:nvSpPr>
          <p:cNvPr id="33" name="Rectangle 32">
            <a:extLst>
              <a:ext uri="{FF2B5EF4-FFF2-40B4-BE49-F238E27FC236}">
                <a16:creationId xmlns:a16="http://schemas.microsoft.com/office/drawing/2014/main" id="{00D69D76-9832-DC4A-B8F3-3049EB4693F5}"/>
              </a:ext>
            </a:extLst>
          </p:cNvPr>
          <p:cNvSpPr/>
          <p:nvPr/>
        </p:nvSpPr>
        <p:spPr>
          <a:xfrm>
            <a:off x="4765778" y="4216854"/>
            <a:ext cx="732344" cy="646331"/>
          </a:xfrm>
          <a:prstGeom prst="rect">
            <a:avLst/>
          </a:prstGeom>
        </p:spPr>
        <p:txBody>
          <a:bodyPr wrap="square">
            <a:spAutoFit/>
          </a:bodyPr>
          <a:lstStyle/>
          <a:p>
            <a:r>
              <a:rPr lang="it-IT" dirty="0">
                <a:latin typeface="Avenir Next Ultra Light" panose="020B0203020202020204" pitchFamily="34" charset="77"/>
              </a:rPr>
              <a:t>and</a:t>
            </a:r>
          </a:p>
          <a:p>
            <a:endParaRPr lang="it-IT" dirty="0">
              <a:latin typeface="Avenir Next Ultra Light" panose="020B0203020202020204" pitchFamily="34" charset="77"/>
            </a:endParaRPr>
          </a:p>
        </p:txBody>
      </p:sp>
      <p:sp>
        <p:nvSpPr>
          <p:cNvPr id="34" name="Rectangle 33">
            <a:extLst>
              <a:ext uri="{FF2B5EF4-FFF2-40B4-BE49-F238E27FC236}">
                <a16:creationId xmlns:a16="http://schemas.microsoft.com/office/drawing/2014/main" id="{FE5E1415-D860-DD47-9650-5E98BEC9326F}"/>
              </a:ext>
            </a:extLst>
          </p:cNvPr>
          <p:cNvSpPr/>
          <p:nvPr/>
        </p:nvSpPr>
        <p:spPr>
          <a:xfrm>
            <a:off x="4766525" y="5996999"/>
            <a:ext cx="1018062" cy="646331"/>
          </a:xfrm>
          <a:prstGeom prst="rect">
            <a:avLst/>
          </a:prstGeom>
        </p:spPr>
        <p:txBody>
          <a:bodyPr wrap="square">
            <a:spAutoFit/>
          </a:bodyPr>
          <a:lstStyle/>
          <a:p>
            <a:r>
              <a:rPr lang="it-IT" dirty="0">
                <a:latin typeface="Avenir Next Ultra Light" panose="020B0203020202020204" pitchFamily="34" charset="77"/>
              </a:rPr>
              <a:t>the</a:t>
            </a:r>
          </a:p>
          <a:p>
            <a:endParaRPr lang="it-IT" dirty="0">
              <a:latin typeface="Avenir Next Ultra Light" panose="020B0203020202020204" pitchFamily="34" charset="77"/>
            </a:endParaRPr>
          </a:p>
        </p:txBody>
      </p:sp>
      <p:cxnSp>
        <p:nvCxnSpPr>
          <p:cNvPr id="35" name="Straight Arrow Connector 34">
            <a:extLst>
              <a:ext uri="{FF2B5EF4-FFF2-40B4-BE49-F238E27FC236}">
                <a16:creationId xmlns:a16="http://schemas.microsoft.com/office/drawing/2014/main" id="{7C044509-0D0C-C248-98EB-F0A839E2B5E4}"/>
              </a:ext>
            </a:extLst>
          </p:cNvPr>
          <p:cNvCxnSpPr/>
          <p:nvPr/>
        </p:nvCxnSpPr>
        <p:spPr>
          <a:xfrm>
            <a:off x="4152040" y="2134887"/>
            <a:ext cx="230909" cy="0"/>
          </a:xfrm>
          <a:prstGeom prst="straightConnector1">
            <a:avLst/>
          </a:prstGeom>
          <a:ln w="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99F2990A-1AA9-4340-AF47-AC87D6A01AF2}"/>
              </a:ext>
            </a:extLst>
          </p:cNvPr>
          <p:cNvCxnSpPr/>
          <p:nvPr/>
        </p:nvCxnSpPr>
        <p:spPr>
          <a:xfrm>
            <a:off x="4152040" y="2701970"/>
            <a:ext cx="230909" cy="0"/>
          </a:xfrm>
          <a:prstGeom prst="straightConnector1">
            <a:avLst/>
          </a:prstGeom>
          <a:ln w="0">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6C372E96-113E-B845-A604-7FFD66914F36}"/>
              </a:ext>
            </a:extLst>
          </p:cNvPr>
          <p:cNvCxnSpPr/>
          <p:nvPr/>
        </p:nvCxnSpPr>
        <p:spPr>
          <a:xfrm>
            <a:off x="4152040" y="3299390"/>
            <a:ext cx="230909" cy="0"/>
          </a:xfrm>
          <a:prstGeom prst="straightConnector1">
            <a:avLst/>
          </a:prstGeom>
          <a:ln w="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CB4BC0BA-FF6B-4048-9518-3B6AED4B1ED6}"/>
              </a:ext>
            </a:extLst>
          </p:cNvPr>
          <p:cNvCxnSpPr/>
          <p:nvPr/>
        </p:nvCxnSpPr>
        <p:spPr>
          <a:xfrm>
            <a:off x="4152040" y="3872505"/>
            <a:ext cx="230909" cy="0"/>
          </a:xfrm>
          <a:prstGeom prst="straightConnector1">
            <a:avLst/>
          </a:prstGeom>
          <a:ln w="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573BDBBB-BBDE-734D-B374-B2677F74CD5C}"/>
              </a:ext>
            </a:extLst>
          </p:cNvPr>
          <p:cNvCxnSpPr/>
          <p:nvPr/>
        </p:nvCxnSpPr>
        <p:spPr>
          <a:xfrm>
            <a:off x="4152040" y="4418207"/>
            <a:ext cx="230909" cy="0"/>
          </a:xfrm>
          <a:prstGeom prst="straightConnector1">
            <a:avLst/>
          </a:prstGeom>
          <a:ln w="0">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898A2E90-E251-0144-9674-74A1CF1A5F58}"/>
              </a:ext>
            </a:extLst>
          </p:cNvPr>
          <p:cNvCxnSpPr/>
          <p:nvPr/>
        </p:nvCxnSpPr>
        <p:spPr>
          <a:xfrm>
            <a:off x="4152040" y="5025920"/>
            <a:ext cx="230909" cy="0"/>
          </a:xfrm>
          <a:prstGeom prst="straightConnector1">
            <a:avLst/>
          </a:prstGeom>
          <a:ln w="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25935343-903B-8648-8347-FEED4AAF9F8A}"/>
              </a:ext>
            </a:extLst>
          </p:cNvPr>
          <p:cNvCxnSpPr/>
          <p:nvPr/>
        </p:nvCxnSpPr>
        <p:spPr>
          <a:xfrm>
            <a:off x="4152040" y="5617795"/>
            <a:ext cx="230909" cy="0"/>
          </a:xfrm>
          <a:prstGeom prst="straightConnector1">
            <a:avLst/>
          </a:prstGeom>
          <a:ln w="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6F7CF519-A9A1-2645-AF04-4C758DD64206}"/>
              </a:ext>
            </a:extLst>
          </p:cNvPr>
          <p:cNvCxnSpPr/>
          <p:nvPr/>
        </p:nvCxnSpPr>
        <p:spPr>
          <a:xfrm>
            <a:off x="4152040" y="6150999"/>
            <a:ext cx="230909" cy="0"/>
          </a:xfrm>
          <a:prstGeom prst="straightConnector1">
            <a:avLst/>
          </a:prstGeom>
          <a:ln w="0">
            <a:tailEnd type="triangle"/>
          </a:ln>
        </p:spPr>
        <p:style>
          <a:lnRef idx="1">
            <a:schemeClr val="dk1"/>
          </a:lnRef>
          <a:fillRef idx="0">
            <a:schemeClr val="dk1"/>
          </a:fillRef>
          <a:effectRef idx="0">
            <a:schemeClr val="dk1"/>
          </a:effectRef>
          <a:fontRef idx="minor">
            <a:schemeClr val="tx1"/>
          </a:fontRef>
        </p:style>
      </p:cxnSp>
      <p:sp>
        <p:nvSpPr>
          <p:cNvPr id="44" name="Rectangle 43">
            <a:extLst>
              <a:ext uri="{FF2B5EF4-FFF2-40B4-BE49-F238E27FC236}">
                <a16:creationId xmlns:a16="http://schemas.microsoft.com/office/drawing/2014/main" id="{C07BFE1F-CDC1-9549-9565-22D2DDED302D}"/>
              </a:ext>
            </a:extLst>
          </p:cNvPr>
          <p:cNvSpPr/>
          <p:nvPr/>
        </p:nvSpPr>
        <p:spPr>
          <a:xfrm>
            <a:off x="4725459" y="5420821"/>
            <a:ext cx="1018062" cy="646331"/>
          </a:xfrm>
          <a:prstGeom prst="rect">
            <a:avLst/>
          </a:prstGeom>
        </p:spPr>
        <p:txBody>
          <a:bodyPr wrap="square">
            <a:spAutoFit/>
          </a:bodyPr>
          <a:lstStyle/>
          <a:p>
            <a:r>
              <a:rPr lang="it-IT" dirty="0">
                <a:latin typeface="Avenir Next Ultra Light" panose="020B0203020202020204" pitchFamily="34" charset="77"/>
              </a:rPr>
              <a:t>and</a:t>
            </a:r>
          </a:p>
          <a:p>
            <a:endParaRPr lang="it-IT" dirty="0">
              <a:latin typeface="Avenir Next Ultra Light" panose="020B0203020202020204" pitchFamily="34" charset="77"/>
            </a:endParaRPr>
          </a:p>
        </p:txBody>
      </p:sp>
      <p:sp>
        <p:nvSpPr>
          <p:cNvPr id="45" name="Rectangle 44">
            <a:extLst>
              <a:ext uri="{FF2B5EF4-FFF2-40B4-BE49-F238E27FC236}">
                <a16:creationId xmlns:a16="http://schemas.microsoft.com/office/drawing/2014/main" id="{EFCCBBE9-C97A-E348-BC0E-D3EB13EA8A37}"/>
              </a:ext>
            </a:extLst>
          </p:cNvPr>
          <p:cNvSpPr/>
          <p:nvPr/>
        </p:nvSpPr>
        <p:spPr>
          <a:xfrm>
            <a:off x="4765778" y="3708894"/>
            <a:ext cx="572838" cy="646331"/>
          </a:xfrm>
          <a:prstGeom prst="rect">
            <a:avLst/>
          </a:prstGeom>
        </p:spPr>
        <p:txBody>
          <a:bodyPr wrap="square">
            <a:spAutoFit/>
          </a:bodyPr>
          <a:lstStyle/>
          <a:p>
            <a:r>
              <a:rPr lang="it-IT" dirty="0">
                <a:latin typeface="Avenir Next Ultra Light" panose="020B0203020202020204" pitchFamily="34" charset="77"/>
              </a:rPr>
              <a:t>,</a:t>
            </a:r>
          </a:p>
          <a:p>
            <a:endParaRPr lang="it-IT" dirty="0">
              <a:latin typeface="Avenir Next Ultra Light" panose="020B0203020202020204" pitchFamily="34" charset="77"/>
            </a:endParaRPr>
          </a:p>
        </p:txBody>
      </p:sp>
      <p:sp>
        <p:nvSpPr>
          <p:cNvPr id="46" name="Rectangle 45">
            <a:extLst>
              <a:ext uri="{FF2B5EF4-FFF2-40B4-BE49-F238E27FC236}">
                <a16:creationId xmlns:a16="http://schemas.microsoft.com/office/drawing/2014/main" id="{43336934-7188-0746-80F4-A8B23B6F784C}"/>
              </a:ext>
            </a:extLst>
          </p:cNvPr>
          <p:cNvSpPr/>
          <p:nvPr/>
        </p:nvSpPr>
        <p:spPr>
          <a:xfrm>
            <a:off x="172919" y="709542"/>
            <a:ext cx="7335085" cy="584775"/>
          </a:xfrm>
          <a:prstGeom prst="rect">
            <a:avLst/>
          </a:prstGeom>
        </p:spPr>
        <p:txBody>
          <a:bodyPr wrap="square">
            <a:spAutoFit/>
          </a:bodyPr>
          <a:lstStyle/>
          <a:p>
            <a:r>
              <a:rPr lang="it-IT" sz="1400" dirty="0">
                <a:latin typeface="Avenir Next Ultra Light" panose="020B0203020202020204" pitchFamily="34" charset="77"/>
              </a:rPr>
              <a:t>input </a:t>
            </a:r>
            <a:r>
              <a:rPr lang="it-IT" sz="1400" dirty="0" err="1">
                <a:latin typeface="Avenir Next Ultra Light" panose="020B0203020202020204" pitchFamily="34" charset="77"/>
              </a:rPr>
              <a:t>sentence</a:t>
            </a:r>
            <a:r>
              <a:rPr lang="it-IT" sz="1400" dirty="0">
                <a:latin typeface="Avenir Next Ultra Light" panose="020B0203020202020204" pitchFamily="34" charset="77"/>
              </a:rPr>
              <a:t>: «</a:t>
            </a:r>
            <a:r>
              <a:rPr lang="it-IT" sz="1400" b="1" dirty="0">
                <a:latin typeface="Avenir Next Ultra Light" panose="020B0203020202020204" pitchFamily="34" charset="77"/>
              </a:rPr>
              <a:t>accounts, and </a:t>
            </a:r>
            <a:r>
              <a:rPr lang="it-IT" sz="1400" b="1" dirty="0" err="1">
                <a:latin typeface="Avenir Next Ultra Light" panose="020B0203020202020204" pitchFamily="34" charset="77"/>
              </a:rPr>
              <a:t>even</a:t>
            </a:r>
            <a:r>
              <a:rPr lang="it-IT" sz="1400" b="1" dirty="0">
                <a:latin typeface="Avenir Next Ultra Light" panose="020B0203020202020204" pitchFamily="34" charset="77"/>
              </a:rPr>
              <a:t> </a:t>
            </a:r>
            <a:r>
              <a:rPr lang="it-IT" sz="1400" b="1" dirty="0" err="1">
                <a:latin typeface="Avenir Next Ultra Light" panose="020B0203020202020204" pitchFamily="34" charset="77"/>
              </a:rPr>
              <a:t>at</a:t>
            </a:r>
            <a:r>
              <a:rPr lang="it-IT" sz="1400" b="1" dirty="0">
                <a:latin typeface="Avenir Next Ultra Light" panose="020B0203020202020204" pitchFamily="34" charset="77"/>
              </a:rPr>
              <a:t> </a:t>
            </a:r>
            <a:r>
              <a:rPr lang="it-IT" sz="1400" b="1" dirty="0" err="1">
                <a:latin typeface="Avenir Next Ultra Light" panose="020B0203020202020204" pitchFamily="34" charset="77"/>
              </a:rPr>
              <a:t>times</a:t>
            </a:r>
            <a:r>
              <a:rPr lang="it-IT" sz="1400" b="1" dirty="0">
                <a:latin typeface="Avenir Next Ultra Light" panose="020B0203020202020204" pitchFamily="34" charset="77"/>
              </a:rPr>
              <a:t> of the impeachment of</a:t>
            </a:r>
            <a:r>
              <a:rPr lang="it-IT" sz="1400" dirty="0">
                <a:latin typeface="Avenir Next Ultra Light" panose="020B0203020202020204" pitchFamily="34" charset="77"/>
              </a:rPr>
              <a:t>»</a:t>
            </a:r>
          </a:p>
          <a:p>
            <a:endParaRPr lang="it-IT" dirty="0">
              <a:latin typeface="Avenir Next Ultra Light" panose="020B0203020202020204" pitchFamily="34" charset="77"/>
            </a:endParaRPr>
          </a:p>
        </p:txBody>
      </p:sp>
      <p:sp>
        <p:nvSpPr>
          <p:cNvPr id="47" name="Rectangle 46">
            <a:extLst>
              <a:ext uri="{FF2B5EF4-FFF2-40B4-BE49-F238E27FC236}">
                <a16:creationId xmlns:a16="http://schemas.microsoft.com/office/drawing/2014/main" id="{C22A66C1-6455-FC45-8A30-FC6CD0B4DC8C}"/>
              </a:ext>
            </a:extLst>
          </p:cNvPr>
          <p:cNvSpPr/>
          <p:nvPr/>
        </p:nvSpPr>
        <p:spPr>
          <a:xfrm>
            <a:off x="1590858" y="1019419"/>
            <a:ext cx="2539328" cy="584775"/>
          </a:xfrm>
          <a:prstGeom prst="rect">
            <a:avLst/>
          </a:prstGeom>
        </p:spPr>
        <p:txBody>
          <a:bodyPr wrap="square">
            <a:spAutoFit/>
          </a:bodyPr>
          <a:lstStyle/>
          <a:p>
            <a:r>
              <a:rPr lang="it-IT" sz="1400" dirty="0" err="1">
                <a:latin typeface="Avenir Next Ultra Light" panose="020B0203020202020204" pitchFamily="34" charset="77"/>
              </a:rPr>
              <a:t>after</a:t>
            </a:r>
            <a:r>
              <a:rPr lang="it-IT" sz="1400" dirty="0">
                <a:latin typeface="Avenir Next Ultra Light" panose="020B0203020202020204" pitchFamily="34" charset="77"/>
              </a:rPr>
              <a:t> </a:t>
            </a:r>
            <a:r>
              <a:rPr lang="it-IT" sz="1400" b="1" dirty="0">
                <a:latin typeface="Avenir Next Ultra Light" panose="020B0203020202020204" pitchFamily="34" charset="77"/>
              </a:rPr>
              <a:t>3 </a:t>
            </a:r>
            <a:r>
              <a:rPr lang="it-IT" sz="1400" dirty="0">
                <a:latin typeface="Avenir Next Ultra Light" panose="020B0203020202020204" pitchFamily="34" charset="77"/>
              </a:rPr>
              <a:t>training </a:t>
            </a:r>
            <a:r>
              <a:rPr lang="it-IT" sz="1400" b="1" dirty="0" err="1">
                <a:latin typeface="Avenir Next Ultra Light" panose="020B0203020202020204" pitchFamily="34" charset="77"/>
              </a:rPr>
              <a:t>epochs</a:t>
            </a:r>
            <a:endParaRPr lang="it-IT" sz="1400" dirty="0">
              <a:latin typeface="Avenir Next Ultra Light" panose="020B0203020202020204" pitchFamily="34" charset="77"/>
            </a:endParaRPr>
          </a:p>
          <a:p>
            <a:endParaRPr lang="it-IT" dirty="0">
              <a:latin typeface="Avenir Next Ultra Light" panose="020B0203020202020204" pitchFamily="34" charset="77"/>
            </a:endParaRPr>
          </a:p>
        </p:txBody>
      </p:sp>
      <p:sp>
        <p:nvSpPr>
          <p:cNvPr id="49" name="Rectangle 48">
            <a:extLst>
              <a:ext uri="{FF2B5EF4-FFF2-40B4-BE49-F238E27FC236}">
                <a16:creationId xmlns:a16="http://schemas.microsoft.com/office/drawing/2014/main" id="{1EE5F4A0-19EB-AA4C-905A-5B7BB4371CDC}"/>
              </a:ext>
            </a:extLst>
          </p:cNvPr>
          <p:cNvSpPr/>
          <p:nvPr/>
        </p:nvSpPr>
        <p:spPr>
          <a:xfrm>
            <a:off x="1002574" y="6456953"/>
            <a:ext cx="5452426" cy="584775"/>
          </a:xfrm>
          <a:prstGeom prst="rect">
            <a:avLst/>
          </a:prstGeom>
        </p:spPr>
        <p:txBody>
          <a:bodyPr wrap="square">
            <a:spAutoFit/>
          </a:bodyPr>
          <a:lstStyle/>
          <a:p>
            <a:r>
              <a:rPr lang="it-IT" sz="1400" dirty="0" err="1">
                <a:latin typeface="Avenir Next Ultra Light" panose="020B0203020202020204" pitchFamily="34" charset="77"/>
              </a:rPr>
              <a:t>decoded</a:t>
            </a:r>
            <a:r>
              <a:rPr lang="it-IT" sz="1400" dirty="0">
                <a:latin typeface="Avenir Next Ultra Light" panose="020B0203020202020204" pitchFamily="34" charset="77"/>
              </a:rPr>
              <a:t> </a:t>
            </a:r>
            <a:r>
              <a:rPr lang="it-IT" sz="1400" dirty="0" err="1">
                <a:latin typeface="Avenir Next Ultra Light" panose="020B0203020202020204" pitchFamily="34" charset="77"/>
              </a:rPr>
              <a:t>sentence</a:t>
            </a:r>
            <a:r>
              <a:rPr lang="it-IT" sz="1400" dirty="0">
                <a:latin typeface="Avenir Next Ultra Light" panose="020B0203020202020204" pitchFamily="34" charset="77"/>
              </a:rPr>
              <a:t>: "</a:t>
            </a:r>
            <a:r>
              <a:rPr lang="it-IT" sz="1400" b="1" dirty="0">
                <a:latin typeface="Avenir Next Ultra Light" panose="020B0203020202020204" pitchFamily="34" charset="77"/>
              </a:rPr>
              <a:t>of, and, and, and the</a:t>
            </a:r>
            <a:r>
              <a:rPr lang="it-IT" sz="1400" dirty="0">
                <a:latin typeface="Avenir Next Ultra Light" panose="020B0203020202020204" pitchFamily="34" charset="77"/>
              </a:rPr>
              <a:t>"</a:t>
            </a:r>
          </a:p>
          <a:p>
            <a:endParaRPr lang="it-IT" dirty="0">
              <a:latin typeface="Avenir Next Ultra Light" panose="020B0203020202020204" pitchFamily="34" charset="77"/>
            </a:endParaRPr>
          </a:p>
        </p:txBody>
      </p:sp>
    </p:spTree>
    <p:extLst>
      <p:ext uri="{BB962C8B-B14F-4D97-AF65-F5344CB8AC3E}">
        <p14:creationId xmlns:p14="http://schemas.microsoft.com/office/powerpoint/2010/main" val="2132174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16242-D370-A443-825D-8C9E23705B05}"/>
              </a:ext>
            </a:extLst>
          </p:cNvPr>
          <p:cNvSpPr>
            <a:spLocks noGrp="1"/>
          </p:cNvSpPr>
          <p:nvPr>
            <p:ph type="title"/>
          </p:nvPr>
        </p:nvSpPr>
        <p:spPr>
          <a:xfrm>
            <a:off x="156831" y="-76200"/>
            <a:ext cx="6127679" cy="971007"/>
          </a:xfrm>
        </p:spPr>
        <p:txBody>
          <a:bodyPr>
            <a:normAutofit/>
          </a:bodyPr>
          <a:lstStyle/>
          <a:p>
            <a:r>
              <a:rPr lang="it-IT" sz="3600" dirty="0">
                <a:latin typeface="Avenir Next Ultra Light" panose="020B0203020202020204" pitchFamily="34" charset="77"/>
              </a:rPr>
              <a:t>Some </a:t>
            </a:r>
            <a:r>
              <a:rPr lang="it-IT" sz="3600" dirty="0" err="1">
                <a:latin typeface="Avenir Next Ultra Light" panose="020B0203020202020204" pitchFamily="34" charset="77"/>
              </a:rPr>
              <a:t>results</a:t>
            </a:r>
            <a:endParaRPr lang="it-IT" sz="3600" dirty="0"/>
          </a:p>
        </p:txBody>
      </p:sp>
      <p:pic>
        <p:nvPicPr>
          <p:cNvPr id="8" name="Picture 7">
            <a:extLst>
              <a:ext uri="{FF2B5EF4-FFF2-40B4-BE49-F238E27FC236}">
                <a16:creationId xmlns:a16="http://schemas.microsoft.com/office/drawing/2014/main" id="{CD56A79B-A425-A144-96E2-4B37BE20C5BB}"/>
              </a:ext>
            </a:extLst>
          </p:cNvPr>
          <p:cNvPicPr>
            <a:picLocks noChangeAspect="1"/>
          </p:cNvPicPr>
          <p:nvPr/>
        </p:nvPicPr>
        <p:blipFill>
          <a:blip r:embed="rId2"/>
          <a:stretch>
            <a:fillRect/>
          </a:stretch>
        </p:blipFill>
        <p:spPr>
          <a:xfrm>
            <a:off x="1083599" y="1343065"/>
            <a:ext cx="3006438" cy="5083110"/>
          </a:xfrm>
          <a:prstGeom prst="rect">
            <a:avLst/>
          </a:prstGeom>
        </p:spPr>
      </p:pic>
      <p:pic>
        <p:nvPicPr>
          <p:cNvPr id="10" name="Picture 9">
            <a:extLst>
              <a:ext uri="{FF2B5EF4-FFF2-40B4-BE49-F238E27FC236}">
                <a16:creationId xmlns:a16="http://schemas.microsoft.com/office/drawing/2014/main" id="{2CB3482E-CED7-A042-A83B-BC7F3DD1B9FF}"/>
              </a:ext>
            </a:extLst>
          </p:cNvPr>
          <p:cNvPicPr>
            <a:picLocks noChangeAspect="1"/>
          </p:cNvPicPr>
          <p:nvPr/>
        </p:nvPicPr>
        <p:blipFill>
          <a:blip r:embed="rId3"/>
          <a:stretch>
            <a:fillRect/>
          </a:stretch>
        </p:blipFill>
        <p:spPr>
          <a:xfrm>
            <a:off x="6672311" y="858885"/>
            <a:ext cx="3321826" cy="5476415"/>
          </a:xfrm>
          <a:prstGeom prst="rect">
            <a:avLst/>
          </a:prstGeom>
        </p:spPr>
      </p:pic>
      <p:sp>
        <p:nvSpPr>
          <p:cNvPr id="6" name="Rectangle 5">
            <a:extLst>
              <a:ext uri="{FF2B5EF4-FFF2-40B4-BE49-F238E27FC236}">
                <a16:creationId xmlns:a16="http://schemas.microsoft.com/office/drawing/2014/main" id="{21080FD0-DB76-D149-9A75-D83209AE6CA3}"/>
              </a:ext>
            </a:extLst>
          </p:cNvPr>
          <p:cNvSpPr/>
          <p:nvPr/>
        </p:nvSpPr>
        <p:spPr>
          <a:xfrm>
            <a:off x="10423592" y="1491329"/>
            <a:ext cx="1220996" cy="646331"/>
          </a:xfrm>
          <a:prstGeom prst="rect">
            <a:avLst/>
          </a:prstGeom>
        </p:spPr>
        <p:txBody>
          <a:bodyPr wrap="square">
            <a:spAutoFit/>
          </a:bodyPr>
          <a:lstStyle/>
          <a:p>
            <a:r>
              <a:rPr lang="it-IT" dirty="0" err="1">
                <a:latin typeface="Avenir Next Ultra Light" panose="020B0203020202020204" pitchFamily="34" charset="77"/>
              </a:rPr>
              <a:t>against</a:t>
            </a:r>
            <a:endParaRPr lang="it-IT" dirty="0">
              <a:latin typeface="Avenir Next Ultra Light" panose="020B0203020202020204" pitchFamily="34" charset="77"/>
            </a:endParaRPr>
          </a:p>
          <a:p>
            <a:endParaRPr lang="it-IT" dirty="0">
              <a:latin typeface="Avenir Next Ultra Light" panose="020B0203020202020204" pitchFamily="34" charset="77"/>
            </a:endParaRPr>
          </a:p>
        </p:txBody>
      </p:sp>
      <p:sp>
        <p:nvSpPr>
          <p:cNvPr id="7" name="Rectangle 6">
            <a:extLst>
              <a:ext uri="{FF2B5EF4-FFF2-40B4-BE49-F238E27FC236}">
                <a16:creationId xmlns:a16="http://schemas.microsoft.com/office/drawing/2014/main" id="{398BD1BC-8135-7E46-B973-8032E3EC768B}"/>
              </a:ext>
            </a:extLst>
          </p:cNvPr>
          <p:cNvSpPr/>
          <p:nvPr/>
        </p:nvSpPr>
        <p:spPr>
          <a:xfrm>
            <a:off x="10501397" y="2014516"/>
            <a:ext cx="732662" cy="646331"/>
          </a:xfrm>
          <a:prstGeom prst="rect">
            <a:avLst/>
          </a:prstGeom>
        </p:spPr>
        <p:txBody>
          <a:bodyPr wrap="square">
            <a:spAutoFit/>
          </a:bodyPr>
          <a:lstStyle/>
          <a:p>
            <a:r>
              <a:rPr lang="it-IT" dirty="0">
                <a:latin typeface="Avenir Next Ultra Light" panose="020B0203020202020204" pitchFamily="34" charset="77"/>
              </a:rPr>
              <a:t>,</a:t>
            </a:r>
          </a:p>
          <a:p>
            <a:endParaRPr lang="it-IT" dirty="0">
              <a:latin typeface="Avenir Next Ultra Light" panose="020B0203020202020204" pitchFamily="34" charset="77"/>
            </a:endParaRPr>
          </a:p>
        </p:txBody>
      </p:sp>
      <p:sp>
        <p:nvSpPr>
          <p:cNvPr id="9" name="Rectangle 8">
            <a:extLst>
              <a:ext uri="{FF2B5EF4-FFF2-40B4-BE49-F238E27FC236}">
                <a16:creationId xmlns:a16="http://schemas.microsoft.com/office/drawing/2014/main" id="{80325446-75A9-734B-84C6-F7DE4575BA22}"/>
              </a:ext>
            </a:extLst>
          </p:cNvPr>
          <p:cNvSpPr/>
          <p:nvPr/>
        </p:nvSpPr>
        <p:spPr>
          <a:xfrm>
            <a:off x="10501397" y="2595846"/>
            <a:ext cx="576667" cy="646331"/>
          </a:xfrm>
          <a:prstGeom prst="rect">
            <a:avLst/>
          </a:prstGeom>
        </p:spPr>
        <p:txBody>
          <a:bodyPr wrap="square">
            <a:spAutoFit/>
          </a:bodyPr>
          <a:lstStyle/>
          <a:p>
            <a:r>
              <a:rPr lang="it-IT" dirty="0">
                <a:latin typeface="Avenir Next Ultra Light" panose="020B0203020202020204" pitchFamily="34" charset="77"/>
              </a:rPr>
              <a:t>and</a:t>
            </a:r>
          </a:p>
          <a:p>
            <a:endParaRPr lang="it-IT" dirty="0">
              <a:latin typeface="Avenir Next Ultra Light" panose="020B0203020202020204" pitchFamily="34" charset="77"/>
            </a:endParaRPr>
          </a:p>
        </p:txBody>
      </p:sp>
      <p:sp>
        <p:nvSpPr>
          <p:cNvPr id="12" name="Rectangle 11">
            <a:extLst>
              <a:ext uri="{FF2B5EF4-FFF2-40B4-BE49-F238E27FC236}">
                <a16:creationId xmlns:a16="http://schemas.microsoft.com/office/drawing/2014/main" id="{30A21DC1-3435-FA4C-872C-8BAA40A92A59}"/>
              </a:ext>
            </a:extLst>
          </p:cNvPr>
          <p:cNvSpPr/>
          <p:nvPr/>
        </p:nvSpPr>
        <p:spPr>
          <a:xfrm>
            <a:off x="10454586" y="3159992"/>
            <a:ext cx="1402949" cy="646331"/>
          </a:xfrm>
          <a:prstGeom prst="rect">
            <a:avLst/>
          </a:prstGeom>
        </p:spPr>
        <p:txBody>
          <a:bodyPr wrap="square">
            <a:spAutoFit/>
          </a:bodyPr>
          <a:lstStyle/>
          <a:p>
            <a:r>
              <a:rPr lang="it-IT" dirty="0" err="1">
                <a:latin typeface="Avenir Next Ultra Light" panose="020B0203020202020204" pitchFamily="34" charset="77"/>
              </a:rPr>
              <a:t>even</a:t>
            </a:r>
            <a:endParaRPr lang="it-IT" dirty="0">
              <a:latin typeface="Avenir Next Ultra Light" panose="020B0203020202020204" pitchFamily="34" charset="77"/>
            </a:endParaRPr>
          </a:p>
          <a:p>
            <a:endParaRPr lang="it-IT" dirty="0">
              <a:latin typeface="Avenir Next Ultra Light" panose="020B0203020202020204" pitchFamily="34" charset="77"/>
            </a:endParaRPr>
          </a:p>
        </p:txBody>
      </p:sp>
      <p:sp>
        <p:nvSpPr>
          <p:cNvPr id="13" name="Rectangle 12">
            <a:extLst>
              <a:ext uri="{FF2B5EF4-FFF2-40B4-BE49-F238E27FC236}">
                <a16:creationId xmlns:a16="http://schemas.microsoft.com/office/drawing/2014/main" id="{CE832572-45F4-3145-813C-279A76425149}"/>
              </a:ext>
            </a:extLst>
          </p:cNvPr>
          <p:cNvSpPr/>
          <p:nvPr/>
        </p:nvSpPr>
        <p:spPr>
          <a:xfrm>
            <a:off x="10473894" y="4234854"/>
            <a:ext cx="1220996" cy="646331"/>
          </a:xfrm>
          <a:prstGeom prst="rect">
            <a:avLst/>
          </a:prstGeom>
        </p:spPr>
        <p:txBody>
          <a:bodyPr wrap="square">
            <a:spAutoFit/>
          </a:bodyPr>
          <a:lstStyle/>
          <a:p>
            <a:r>
              <a:rPr lang="it-IT" dirty="0" err="1">
                <a:latin typeface="Avenir Next Ultra Light" panose="020B0203020202020204" pitchFamily="34" charset="77"/>
              </a:rPr>
              <a:t>times</a:t>
            </a:r>
            <a:endParaRPr lang="it-IT" dirty="0">
              <a:latin typeface="Avenir Next Ultra Light" panose="020B0203020202020204" pitchFamily="34" charset="77"/>
            </a:endParaRPr>
          </a:p>
          <a:p>
            <a:endParaRPr lang="it-IT" dirty="0">
              <a:latin typeface="Avenir Next Ultra Light" panose="020B0203020202020204" pitchFamily="34" charset="77"/>
            </a:endParaRPr>
          </a:p>
        </p:txBody>
      </p:sp>
      <p:sp>
        <p:nvSpPr>
          <p:cNvPr id="14" name="Rectangle 13">
            <a:extLst>
              <a:ext uri="{FF2B5EF4-FFF2-40B4-BE49-F238E27FC236}">
                <a16:creationId xmlns:a16="http://schemas.microsoft.com/office/drawing/2014/main" id="{060B131D-1C5C-C743-855E-CD1C184CF7E4}"/>
              </a:ext>
            </a:extLst>
          </p:cNvPr>
          <p:cNvSpPr/>
          <p:nvPr/>
        </p:nvSpPr>
        <p:spPr>
          <a:xfrm>
            <a:off x="10583223" y="3711667"/>
            <a:ext cx="572838" cy="646331"/>
          </a:xfrm>
          <a:prstGeom prst="rect">
            <a:avLst/>
          </a:prstGeom>
        </p:spPr>
        <p:txBody>
          <a:bodyPr wrap="square">
            <a:spAutoFit/>
          </a:bodyPr>
          <a:lstStyle/>
          <a:p>
            <a:r>
              <a:rPr lang="it-IT" dirty="0" err="1">
                <a:latin typeface="Avenir Next Ultra Light" panose="020B0203020202020204" pitchFamily="34" charset="77"/>
              </a:rPr>
              <a:t>at</a:t>
            </a:r>
            <a:endParaRPr lang="it-IT" dirty="0">
              <a:latin typeface="Avenir Next Ultra Light" panose="020B0203020202020204" pitchFamily="34" charset="77"/>
            </a:endParaRPr>
          </a:p>
          <a:p>
            <a:endParaRPr lang="it-IT" dirty="0">
              <a:latin typeface="Avenir Next Ultra Light" panose="020B0203020202020204" pitchFamily="34" charset="77"/>
            </a:endParaRPr>
          </a:p>
        </p:txBody>
      </p:sp>
      <p:sp>
        <p:nvSpPr>
          <p:cNvPr id="15" name="Rectangle 14">
            <a:extLst>
              <a:ext uri="{FF2B5EF4-FFF2-40B4-BE49-F238E27FC236}">
                <a16:creationId xmlns:a16="http://schemas.microsoft.com/office/drawing/2014/main" id="{F7CE4371-A092-5649-961E-0C2B384BF6EB}"/>
              </a:ext>
            </a:extLst>
          </p:cNvPr>
          <p:cNvSpPr/>
          <p:nvPr/>
        </p:nvSpPr>
        <p:spPr>
          <a:xfrm>
            <a:off x="10381938" y="5346355"/>
            <a:ext cx="1743952" cy="646331"/>
          </a:xfrm>
          <a:prstGeom prst="rect">
            <a:avLst/>
          </a:prstGeom>
        </p:spPr>
        <p:txBody>
          <a:bodyPr wrap="square">
            <a:spAutoFit/>
          </a:bodyPr>
          <a:lstStyle/>
          <a:p>
            <a:r>
              <a:rPr lang="it-IT" dirty="0" err="1">
                <a:latin typeface="Avenir Next Ultra Light" panose="020B0203020202020204" pitchFamily="34" charset="77"/>
              </a:rPr>
              <a:t>corresponding</a:t>
            </a:r>
            <a:endParaRPr lang="it-IT" dirty="0">
              <a:latin typeface="Avenir Next Ultra Light" panose="020B0203020202020204" pitchFamily="34" charset="77"/>
            </a:endParaRPr>
          </a:p>
          <a:p>
            <a:endParaRPr lang="it-IT" dirty="0">
              <a:latin typeface="Avenir Next Ultra Light" panose="020B0203020202020204" pitchFamily="34" charset="77"/>
            </a:endParaRPr>
          </a:p>
        </p:txBody>
      </p:sp>
      <p:cxnSp>
        <p:nvCxnSpPr>
          <p:cNvPr id="16" name="Straight Arrow Connector 15">
            <a:extLst>
              <a:ext uri="{FF2B5EF4-FFF2-40B4-BE49-F238E27FC236}">
                <a16:creationId xmlns:a16="http://schemas.microsoft.com/office/drawing/2014/main" id="{4505A5CC-065B-EE41-82E2-BE3C01E4FC8B}"/>
              </a:ext>
            </a:extLst>
          </p:cNvPr>
          <p:cNvCxnSpPr/>
          <p:nvPr/>
        </p:nvCxnSpPr>
        <p:spPr>
          <a:xfrm>
            <a:off x="9943972" y="1671792"/>
            <a:ext cx="230909" cy="0"/>
          </a:xfrm>
          <a:prstGeom prst="straightConnector1">
            <a:avLst/>
          </a:prstGeom>
          <a:ln w="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4A6098B9-B0CB-1E4B-B271-A14A42566F19}"/>
              </a:ext>
            </a:extLst>
          </p:cNvPr>
          <p:cNvCxnSpPr/>
          <p:nvPr/>
        </p:nvCxnSpPr>
        <p:spPr>
          <a:xfrm>
            <a:off x="9943972" y="2167548"/>
            <a:ext cx="230909" cy="0"/>
          </a:xfrm>
          <a:prstGeom prst="straightConnector1">
            <a:avLst/>
          </a:prstGeom>
          <a:ln w="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C922955F-B1A8-0049-A411-E1B0D7C45583}"/>
              </a:ext>
            </a:extLst>
          </p:cNvPr>
          <p:cNvCxnSpPr/>
          <p:nvPr/>
        </p:nvCxnSpPr>
        <p:spPr>
          <a:xfrm>
            <a:off x="9943972" y="2783441"/>
            <a:ext cx="230909" cy="0"/>
          </a:xfrm>
          <a:prstGeom prst="straightConnector1">
            <a:avLst/>
          </a:prstGeom>
          <a:ln w="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8F82707F-A354-F147-8E03-B7749F3CCB4B}"/>
              </a:ext>
            </a:extLst>
          </p:cNvPr>
          <p:cNvCxnSpPr/>
          <p:nvPr/>
        </p:nvCxnSpPr>
        <p:spPr>
          <a:xfrm>
            <a:off x="9943972" y="3341518"/>
            <a:ext cx="230909" cy="0"/>
          </a:xfrm>
          <a:prstGeom prst="straightConnector1">
            <a:avLst/>
          </a:prstGeom>
          <a:ln w="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2D285A48-F45D-9A47-A257-FA253B45A018}"/>
              </a:ext>
            </a:extLst>
          </p:cNvPr>
          <p:cNvCxnSpPr/>
          <p:nvPr/>
        </p:nvCxnSpPr>
        <p:spPr>
          <a:xfrm>
            <a:off x="9951878" y="3895882"/>
            <a:ext cx="230909" cy="0"/>
          </a:xfrm>
          <a:prstGeom prst="straightConnector1">
            <a:avLst/>
          </a:prstGeom>
          <a:ln w="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45F17F64-FC1D-C544-9902-A40631AE9ACA}"/>
              </a:ext>
            </a:extLst>
          </p:cNvPr>
          <p:cNvCxnSpPr/>
          <p:nvPr/>
        </p:nvCxnSpPr>
        <p:spPr>
          <a:xfrm>
            <a:off x="9943971" y="4416250"/>
            <a:ext cx="230909" cy="0"/>
          </a:xfrm>
          <a:prstGeom prst="straightConnector1">
            <a:avLst/>
          </a:prstGeom>
          <a:ln w="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601804D-DD80-6945-8A0C-0F89312EDC26}"/>
              </a:ext>
            </a:extLst>
          </p:cNvPr>
          <p:cNvCxnSpPr/>
          <p:nvPr/>
        </p:nvCxnSpPr>
        <p:spPr>
          <a:xfrm>
            <a:off x="9951878" y="4968288"/>
            <a:ext cx="230909" cy="0"/>
          </a:xfrm>
          <a:prstGeom prst="straightConnector1">
            <a:avLst/>
          </a:prstGeom>
          <a:ln w="0">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DFEC401D-DEA1-A94A-B066-34D30DCC8880}"/>
              </a:ext>
            </a:extLst>
          </p:cNvPr>
          <p:cNvSpPr txBox="1"/>
          <p:nvPr/>
        </p:nvSpPr>
        <p:spPr>
          <a:xfrm>
            <a:off x="1300910" y="1370598"/>
            <a:ext cx="2638936" cy="388516"/>
          </a:xfrm>
          <a:prstGeom prst="rect">
            <a:avLst/>
          </a:prstGeom>
          <a:noFill/>
          <a:ln>
            <a:solidFill>
              <a:schemeClr val="tx1"/>
            </a:solidFill>
          </a:ln>
        </p:spPr>
        <p:txBody>
          <a:bodyPr wrap="square" rtlCol="0">
            <a:spAutoFit/>
          </a:bodyPr>
          <a:lstStyle/>
          <a:p>
            <a:endParaRPr lang="it-IT" dirty="0"/>
          </a:p>
        </p:txBody>
      </p:sp>
      <p:sp>
        <p:nvSpPr>
          <p:cNvPr id="24" name="TextBox 23">
            <a:extLst>
              <a:ext uri="{FF2B5EF4-FFF2-40B4-BE49-F238E27FC236}">
                <a16:creationId xmlns:a16="http://schemas.microsoft.com/office/drawing/2014/main" id="{07623A40-6DD6-2E49-8FA4-1F65888A0013}"/>
              </a:ext>
            </a:extLst>
          </p:cNvPr>
          <p:cNvSpPr txBox="1"/>
          <p:nvPr/>
        </p:nvSpPr>
        <p:spPr>
          <a:xfrm>
            <a:off x="6863452" y="905067"/>
            <a:ext cx="2921718" cy="350983"/>
          </a:xfrm>
          <a:prstGeom prst="rect">
            <a:avLst/>
          </a:prstGeom>
          <a:noFill/>
          <a:ln>
            <a:solidFill>
              <a:schemeClr val="tx1"/>
            </a:solidFill>
          </a:ln>
        </p:spPr>
        <p:txBody>
          <a:bodyPr wrap="square" rtlCol="0">
            <a:spAutoFit/>
          </a:bodyPr>
          <a:lstStyle/>
          <a:p>
            <a:endParaRPr lang="it-IT" dirty="0"/>
          </a:p>
        </p:txBody>
      </p:sp>
      <p:cxnSp>
        <p:nvCxnSpPr>
          <p:cNvPr id="25" name="Straight Arrow Connector 24">
            <a:extLst>
              <a:ext uri="{FF2B5EF4-FFF2-40B4-BE49-F238E27FC236}">
                <a16:creationId xmlns:a16="http://schemas.microsoft.com/office/drawing/2014/main" id="{51F1CAD0-9351-4F4D-955D-C919C95D9435}"/>
              </a:ext>
            </a:extLst>
          </p:cNvPr>
          <p:cNvCxnSpPr/>
          <p:nvPr/>
        </p:nvCxnSpPr>
        <p:spPr>
          <a:xfrm>
            <a:off x="9943970" y="5551880"/>
            <a:ext cx="230909" cy="0"/>
          </a:xfrm>
          <a:prstGeom prst="straightConnector1">
            <a:avLst/>
          </a:prstGeom>
          <a:ln w="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32B5BC6B-C404-6546-8BDB-F8B96970A8F3}"/>
              </a:ext>
            </a:extLst>
          </p:cNvPr>
          <p:cNvCxnSpPr/>
          <p:nvPr/>
        </p:nvCxnSpPr>
        <p:spPr>
          <a:xfrm>
            <a:off x="9943969" y="6013394"/>
            <a:ext cx="230909" cy="0"/>
          </a:xfrm>
          <a:prstGeom prst="straightConnector1">
            <a:avLst/>
          </a:prstGeom>
          <a:ln w="0">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4BB63DEA-CB9B-5B4A-89A3-567370BA6622}"/>
              </a:ext>
            </a:extLst>
          </p:cNvPr>
          <p:cNvSpPr/>
          <p:nvPr/>
        </p:nvSpPr>
        <p:spPr>
          <a:xfrm>
            <a:off x="10616464" y="5820589"/>
            <a:ext cx="1018062" cy="646331"/>
          </a:xfrm>
          <a:prstGeom prst="rect">
            <a:avLst/>
          </a:prstGeom>
        </p:spPr>
        <p:txBody>
          <a:bodyPr wrap="square">
            <a:spAutoFit/>
          </a:bodyPr>
          <a:lstStyle/>
          <a:p>
            <a:r>
              <a:rPr lang="it-IT" dirty="0">
                <a:latin typeface="Avenir Next Ultra Light" panose="020B0203020202020204" pitchFamily="34" charset="77"/>
              </a:rPr>
              <a:t>of</a:t>
            </a:r>
          </a:p>
          <a:p>
            <a:endParaRPr lang="it-IT" dirty="0">
              <a:latin typeface="Avenir Next Ultra Light" panose="020B0203020202020204" pitchFamily="34" charset="77"/>
            </a:endParaRPr>
          </a:p>
        </p:txBody>
      </p:sp>
      <p:sp>
        <p:nvSpPr>
          <p:cNvPr id="28" name="Rectangle 27">
            <a:extLst>
              <a:ext uri="{FF2B5EF4-FFF2-40B4-BE49-F238E27FC236}">
                <a16:creationId xmlns:a16="http://schemas.microsoft.com/office/drawing/2014/main" id="{C12CE0FA-024E-6146-9D51-F0D57971D093}"/>
              </a:ext>
            </a:extLst>
          </p:cNvPr>
          <p:cNvSpPr/>
          <p:nvPr/>
        </p:nvSpPr>
        <p:spPr>
          <a:xfrm>
            <a:off x="10585373" y="4780942"/>
            <a:ext cx="1018062" cy="646331"/>
          </a:xfrm>
          <a:prstGeom prst="rect">
            <a:avLst/>
          </a:prstGeom>
        </p:spPr>
        <p:txBody>
          <a:bodyPr wrap="square">
            <a:spAutoFit/>
          </a:bodyPr>
          <a:lstStyle/>
          <a:p>
            <a:r>
              <a:rPr lang="it-IT" dirty="0">
                <a:latin typeface="Avenir Next Ultra Light" panose="020B0203020202020204" pitchFamily="34" charset="77"/>
              </a:rPr>
              <a:t>the</a:t>
            </a:r>
          </a:p>
          <a:p>
            <a:endParaRPr lang="it-IT" dirty="0">
              <a:latin typeface="Avenir Next Ultra Light" panose="020B0203020202020204" pitchFamily="34" charset="77"/>
            </a:endParaRPr>
          </a:p>
        </p:txBody>
      </p:sp>
      <p:sp>
        <p:nvSpPr>
          <p:cNvPr id="29" name="Rectangle 28">
            <a:extLst>
              <a:ext uri="{FF2B5EF4-FFF2-40B4-BE49-F238E27FC236}">
                <a16:creationId xmlns:a16="http://schemas.microsoft.com/office/drawing/2014/main" id="{871E627E-44FA-4F44-BBC3-37257A513FF2}"/>
              </a:ext>
            </a:extLst>
          </p:cNvPr>
          <p:cNvSpPr/>
          <p:nvPr/>
        </p:nvSpPr>
        <p:spPr>
          <a:xfrm>
            <a:off x="4719014" y="1953201"/>
            <a:ext cx="716668" cy="646331"/>
          </a:xfrm>
          <a:prstGeom prst="rect">
            <a:avLst/>
          </a:prstGeom>
        </p:spPr>
        <p:txBody>
          <a:bodyPr wrap="square">
            <a:spAutoFit/>
          </a:bodyPr>
          <a:lstStyle/>
          <a:p>
            <a:r>
              <a:rPr lang="it-IT" dirty="0">
                <a:latin typeface="Avenir Next Ultra Light" panose="020B0203020202020204" pitchFamily="34" charset="77"/>
              </a:rPr>
              <a:t>of</a:t>
            </a:r>
          </a:p>
          <a:p>
            <a:endParaRPr lang="it-IT" dirty="0">
              <a:latin typeface="Avenir Next Ultra Light" panose="020B0203020202020204" pitchFamily="34" charset="77"/>
            </a:endParaRPr>
          </a:p>
        </p:txBody>
      </p:sp>
      <p:sp>
        <p:nvSpPr>
          <p:cNvPr id="30" name="Rectangle 29">
            <a:extLst>
              <a:ext uri="{FF2B5EF4-FFF2-40B4-BE49-F238E27FC236}">
                <a16:creationId xmlns:a16="http://schemas.microsoft.com/office/drawing/2014/main" id="{D176F92A-2605-AB44-917D-030BA19E2B5F}"/>
              </a:ext>
            </a:extLst>
          </p:cNvPr>
          <p:cNvSpPr/>
          <p:nvPr/>
        </p:nvSpPr>
        <p:spPr>
          <a:xfrm>
            <a:off x="4792039" y="2492393"/>
            <a:ext cx="732662" cy="646331"/>
          </a:xfrm>
          <a:prstGeom prst="rect">
            <a:avLst/>
          </a:prstGeom>
        </p:spPr>
        <p:txBody>
          <a:bodyPr wrap="square">
            <a:spAutoFit/>
          </a:bodyPr>
          <a:lstStyle/>
          <a:p>
            <a:r>
              <a:rPr lang="it-IT" dirty="0">
                <a:latin typeface="Avenir Next Ultra Light" panose="020B0203020202020204" pitchFamily="34" charset="77"/>
              </a:rPr>
              <a:t>,</a:t>
            </a:r>
          </a:p>
          <a:p>
            <a:endParaRPr lang="it-IT" dirty="0">
              <a:latin typeface="Avenir Next Ultra Light" panose="020B0203020202020204" pitchFamily="34" charset="77"/>
            </a:endParaRPr>
          </a:p>
        </p:txBody>
      </p:sp>
      <p:sp>
        <p:nvSpPr>
          <p:cNvPr id="31" name="Rectangle 30">
            <a:extLst>
              <a:ext uri="{FF2B5EF4-FFF2-40B4-BE49-F238E27FC236}">
                <a16:creationId xmlns:a16="http://schemas.microsoft.com/office/drawing/2014/main" id="{AF14CB68-BF2D-8849-A10E-D5FC12410A54}"/>
              </a:ext>
            </a:extLst>
          </p:cNvPr>
          <p:cNvSpPr/>
          <p:nvPr/>
        </p:nvSpPr>
        <p:spPr>
          <a:xfrm>
            <a:off x="4761949" y="3138724"/>
            <a:ext cx="576667" cy="646331"/>
          </a:xfrm>
          <a:prstGeom prst="rect">
            <a:avLst/>
          </a:prstGeom>
        </p:spPr>
        <p:txBody>
          <a:bodyPr wrap="square">
            <a:spAutoFit/>
          </a:bodyPr>
          <a:lstStyle/>
          <a:p>
            <a:r>
              <a:rPr lang="it-IT" dirty="0">
                <a:latin typeface="Avenir Next Ultra Light" panose="020B0203020202020204" pitchFamily="34" charset="77"/>
              </a:rPr>
              <a:t>and</a:t>
            </a:r>
          </a:p>
          <a:p>
            <a:endParaRPr lang="it-IT" dirty="0">
              <a:latin typeface="Avenir Next Ultra Light" panose="020B0203020202020204" pitchFamily="34" charset="77"/>
            </a:endParaRPr>
          </a:p>
        </p:txBody>
      </p:sp>
      <p:sp>
        <p:nvSpPr>
          <p:cNvPr id="32" name="Rectangle 31">
            <a:extLst>
              <a:ext uri="{FF2B5EF4-FFF2-40B4-BE49-F238E27FC236}">
                <a16:creationId xmlns:a16="http://schemas.microsoft.com/office/drawing/2014/main" id="{22B5AA5F-A000-4948-935A-DF2684FE713E}"/>
              </a:ext>
            </a:extLst>
          </p:cNvPr>
          <p:cNvSpPr/>
          <p:nvPr/>
        </p:nvSpPr>
        <p:spPr>
          <a:xfrm>
            <a:off x="4863254" y="4841103"/>
            <a:ext cx="377885" cy="646331"/>
          </a:xfrm>
          <a:prstGeom prst="rect">
            <a:avLst/>
          </a:prstGeom>
        </p:spPr>
        <p:txBody>
          <a:bodyPr wrap="square">
            <a:spAutoFit/>
          </a:bodyPr>
          <a:lstStyle/>
          <a:p>
            <a:r>
              <a:rPr lang="it-IT" dirty="0">
                <a:latin typeface="Avenir Next Ultra Light" panose="020B0203020202020204" pitchFamily="34" charset="77"/>
              </a:rPr>
              <a:t>,</a:t>
            </a:r>
          </a:p>
          <a:p>
            <a:endParaRPr lang="it-IT" dirty="0">
              <a:latin typeface="Avenir Next Ultra Light" panose="020B0203020202020204" pitchFamily="34" charset="77"/>
            </a:endParaRPr>
          </a:p>
        </p:txBody>
      </p:sp>
      <p:sp>
        <p:nvSpPr>
          <p:cNvPr id="33" name="Rectangle 32">
            <a:extLst>
              <a:ext uri="{FF2B5EF4-FFF2-40B4-BE49-F238E27FC236}">
                <a16:creationId xmlns:a16="http://schemas.microsoft.com/office/drawing/2014/main" id="{00D69D76-9832-DC4A-B8F3-3049EB4693F5}"/>
              </a:ext>
            </a:extLst>
          </p:cNvPr>
          <p:cNvSpPr/>
          <p:nvPr/>
        </p:nvSpPr>
        <p:spPr>
          <a:xfrm>
            <a:off x="4765778" y="4216854"/>
            <a:ext cx="732344" cy="646331"/>
          </a:xfrm>
          <a:prstGeom prst="rect">
            <a:avLst/>
          </a:prstGeom>
        </p:spPr>
        <p:txBody>
          <a:bodyPr wrap="square">
            <a:spAutoFit/>
          </a:bodyPr>
          <a:lstStyle/>
          <a:p>
            <a:r>
              <a:rPr lang="it-IT" dirty="0">
                <a:latin typeface="Avenir Next Ultra Light" panose="020B0203020202020204" pitchFamily="34" charset="77"/>
              </a:rPr>
              <a:t>and</a:t>
            </a:r>
          </a:p>
          <a:p>
            <a:endParaRPr lang="it-IT" dirty="0">
              <a:latin typeface="Avenir Next Ultra Light" panose="020B0203020202020204" pitchFamily="34" charset="77"/>
            </a:endParaRPr>
          </a:p>
        </p:txBody>
      </p:sp>
      <p:sp>
        <p:nvSpPr>
          <p:cNvPr id="34" name="Rectangle 33">
            <a:extLst>
              <a:ext uri="{FF2B5EF4-FFF2-40B4-BE49-F238E27FC236}">
                <a16:creationId xmlns:a16="http://schemas.microsoft.com/office/drawing/2014/main" id="{FE5E1415-D860-DD47-9650-5E98BEC9326F}"/>
              </a:ext>
            </a:extLst>
          </p:cNvPr>
          <p:cNvSpPr/>
          <p:nvPr/>
        </p:nvSpPr>
        <p:spPr>
          <a:xfrm>
            <a:off x="4766525" y="5996999"/>
            <a:ext cx="1018062" cy="646331"/>
          </a:xfrm>
          <a:prstGeom prst="rect">
            <a:avLst/>
          </a:prstGeom>
        </p:spPr>
        <p:txBody>
          <a:bodyPr wrap="square">
            <a:spAutoFit/>
          </a:bodyPr>
          <a:lstStyle/>
          <a:p>
            <a:r>
              <a:rPr lang="it-IT" dirty="0">
                <a:latin typeface="Avenir Next Ultra Light" panose="020B0203020202020204" pitchFamily="34" charset="77"/>
              </a:rPr>
              <a:t>the</a:t>
            </a:r>
          </a:p>
          <a:p>
            <a:endParaRPr lang="it-IT" dirty="0">
              <a:latin typeface="Avenir Next Ultra Light" panose="020B0203020202020204" pitchFamily="34" charset="77"/>
            </a:endParaRPr>
          </a:p>
        </p:txBody>
      </p:sp>
      <p:cxnSp>
        <p:nvCxnSpPr>
          <p:cNvPr id="35" name="Straight Arrow Connector 34">
            <a:extLst>
              <a:ext uri="{FF2B5EF4-FFF2-40B4-BE49-F238E27FC236}">
                <a16:creationId xmlns:a16="http://schemas.microsoft.com/office/drawing/2014/main" id="{7C044509-0D0C-C248-98EB-F0A839E2B5E4}"/>
              </a:ext>
            </a:extLst>
          </p:cNvPr>
          <p:cNvCxnSpPr/>
          <p:nvPr/>
        </p:nvCxnSpPr>
        <p:spPr>
          <a:xfrm>
            <a:off x="4152040" y="2134887"/>
            <a:ext cx="230909" cy="0"/>
          </a:xfrm>
          <a:prstGeom prst="straightConnector1">
            <a:avLst/>
          </a:prstGeom>
          <a:ln w="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99F2990A-1AA9-4340-AF47-AC87D6A01AF2}"/>
              </a:ext>
            </a:extLst>
          </p:cNvPr>
          <p:cNvCxnSpPr/>
          <p:nvPr/>
        </p:nvCxnSpPr>
        <p:spPr>
          <a:xfrm>
            <a:off x="4152040" y="2701970"/>
            <a:ext cx="230909" cy="0"/>
          </a:xfrm>
          <a:prstGeom prst="straightConnector1">
            <a:avLst/>
          </a:prstGeom>
          <a:ln w="0">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6C372E96-113E-B845-A604-7FFD66914F36}"/>
              </a:ext>
            </a:extLst>
          </p:cNvPr>
          <p:cNvCxnSpPr/>
          <p:nvPr/>
        </p:nvCxnSpPr>
        <p:spPr>
          <a:xfrm>
            <a:off x="4152040" y="3299390"/>
            <a:ext cx="230909" cy="0"/>
          </a:xfrm>
          <a:prstGeom prst="straightConnector1">
            <a:avLst/>
          </a:prstGeom>
          <a:ln w="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CB4BC0BA-FF6B-4048-9518-3B6AED4B1ED6}"/>
              </a:ext>
            </a:extLst>
          </p:cNvPr>
          <p:cNvCxnSpPr/>
          <p:nvPr/>
        </p:nvCxnSpPr>
        <p:spPr>
          <a:xfrm>
            <a:off x="4152040" y="3872505"/>
            <a:ext cx="230909" cy="0"/>
          </a:xfrm>
          <a:prstGeom prst="straightConnector1">
            <a:avLst/>
          </a:prstGeom>
          <a:ln w="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573BDBBB-BBDE-734D-B374-B2677F74CD5C}"/>
              </a:ext>
            </a:extLst>
          </p:cNvPr>
          <p:cNvCxnSpPr/>
          <p:nvPr/>
        </p:nvCxnSpPr>
        <p:spPr>
          <a:xfrm>
            <a:off x="4152040" y="4418207"/>
            <a:ext cx="230909" cy="0"/>
          </a:xfrm>
          <a:prstGeom prst="straightConnector1">
            <a:avLst/>
          </a:prstGeom>
          <a:ln w="0">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898A2E90-E251-0144-9674-74A1CF1A5F58}"/>
              </a:ext>
            </a:extLst>
          </p:cNvPr>
          <p:cNvCxnSpPr/>
          <p:nvPr/>
        </p:nvCxnSpPr>
        <p:spPr>
          <a:xfrm>
            <a:off x="4152040" y="5025920"/>
            <a:ext cx="230909" cy="0"/>
          </a:xfrm>
          <a:prstGeom prst="straightConnector1">
            <a:avLst/>
          </a:prstGeom>
          <a:ln w="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25935343-903B-8648-8347-FEED4AAF9F8A}"/>
              </a:ext>
            </a:extLst>
          </p:cNvPr>
          <p:cNvCxnSpPr/>
          <p:nvPr/>
        </p:nvCxnSpPr>
        <p:spPr>
          <a:xfrm>
            <a:off x="4152040" y="5617795"/>
            <a:ext cx="230909" cy="0"/>
          </a:xfrm>
          <a:prstGeom prst="straightConnector1">
            <a:avLst/>
          </a:prstGeom>
          <a:ln w="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6F7CF519-A9A1-2645-AF04-4C758DD64206}"/>
              </a:ext>
            </a:extLst>
          </p:cNvPr>
          <p:cNvCxnSpPr/>
          <p:nvPr/>
        </p:nvCxnSpPr>
        <p:spPr>
          <a:xfrm>
            <a:off x="4152040" y="6150999"/>
            <a:ext cx="230909" cy="0"/>
          </a:xfrm>
          <a:prstGeom prst="straightConnector1">
            <a:avLst/>
          </a:prstGeom>
          <a:ln w="0">
            <a:tailEnd type="triangle"/>
          </a:ln>
        </p:spPr>
        <p:style>
          <a:lnRef idx="1">
            <a:schemeClr val="dk1"/>
          </a:lnRef>
          <a:fillRef idx="0">
            <a:schemeClr val="dk1"/>
          </a:fillRef>
          <a:effectRef idx="0">
            <a:schemeClr val="dk1"/>
          </a:effectRef>
          <a:fontRef idx="minor">
            <a:schemeClr val="tx1"/>
          </a:fontRef>
        </p:style>
      </p:cxnSp>
      <p:sp>
        <p:nvSpPr>
          <p:cNvPr id="44" name="Rectangle 43">
            <a:extLst>
              <a:ext uri="{FF2B5EF4-FFF2-40B4-BE49-F238E27FC236}">
                <a16:creationId xmlns:a16="http://schemas.microsoft.com/office/drawing/2014/main" id="{C07BFE1F-CDC1-9549-9565-22D2DDED302D}"/>
              </a:ext>
            </a:extLst>
          </p:cNvPr>
          <p:cNvSpPr/>
          <p:nvPr/>
        </p:nvSpPr>
        <p:spPr>
          <a:xfrm>
            <a:off x="4725459" y="5420821"/>
            <a:ext cx="1018062" cy="646331"/>
          </a:xfrm>
          <a:prstGeom prst="rect">
            <a:avLst/>
          </a:prstGeom>
        </p:spPr>
        <p:txBody>
          <a:bodyPr wrap="square">
            <a:spAutoFit/>
          </a:bodyPr>
          <a:lstStyle/>
          <a:p>
            <a:r>
              <a:rPr lang="it-IT" dirty="0">
                <a:latin typeface="Avenir Next Ultra Light" panose="020B0203020202020204" pitchFamily="34" charset="77"/>
              </a:rPr>
              <a:t>and</a:t>
            </a:r>
          </a:p>
          <a:p>
            <a:endParaRPr lang="it-IT" dirty="0">
              <a:latin typeface="Avenir Next Ultra Light" panose="020B0203020202020204" pitchFamily="34" charset="77"/>
            </a:endParaRPr>
          </a:p>
        </p:txBody>
      </p:sp>
      <p:sp>
        <p:nvSpPr>
          <p:cNvPr id="45" name="Rectangle 44">
            <a:extLst>
              <a:ext uri="{FF2B5EF4-FFF2-40B4-BE49-F238E27FC236}">
                <a16:creationId xmlns:a16="http://schemas.microsoft.com/office/drawing/2014/main" id="{EFCCBBE9-C97A-E348-BC0E-D3EB13EA8A37}"/>
              </a:ext>
            </a:extLst>
          </p:cNvPr>
          <p:cNvSpPr/>
          <p:nvPr/>
        </p:nvSpPr>
        <p:spPr>
          <a:xfrm>
            <a:off x="4765778" y="3708894"/>
            <a:ext cx="572838" cy="646331"/>
          </a:xfrm>
          <a:prstGeom prst="rect">
            <a:avLst/>
          </a:prstGeom>
        </p:spPr>
        <p:txBody>
          <a:bodyPr wrap="square">
            <a:spAutoFit/>
          </a:bodyPr>
          <a:lstStyle/>
          <a:p>
            <a:r>
              <a:rPr lang="it-IT" dirty="0">
                <a:latin typeface="Avenir Next Ultra Light" panose="020B0203020202020204" pitchFamily="34" charset="77"/>
              </a:rPr>
              <a:t>,</a:t>
            </a:r>
          </a:p>
          <a:p>
            <a:endParaRPr lang="it-IT" dirty="0">
              <a:latin typeface="Avenir Next Ultra Light" panose="020B0203020202020204" pitchFamily="34" charset="77"/>
            </a:endParaRPr>
          </a:p>
        </p:txBody>
      </p:sp>
      <p:sp>
        <p:nvSpPr>
          <p:cNvPr id="46" name="Rectangle 45">
            <a:extLst>
              <a:ext uri="{FF2B5EF4-FFF2-40B4-BE49-F238E27FC236}">
                <a16:creationId xmlns:a16="http://schemas.microsoft.com/office/drawing/2014/main" id="{43336934-7188-0746-80F4-A8B23B6F784C}"/>
              </a:ext>
            </a:extLst>
          </p:cNvPr>
          <p:cNvSpPr/>
          <p:nvPr/>
        </p:nvSpPr>
        <p:spPr>
          <a:xfrm>
            <a:off x="172919" y="709542"/>
            <a:ext cx="7335085" cy="584775"/>
          </a:xfrm>
          <a:prstGeom prst="rect">
            <a:avLst/>
          </a:prstGeom>
        </p:spPr>
        <p:txBody>
          <a:bodyPr wrap="square">
            <a:spAutoFit/>
          </a:bodyPr>
          <a:lstStyle/>
          <a:p>
            <a:r>
              <a:rPr lang="it-IT" sz="1400" dirty="0">
                <a:latin typeface="Avenir Next Ultra Light" panose="020B0203020202020204" pitchFamily="34" charset="77"/>
              </a:rPr>
              <a:t>input </a:t>
            </a:r>
            <a:r>
              <a:rPr lang="it-IT" sz="1400" dirty="0" err="1">
                <a:latin typeface="Avenir Next Ultra Light" panose="020B0203020202020204" pitchFamily="34" charset="77"/>
              </a:rPr>
              <a:t>sentence</a:t>
            </a:r>
            <a:r>
              <a:rPr lang="it-IT" sz="1400" dirty="0">
                <a:latin typeface="Avenir Next Ultra Light" panose="020B0203020202020204" pitchFamily="34" charset="77"/>
              </a:rPr>
              <a:t>: «</a:t>
            </a:r>
            <a:r>
              <a:rPr lang="it-IT" sz="1400" b="1" dirty="0">
                <a:latin typeface="Avenir Next Ultra Light" panose="020B0203020202020204" pitchFamily="34" charset="77"/>
              </a:rPr>
              <a:t>accounts, and </a:t>
            </a:r>
            <a:r>
              <a:rPr lang="it-IT" sz="1400" b="1" dirty="0" err="1">
                <a:latin typeface="Avenir Next Ultra Light" panose="020B0203020202020204" pitchFamily="34" charset="77"/>
              </a:rPr>
              <a:t>even</a:t>
            </a:r>
            <a:r>
              <a:rPr lang="it-IT" sz="1400" b="1" dirty="0">
                <a:latin typeface="Avenir Next Ultra Light" panose="020B0203020202020204" pitchFamily="34" charset="77"/>
              </a:rPr>
              <a:t> </a:t>
            </a:r>
            <a:r>
              <a:rPr lang="it-IT" sz="1400" b="1" dirty="0" err="1">
                <a:latin typeface="Avenir Next Ultra Light" panose="020B0203020202020204" pitchFamily="34" charset="77"/>
              </a:rPr>
              <a:t>at</a:t>
            </a:r>
            <a:r>
              <a:rPr lang="it-IT" sz="1400" b="1" dirty="0">
                <a:latin typeface="Avenir Next Ultra Light" panose="020B0203020202020204" pitchFamily="34" charset="77"/>
              </a:rPr>
              <a:t> </a:t>
            </a:r>
            <a:r>
              <a:rPr lang="it-IT" sz="1400" b="1" dirty="0" err="1">
                <a:latin typeface="Avenir Next Ultra Light" panose="020B0203020202020204" pitchFamily="34" charset="77"/>
              </a:rPr>
              <a:t>times</a:t>
            </a:r>
            <a:r>
              <a:rPr lang="it-IT" sz="1400" b="1" dirty="0">
                <a:latin typeface="Avenir Next Ultra Light" panose="020B0203020202020204" pitchFamily="34" charset="77"/>
              </a:rPr>
              <a:t> of the impeachment of</a:t>
            </a:r>
            <a:r>
              <a:rPr lang="it-IT" sz="1400" dirty="0">
                <a:latin typeface="Avenir Next Ultra Light" panose="020B0203020202020204" pitchFamily="34" charset="77"/>
              </a:rPr>
              <a:t>»</a:t>
            </a:r>
          </a:p>
          <a:p>
            <a:endParaRPr lang="it-IT" dirty="0">
              <a:latin typeface="Avenir Next Ultra Light" panose="020B0203020202020204" pitchFamily="34" charset="77"/>
            </a:endParaRPr>
          </a:p>
        </p:txBody>
      </p:sp>
      <p:sp>
        <p:nvSpPr>
          <p:cNvPr id="47" name="Rectangle 46">
            <a:extLst>
              <a:ext uri="{FF2B5EF4-FFF2-40B4-BE49-F238E27FC236}">
                <a16:creationId xmlns:a16="http://schemas.microsoft.com/office/drawing/2014/main" id="{C22A66C1-6455-FC45-8A30-FC6CD0B4DC8C}"/>
              </a:ext>
            </a:extLst>
          </p:cNvPr>
          <p:cNvSpPr/>
          <p:nvPr/>
        </p:nvSpPr>
        <p:spPr>
          <a:xfrm>
            <a:off x="1590858" y="1019419"/>
            <a:ext cx="2539328" cy="584775"/>
          </a:xfrm>
          <a:prstGeom prst="rect">
            <a:avLst/>
          </a:prstGeom>
        </p:spPr>
        <p:txBody>
          <a:bodyPr wrap="square">
            <a:spAutoFit/>
          </a:bodyPr>
          <a:lstStyle/>
          <a:p>
            <a:r>
              <a:rPr lang="it-IT" sz="1400" dirty="0" err="1">
                <a:latin typeface="Avenir Next Ultra Light" panose="020B0203020202020204" pitchFamily="34" charset="77"/>
              </a:rPr>
              <a:t>after</a:t>
            </a:r>
            <a:r>
              <a:rPr lang="it-IT" sz="1400" dirty="0">
                <a:latin typeface="Avenir Next Ultra Light" panose="020B0203020202020204" pitchFamily="34" charset="77"/>
              </a:rPr>
              <a:t> </a:t>
            </a:r>
            <a:r>
              <a:rPr lang="it-IT" sz="1400" b="1" dirty="0">
                <a:latin typeface="Avenir Next Ultra Light" panose="020B0203020202020204" pitchFamily="34" charset="77"/>
              </a:rPr>
              <a:t>3 </a:t>
            </a:r>
            <a:r>
              <a:rPr lang="it-IT" sz="1400" dirty="0">
                <a:latin typeface="Avenir Next Ultra Light" panose="020B0203020202020204" pitchFamily="34" charset="77"/>
              </a:rPr>
              <a:t>training </a:t>
            </a:r>
            <a:r>
              <a:rPr lang="it-IT" sz="1400" b="1" dirty="0" err="1">
                <a:latin typeface="Avenir Next Ultra Light" panose="020B0203020202020204" pitchFamily="34" charset="77"/>
              </a:rPr>
              <a:t>epochs</a:t>
            </a:r>
            <a:endParaRPr lang="it-IT" sz="1400" dirty="0">
              <a:latin typeface="Avenir Next Ultra Light" panose="020B0203020202020204" pitchFamily="34" charset="77"/>
            </a:endParaRPr>
          </a:p>
          <a:p>
            <a:endParaRPr lang="it-IT" dirty="0">
              <a:latin typeface="Avenir Next Ultra Light" panose="020B0203020202020204" pitchFamily="34" charset="77"/>
            </a:endParaRPr>
          </a:p>
        </p:txBody>
      </p:sp>
      <p:sp>
        <p:nvSpPr>
          <p:cNvPr id="48" name="Rectangle 47">
            <a:extLst>
              <a:ext uri="{FF2B5EF4-FFF2-40B4-BE49-F238E27FC236}">
                <a16:creationId xmlns:a16="http://schemas.microsoft.com/office/drawing/2014/main" id="{5B3CA870-B0DC-BB4B-9F3C-110083AFABFF}"/>
              </a:ext>
            </a:extLst>
          </p:cNvPr>
          <p:cNvSpPr/>
          <p:nvPr/>
        </p:nvSpPr>
        <p:spPr>
          <a:xfrm>
            <a:off x="7313747" y="503938"/>
            <a:ext cx="2869040" cy="307777"/>
          </a:xfrm>
          <a:prstGeom prst="rect">
            <a:avLst/>
          </a:prstGeom>
        </p:spPr>
        <p:txBody>
          <a:bodyPr wrap="square">
            <a:spAutoFit/>
          </a:bodyPr>
          <a:lstStyle/>
          <a:p>
            <a:r>
              <a:rPr lang="it-IT" sz="1400" dirty="0" err="1">
                <a:latin typeface="Avenir Next Ultra Light" panose="020B0203020202020204" pitchFamily="34" charset="77"/>
              </a:rPr>
              <a:t>after</a:t>
            </a:r>
            <a:r>
              <a:rPr lang="it-IT" sz="1400" dirty="0">
                <a:latin typeface="Avenir Next Ultra Light" panose="020B0203020202020204" pitchFamily="34" charset="77"/>
              </a:rPr>
              <a:t> </a:t>
            </a:r>
            <a:r>
              <a:rPr lang="it-IT" sz="1400" b="1" dirty="0">
                <a:latin typeface="Avenir Next Ultra Light" panose="020B0203020202020204" pitchFamily="34" charset="77"/>
              </a:rPr>
              <a:t>150 </a:t>
            </a:r>
            <a:r>
              <a:rPr lang="it-IT" sz="1400" dirty="0">
                <a:latin typeface="Avenir Next Ultra Light" panose="020B0203020202020204" pitchFamily="34" charset="77"/>
              </a:rPr>
              <a:t>training </a:t>
            </a:r>
            <a:r>
              <a:rPr lang="it-IT" sz="1400" b="1" dirty="0" err="1">
                <a:latin typeface="Avenir Next Ultra Light" panose="020B0203020202020204" pitchFamily="34" charset="77"/>
              </a:rPr>
              <a:t>epochs</a:t>
            </a:r>
            <a:endParaRPr lang="it-IT" sz="1400" dirty="0">
              <a:latin typeface="Avenir Next Ultra Light" panose="020B0203020202020204" pitchFamily="34" charset="77"/>
            </a:endParaRPr>
          </a:p>
        </p:txBody>
      </p:sp>
      <p:sp>
        <p:nvSpPr>
          <p:cNvPr id="49" name="Rectangle 48">
            <a:extLst>
              <a:ext uri="{FF2B5EF4-FFF2-40B4-BE49-F238E27FC236}">
                <a16:creationId xmlns:a16="http://schemas.microsoft.com/office/drawing/2014/main" id="{1EE5F4A0-19EB-AA4C-905A-5B7BB4371CDC}"/>
              </a:ext>
            </a:extLst>
          </p:cNvPr>
          <p:cNvSpPr/>
          <p:nvPr/>
        </p:nvSpPr>
        <p:spPr>
          <a:xfrm>
            <a:off x="1002574" y="6456953"/>
            <a:ext cx="5452426" cy="584775"/>
          </a:xfrm>
          <a:prstGeom prst="rect">
            <a:avLst/>
          </a:prstGeom>
        </p:spPr>
        <p:txBody>
          <a:bodyPr wrap="square">
            <a:spAutoFit/>
          </a:bodyPr>
          <a:lstStyle/>
          <a:p>
            <a:r>
              <a:rPr lang="it-IT" sz="1400" dirty="0" err="1">
                <a:latin typeface="Avenir Next Ultra Light" panose="020B0203020202020204" pitchFamily="34" charset="77"/>
              </a:rPr>
              <a:t>decoded</a:t>
            </a:r>
            <a:r>
              <a:rPr lang="it-IT" sz="1400" dirty="0">
                <a:latin typeface="Avenir Next Ultra Light" panose="020B0203020202020204" pitchFamily="34" charset="77"/>
              </a:rPr>
              <a:t> </a:t>
            </a:r>
            <a:r>
              <a:rPr lang="it-IT" sz="1400" dirty="0" err="1">
                <a:latin typeface="Avenir Next Ultra Light" panose="020B0203020202020204" pitchFamily="34" charset="77"/>
              </a:rPr>
              <a:t>sentence</a:t>
            </a:r>
            <a:r>
              <a:rPr lang="it-IT" sz="1400" dirty="0">
                <a:latin typeface="Avenir Next Ultra Light" panose="020B0203020202020204" pitchFamily="34" charset="77"/>
              </a:rPr>
              <a:t>: "</a:t>
            </a:r>
            <a:r>
              <a:rPr lang="it-IT" sz="1400" b="1" dirty="0">
                <a:latin typeface="Avenir Next Ultra Light" panose="020B0203020202020204" pitchFamily="34" charset="77"/>
              </a:rPr>
              <a:t>of, and, and, and the</a:t>
            </a:r>
            <a:r>
              <a:rPr lang="it-IT" sz="1400" dirty="0">
                <a:latin typeface="Avenir Next Ultra Light" panose="020B0203020202020204" pitchFamily="34" charset="77"/>
              </a:rPr>
              <a:t>"</a:t>
            </a:r>
          </a:p>
          <a:p>
            <a:endParaRPr lang="it-IT" dirty="0">
              <a:latin typeface="Avenir Next Ultra Light" panose="020B0203020202020204" pitchFamily="34" charset="77"/>
            </a:endParaRPr>
          </a:p>
        </p:txBody>
      </p:sp>
      <p:sp>
        <p:nvSpPr>
          <p:cNvPr id="50" name="Rectangle 49">
            <a:extLst>
              <a:ext uri="{FF2B5EF4-FFF2-40B4-BE49-F238E27FC236}">
                <a16:creationId xmlns:a16="http://schemas.microsoft.com/office/drawing/2014/main" id="{A6733997-267A-684F-BC96-30D06A507094}"/>
              </a:ext>
            </a:extLst>
          </p:cNvPr>
          <p:cNvSpPr/>
          <p:nvPr/>
        </p:nvSpPr>
        <p:spPr>
          <a:xfrm>
            <a:off x="6284510" y="6360104"/>
            <a:ext cx="5658344" cy="307777"/>
          </a:xfrm>
          <a:prstGeom prst="rect">
            <a:avLst/>
          </a:prstGeom>
        </p:spPr>
        <p:txBody>
          <a:bodyPr wrap="none">
            <a:spAutoFit/>
          </a:bodyPr>
          <a:lstStyle/>
          <a:p>
            <a:r>
              <a:rPr lang="it-IT" sz="1400" dirty="0" err="1">
                <a:latin typeface="Avenir Next Ultra Light" panose="020B0203020202020204" pitchFamily="34" charset="77"/>
              </a:rPr>
              <a:t>decoded</a:t>
            </a:r>
            <a:r>
              <a:rPr lang="it-IT" sz="1400" dirty="0">
                <a:latin typeface="Avenir Next Ultra Light" panose="020B0203020202020204" pitchFamily="34" charset="77"/>
              </a:rPr>
              <a:t> </a:t>
            </a:r>
            <a:r>
              <a:rPr lang="it-IT" sz="1400" dirty="0" err="1">
                <a:latin typeface="Avenir Next Ultra Light" panose="020B0203020202020204" pitchFamily="34" charset="77"/>
              </a:rPr>
              <a:t>sentence</a:t>
            </a:r>
            <a:r>
              <a:rPr lang="it-IT" sz="1400" dirty="0">
                <a:latin typeface="Avenir Next Ultra Light" panose="020B0203020202020204" pitchFamily="34" charset="77"/>
              </a:rPr>
              <a:t>: "</a:t>
            </a:r>
            <a:r>
              <a:rPr lang="it-IT" sz="1400" b="1" dirty="0" err="1">
                <a:latin typeface="Avenir Next Ultra Light" panose="020B0203020202020204" pitchFamily="34" charset="77"/>
              </a:rPr>
              <a:t>against</a:t>
            </a:r>
            <a:r>
              <a:rPr lang="it-IT" sz="1400" b="1" dirty="0">
                <a:latin typeface="Avenir Next Ultra Light" panose="020B0203020202020204" pitchFamily="34" charset="77"/>
              </a:rPr>
              <a:t>, and </a:t>
            </a:r>
            <a:r>
              <a:rPr lang="it-IT" sz="1400" b="1" dirty="0" err="1">
                <a:latin typeface="Avenir Next Ultra Light" panose="020B0203020202020204" pitchFamily="34" charset="77"/>
              </a:rPr>
              <a:t>even</a:t>
            </a:r>
            <a:r>
              <a:rPr lang="it-IT" sz="1400" b="1" dirty="0">
                <a:latin typeface="Avenir Next Ultra Light" panose="020B0203020202020204" pitchFamily="34" charset="77"/>
              </a:rPr>
              <a:t> </a:t>
            </a:r>
            <a:r>
              <a:rPr lang="it-IT" sz="1400" b="1" dirty="0" err="1">
                <a:latin typeface="Avenir Next Ultra Light" panose="020B0203020202020204" pitchFamily="34" charset="77"/>
              </a:rPr>
              <a:t>at</a:t>
            </a:r>
            <a:r>
              <a:rPr lang="it-IT" sz="1400" b="1" dirty="0">
                <a:latin typeface="Avenir Next Ultra Light" panose="020B0203020202020204" pitchFamily="34" charset="77"/>
              </a:rPr>
              <a:t> time the </a:t>
            </a:r>
            <a:r>
              <a:rPr lang="it-IT" sz="1400" b="1" dirty="0" err="1">
                <a:latin typeface="Avenir Next Ultra Light" panose="020B0203020202020204" pitchFamily="34" charset="77"/>
              </a:rPr>
              <a:t>corresponding</a:t>
            </a:r>
            <a:r>
              <a:rPr lang="it-IT" sz="1400" b="1" dirty="0">
                <a:latin typeface="Avenir Next Ultra Light" panose="020B0203020202020204" pitchFamily="34" charset="77"/>
              </a:rPr>
              <a:t> of</a:t>
            </a:r>
            <a:r>
              <a:rPr lang="it-IT" sz="1400" dirty="0">
                <a:latin typeface="Avenir Next Ultra Light" panose="020B0203020202020204" pitchFamily="34" charset="77"/>
              </a:rPr>
              <a:t>"</a:t>
            </a:r>
          </a:p>
        </p:txBody>
      </p:sp>
    </p:spTree>
    <p:extLst>
      <p:ext uri="{BB962C8B-B14F-4D97-AF65-F5344CB8AC3E}">
        <p14:creationId xmlns:p14="http://schemas.microsoft.com/office/powerpoint/2010/main" val="717227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16242-D370-A443-825D-8C9E23705B05}"/>
              </a:ext>
            </a:extLst>
          </p:cNvPr>
          <p:cNvSpPr>
            <a:spLocks noGrp="1"/>
          </p:cNvSpPr>
          <p:nvPr>
            <p:ph type="title"/>
          </p:nvPr>
        </p:nvSpPr>
        <p:spPr>
          <a:xfrm>
            <a:off x="119009" y="-77155"/>
            <a:ext cx="6127679" cy="971007"/>
          </a:xfrm>
        </p:spPr>
        <p:txBody>
          <a:bodyPr>
            <a:normAutofit/>
          </a:bodyPr>
          <a:lstStyle/>
          <a:p>
            <a:r>
              <a:rPr lang="it-IT" sz="3600" dirty="0">
                <a:latin typeface="Avenir Next Ultra Light" panose="020B0203020202020204" pitchFamily="34" charset="77"/>
              </a:rPr>
              <a:t>Some </a:t>
            </a:r>
            <a:r>
              <a:rPr lang="it-IT" sz="3600" dirty="0" err="1">
                <a:latin typeface="Avenir Next Ultra Light" panose="020B0203020202020204" pitchFamily="34" charset="77"/>
              </a:rPr>
              <a:t>results</a:t>
            </a:r>
            <a:endParaRPr lang="it-IT" sz="3600" dirty="0"/>
          </a:p>
        </p:txBody>
      </p:sp>
      <p:pic>
        <p:nvPicPr>
          <p:cNvPr id="6" name="Picture 5">
            <a:extLst>
              <a:ext uri="{FF2B5EF4-FFF2-40B4-BE49-F238E27FC236}">
                <a16:creationId xmlns:a16="http://schemas.microsoft.com/office/drawing/2014/main" id="{159884F6-5CB5-9E4C-A939-4216019D11F3}"/>
              </a:ext>
            </a:extLst>
          </p:cNvPr>
          <p:cNvPicPr>
            <a:picLocks noChangeAspect="1"/>
          </p:cNvPicPr>
          <p:nvPr/>
        </p:nvPicPr>
        <p:blipFill>
          <a:blip r:embed="rId2"/>
          <a:stretch>
            <a:fillRect/>
          </a:stretch>
        </p:blipFill>
        <p:spPr>
          <a:xfrm>
            <a:off x="1242929" y="2095356"/>
            <a:ext cx="3009591" cy="3470970"/>
          </a:xfrm>
          <a:prstGeom prst="rect">
            <a:avLst/>
          </a:prstGeom>
        </p:spPr>
      </p:pic>
      <p:sp>
        <p:nvSpPr>
          <p:cNvPr id="7" name="Rectangle 6">
            <a:extLst>
              <a:ext uri="{FF2B5EF4-FFF2-40B4-BE49-F238E27FC236}">
                <a16:creationId xmlns:a16="http://schemas.microsoft.com/office/drawing/2014/main" id="{67CC67B8-DF2E-8C40-AF5C-CAE9B81693EB}"/>
              </a:ext>
            </a:extLst>
          </p:cNvPr>
          <p:cNvSpPr/>
          <p:nvPr/>
        </p:nvSpPr>
        <p:spPr>
          <a:xfrm>
            <a:off x="1460665" y="1606985"/>
            <a:ext cx="2539328" cy="646331"/>
          </a:xfrm>
          <a:prstGeom prst="rect">
            <a:avLst/>
          </a:prstGeom>
        </p:spPr>
        <p:txBody>
          <a:bodyPr wrap="square">
            <a:spAutoFit/>
          </a:bodyPr>
          <a:lstStyle/>
          <a:p>
            <a:r>
              <a:rPr lang="it-IT" dirty="0" err="1">
                <a:latin typeface="Avenir Next Ultra Light" panose="020B0203020202020204" pitchFamily="34" charset="77"/>
              </a:rPr>
              <a:t>after</a:t>
            </a:r>
            <a:r>
              <a:rPr lang="it-IT" dirty="0">
                <a:latin typeface="Avenir Next Ultra Light" panose="020B0203020202020204" pitchFamily="34" charset="77"/>
              </a:rPr>
              <a:t> </a:t>
            </a:r>
            <a:r>
              <a:rPr lang="it-IT" b="1" dirty="0">
                <a:latin typeface="Avenir Next Ultra Light" panose="020B0203020202020204" pitchFamily="34" charset="77"/>
              </a:rPr>
              <a:t>3 </a:t>
            </a:r>
            <a:r>
              <a:rPr lang="it-IT" b="1" dirty="0" err="1">
                <a:latin typeface="Avenir Next Ultra Light" panose="020B0203020202020204" pitchFamily="34" charset="77"/>
              </a:rPr>
              <a:t>epochs</a:t>
            </a:r>
            <a:r>
              <a:rPr lang="it-IT" dirty="0">
                <a:latin typeface="Avenir Next Ultra Light" panose="020B0203020202020204" pitchFamily="34" charset="77"/>
              </a:rPr>
              <a:t> training</a:t>
            </a:r>
          </a:p>
          <a:p>
            <a:endParaRPr lang="it-IT" dirty="0">
              <a:latin typeface="Avenir Next Ultra Light" panose="020B0203020202020204" pitchFamily="34" charset="77"/>
            </a:endParaRPr>
          </a:p>
        </p:txBody>
      </p:sp>
      <p:sp>
        <p:nvSpPr>
          <p:cNvPr id="9" name="Rectangle 8">
            <a:extLst>
              <a:ext uri="{FF2B5EF4-FFF2-40B4-BE49-F238E27FC236}">
                <a16:creationId xmlns:a16="http://schemas.microsoft.com/office/drawing/2014/main" id="{07F88CDB-7BD3-174D-BC07-AB994BBE47DD}"/>
              </a:ext>
            </a:extLst>
          </p:cNvPr>
          <p:cNvSpPr/>
          <p:nvPr/>
        </p:nvSpPr>
        <p:spPr>
          <a:xfrm>
            <a:off x="1009677" y="2117718"/>
            <a:ext cx="3507123" cy="646331"/>
          </a:xfrm>
          <a:prstGeom prst="rect">
            <a:avLst/>
          </a:prstGeom>
        </p:spPr>
        <p:txBody>
          <a:bodyPr wrap="square">
            <a:spAutoFit/>
          </a:bodyPr>
          <a:lstStyle/>
          <a:p>
            <a:endParaRPr lang="it-IT" dirty="0">
              <a:latin typeface="Avenir Next Ultra Light" panose="020B0203020202020204" pitchFamily="34" charset="77"/>
            </a:endParaRPr>
          </a:p>
          <a:p>
            <a:endParaRPr lang="it-IT" dirty="0">
              <a:latin typeface="Avenir Next Ultra Light" panose="020B0203020202020204" pitchFamily="34" charset="77"/>
            </a:endParaRPr>
          </a:p>
        </p:txBody>
      </p:sp>
      <p:sp>
        <p:nvSpPr>
          <p:cNvPr id="10" name="Rectangle 9">
            <a:extLst>
              <a:ext uri="{FF2B5EF4-FFF2-40B4-BE49-F238E27FC236}">
                <a16:creationId xmlns:a16="http://schemas.microsoft.com/office/drawing/2014/main" id="{2C3E4553-E1B4-3041-B62D-A35AFEA199C0}"/>
              </a:ext>
            </a:extLst>
          </p:cNvPr>
          <p:cNvSpPr/>
          <p:nvPr/>
        </p:nvSpPr>
        <p:spPr>
          <a:xfrm>
            <a:off x="4759248" y="2903063"/>
            <a:ext cx="497532" cy="646331"/>
          </a:xfrm>
          <a:prstGeom prst="rect">
            <a:avLst/>
          </a:prstGeom>
        </p:spPr>
        <p:txBody>
          <a:bodyPr wrap="square">
            <a:spAutoFit/>
          </a:bodyPr>
          <a:lstStyle/>
          <a:p>
            <a:r>
              <a:rPr lang="it-IT" dirty="0">
                <a:latin typeface="Avenir Next Ultra Light" panose="020B0203020202020204" pitchFamily="34" charset="77"/>
              </a:rPr>
              <a:t>of</a:t>
            </a:r>
          </a:p>
          <a:p>
            <a:endParaRPr lang="it-IT" dirty="0">
              <a:latin typeface="Avenir Next Ultra Light" panose="020B0203020202020204" pitchFamily="34" charset="77"/>
            </a:endParaRPr>
          </a:p>
        </p:txBody>
      </p:sp>
      <p:sp>
        <p:nvSpPr>
          <p:cNvPr id="12" name="Rectangle 11">
            <a:extLst>
              <a:ext uri="{FF2B5EF4-FFF2-40B4-BE49-F238E27FC236}">
                <a16:creationId xmlns:a16="http://schemas.microsoft.com/office/drawing/2014/main" id="{2A569A5F-1BC5-0C49-BBE8-06BDEA47874D}"/>
              </a:ext>
            </a:extLst>
          </p:cNvPr>
          <p:cNvSpPr/>
          <p:nvPr/>
        </p:nvSpPr>
        <p:spPr>
          <a:xfrm>
            <a:off x="4775242" y="3634338"/>
            <a:ext cx="497532" cy="646331"/>
          </a:xfrm>
          <a:prstGeom prst="rect">
            <a:avLst/>
          </a:prstGeom>
        </p:spPr>
        <p:txBody>
          <a:bodyPr wrap="square">
            <a:spAutoFit/>
          </a:bodyPr>
          <a:lstStyle/>
          <a:p>
            <a:r>
              <a:rPr lang="it-IT" dirty="0">
                <a:latin typeface="Avenir Next Ultra Light" panose="020B0203020202020204" pitchFamily="34" charset="77"/>
              </a:rPr>
              <a:t>.</a:t>
            </a:r>
          </a:p>
          <a:p>
            <a:endParaRPr lang="it-IT" dirty="0">
              <a:latin typeface="Avenir Next Ultra Light" panose="020B0203020202020204" pitchFamily="34" charset="77"/>
            </a:endParaRPr>
          </a:p>
        </p:txBody>
      </p:sp>
      <p:sp>
        <p:nvSpPr>
          <p:cNvPr id="13" name="Rectangle 12">
            <a:extLst>
              <a:ext uri="{FF2B5EF4-FFF2-40B4-BE49-F238E27FC236}">
                <a16:creationId xmlns:a16="http://schemas.microsoft.com/office/drawing/2014/main" id="{A3B01126-0078-2D4D-B7D3-2920A6CED5BB}"/>
              </a:ext>
            </a:extLst>
          </p:cNvPr>
          <p:cNvSpPr/>
          <p:nvPr/>
        </p:nvSpPr>
        <p:spPr>
          <a:xfrm>
            <a:off x="4776642" y="4334119"/>
            <a:ext cx="497532" cy="646331"/>
          </a:xfrm>
          <a:prstGeom prst="rect">
            <a:avLst/>
          </a:prstGeom>
        </p:spPr>
        <p:txBody>
          <a:bodyPr wrap="square">
            <a:spAutoFit/>
          </a:bodyPr>
          <a:lstStyle/>
          <a:p>
            <a:r>
              <a:rPr lang="it-IT" dirty="0">
                <a:latin typeface="Avenir Next Ultra Light" panose="020B0203020202020204" pitchFamily="34" charset="77"/>
              </a:rPr>
              <a:t>in</a:t>
            </a:r>
          </a:p>
          <a:p>
            <a:endParaRPr lang="it-IT" dirty="0">
              <a:latin typeface="Avenir Next Ultra Light" panose="020B0203020202020204" pitchFamily="34" charset="77"/>
            </a:endParaRPr>
          </a:p>
        </p:txBody>
      </p:sp>
      <p:sp>
        <p:nvSpPr>
          <p:cNvPr id="14" name="Rectangle 13">
            <a:extLst>
              <a:ext uri="{FF2B5EF4-FFF2-40B4-BE49-F238E27FC236}">
                <a16:creationId xmlns:a16="http://schemas.microsoft.com/office/drawing/2014/main" id="{B80AD62E-E567-F341-B9A3-5852F7B299D2}"/>
              </a:ext>
            </a:extLst>
          </p:cNvPr>
          <p:cNvSpPr/>
          <p:nvPr/>
        </p:nvSpPr>
        <p:spPr>
          <a:xfrm>
            <a:off x="4775242" y="5065394"/>
            <a:ext cx="716668" cy="646331"/>
          </a:xfrm>
          <a:prstGeom prst="rect">
            <a:avLst/>
          </a:prstGeom>
        </p:spPr>
        <p:txBody>
          <a:bodyPr wrap="square">
            <a:spAutoFit/>
          </a:bodyPr>
          <a:lstStyle/>
          <a:p>
            <a:r>
              <a:rPr lang="it-IT" dirty="0">
                <a:latin typeface="Avenir Next Ultra Light" panose="020B0203020202020204" pitchFamily="34" charset="77"/>
              </a:rPr>
              <a:t>the</a:t>
            </a:r>
          </a:p>
          <a:p>
            <a:endParaRPr lang="it-IT" dirty="0">
              <a:latin typeface="Avenir Next Ultra Light" panose="020B0203020202020204" pitchFamily="34" charset="77"/>
            </a:endParaRPr>
          </a:p>
        </p:txBody>
      </p:sp>
      <p:sp>
        <p:nvSpPr>
          <p:cNvPr id="15" name="Rectangle 14">
            <a:extLst>
              <a:ext uri="{FF2B5EF4-FFF2-40B4-BE49-F238E27FC236}">
                <a16:creationId xmlns:a16="http://schemas.microsoft.com/office/drawing/2014/main" id="{E47FDE34-DB93-D048-B68E-48F7FFDCE605}"/>
              </a:ext>
            </a:extLst>
          </p:cNvPr>
          <p:cNvSpPr/>
          <p:nvPr/>
        </p:nvSpPr>
        <p:spPr>
          <a:xfrm>
            <a:off x="1009677" y="5677994"/>
            <a:ext cx="4283717" cy="646331"/>
          </a:xfrm>
          <a:prstGeom prst="rect">
            <a:avLst/>
          </a:prstGeom>
        </p:spPr>
        <p:txBody>
          <a:bodyPr wrap="square">
            <a:spAutoFit/>
          </a:bodyPr>
          <a:lstStyle/>
          <a:p>
            <a:r>
              <a:rPr lang="it-IT" dirty="0" err="1">
                <a:latin typeface="Avenir Next Ultra Light" panose="020B0203020202020204" pitchFamily="34" charset="77"/>
              </a:rPr>
              <a:t>decoded</a:t>
            </a:r>
            <a:r>
              <a:rPr lang="it-IT" dirty="0">
                <a:latin typeface="Avenir Next Ultra Light" panose="020B0203020202020204" pitchFamily="34" charset="77"/>
              </a:rPr>
              <a:t> </a:t>
            </a:r>
            <a:r>
              <a:rPr lang="it-IT" dirty="0" err="1">
                <a:latin typeface="Avenir Next Ultra Light" panose="020B0203020202020204" pitchFamily="34" charset="77"/>
              </a:rPr>
              <a:t>sentence</a:t>
            </a:r>
            <a:r>
              <a:rPr lang="it-IT" dirty="0">
                <a:latin typeface="Avenir Next Ultra Light" panose="020B0203020202020204" pitchFamily="34" charset="77"/>
              </a:rPr>
              <a:t>: "</a:t>
            </a:r>
            <a:r>
              <a:rPr lang="it-IT" b="1" dirty="0">
                <a:latin typeface="Avenir Next Ultra Light" panose="020B0203020202020204" pitchFamily="34" charset="77"/>
              </a:rPr>
              <a:t>of. in the</a:t>
            </a:r>
            <a:r>
              <a:rPr lang="it-IT" dirty="0">
                <a:latin typeface="Avenir Next Ultra Light" panose="020B0203020202020204" pitchFamily="34" charset="77"/>
              </a:rPr>
              <a:t>"</a:t>
            </a:r>
          </a:p>
          <a:p>
            <a:endParaRPr lang="it-IT" dirty="0">
              <a:latin typeface="Avenir Next Ultra Light" panose="020B0203020202020204" pitchFamily="34" charset="77"/>
            </a:endParaRPr>
          </a:p>
        </p:txBody>
      </p:sp>
      <p:sp>
        <p:nvSpPr>
          <p:cNvPr id="5" name="TextBox 4">
            <a:extLst>
              <a:ext uri="{FF2B5EF4-FFF2-40B4-BE49-F238E27FC236}">
                <a16:creationId xmlns:a16="http://schemas.microsoft.com/office/drawing/2014/main" id="{F3C80647-4B44-E643-AF0E-FD4BB557C91A}"/>
              </a:ext>
            </a:extLst>
          </p:cNvPr>
          <p:cNvSpPr txBox="1"/>
          <p:nvPr/>
        </p:nvSpPr>
        <p:spPr>
          <a:xfrm>
            <a:off x="1242929" y="2117718"/>
            <a:ext cx="3009591" cy="460274"/>
          </a:xfrm>
          <a:prstGeom prst="rect">
            <a:avLst/>
          </a:prstGeom>
          <a:noFill/>
          <a:ln>
            <a:solidFill>
              <a:schemeClr val="tx1"/>
            </a:solidFill>
          </a:ln>
        </p:spPr>
        <p:txBody>
          <a:bodyPr wrap="square" rtlCol="0">
            <a:spAutoFit/>
          </a:bodyPr>
          <a:lstStyle/>
          <a:p>
            <a:endParaRPr lang="it-IT" dirty="0"/>
          </a:p>
        </p:txBody>
      </p:sp>
      <p:sp>
        <p:nvSpPr>
          <p:cNvPr id="24" name="Rectangle 23">
            <a:extLst>
              <a:ext uri="{FF2B5EF4-FFF2-40B4-BE49-F238E27FC236}">
                <a16:creationId xmlns:a16="http://schemas.microsoft.com/office/drawing/2014/main" id="{1B642486-3BE8-844B-8344-8B74BD80080D}"/>
              </a:ext>
            </a:extLst>
          </p:cNvPr>
          <p:cNvSpPr/>
          <p:nvPr/>
        </p:nvSpPr>
        <p:spPr>
          <a:xfrm>
            <a:off x="330053" y="822248"/>
            <a:ext cx="5970041" cy="615553"/>
          </a:xfrm>
          <a:prstGeom prst="rect">
            <a:avLst/>
          </a:prstGeom>
        </p:spPr>
        <p:txBody>
          <a:bodyPr wrap="square">
            <a:spAutoFit/>
          </a:bodyPr>
          <a:lstStyle/>
          <a:p>
            <a:r>
              <a:rPr lang="it-IT" sz="1600" dirty="0">
                <a:latin typeface="Avenir Next Ultra Light" panose="020B0203020202020204" pitchFamily="34" charset="77"/>
              </a:rPr>
              <a:t>input </a:t>
            </a:r>
            <a:r>
              <a:rPr lang="it-IT" sz="1600" dirty="0" err="1">
                <a:latin typeface="Avenir Next Ultra Light" panose="020B0203020202020204" pitchFamily="34" charset="77"/>
              </a:rPr>
              <a:t>sentence</a:t>
            </a:r>
            <a:r>
              <a:rPr lang="it-IT" sz="1600" dirty="0">
                <a:latin typeface="Avenir Next Ultra Light" panose="020B0203020202020204" pitchFamily="34" charset="77"/>
              </a:rPr>
              <a:t>: «</a:t>
            </a:r>
            <a:r>
              <a:rPr lang="it-IT" sz="1600" b="1" dirty="0" err="1">
                <a:latin typeface="Avenir Next Ultra Light" panose="020B0203020202020204" pitchFamily="34" charset="77"/>
              </a:rPr>
              <a:t>melt</a:t>
            </a:r>
            <a:r>
              <a:rPr lang="it-IT" sz="1600" b="1" dirty="0">
                <a:latin typeface="Avenir Next Ultra Light" panose="020B0203020202020204" pitchFamily="34" charset="77"/>
              </a:rPr>
              <a:t> </a:t>
            </a:r>
            <a:r>
              <a:rPr lang="it-IT" sz="1600" b="1" dirty="0" err="1">
                <a:latin typeface="Avenir Next Ultra Light" panose="020B0203020202020204" pitchFamily="34" charset="77"/>
              </a:rPr>
              <a:t>away</a:t>
            </a:r>
            <a:r>
              <a:rPr lang="it-IT" sz="1600" b="1" dirty="0">
                <a:latin typeface="Avenir Next Ultra Light" panose="020B0203020202020204" pitchFamily="34" charset="77"/>
              </a:rPr>
              <a:t> </a:t>
            </a:r>
            <a:r>
              <a:rPr lang="it-IT" sz="1600" b="1" dirty="0" err="1">
                <a:latin typeface="Avenir Next Ultra Light" panose="020B0203020202020204" pitchFamily="34" charset="77"/>
              </a:rPr>
              <a:t>into</a:t>
            </a:r>
            <a:r>
              <a:rPr lang="it-IT" sz="1600" b="1" dirty="0">
                <a:latin typeface="Avenir Next Ultra Light" panose="020B0203020202020204" pitchFamily="34" charset="77"/>
              </a:rPr>
              <a:t> </a:t>
            </a:r>
            <a:r>
              <a:rPr lang="it-IT" sz="1600" b="1" dirty="0" err="1">
                <a:latin typeface="Avenir Next Ultra Light" panose="020B0203020202020204" pitchFamily="34" charset="77"/>
              </a:rPr>
              <a:t>emptiness</a:t>
            </a:r>
            <a:r>
              <a:rPr lang="it-IT" sz="1600" b="1" dirty="0">
                <a:latin typeface="Avenir Next Ultra Light" panose="020B0203020202020204" pitchFamily="34" charset="77"/>
              </a:rPr>
              <a:t>. His </a:t>
            </a:r>
            <a:r>
              <a:rPr lang="it-IT" sz="1600" b="1" dirty="0" err="1">
                <a:latin typeface="Avenir Next Ultra Light" panose="020B0203020202020204" pitchFamily="34" charset="77"/>
              </a:rPr>
              <a:t>bulging</a:t>
            </a:r>
            <a:r>
              <a:rPr lang="it-IT" sz="1600" dirty="0">
                <a:latin typeface="Avenir Next Ultra Light" panose="020B0203020202020204" pitchFamily="34" charset="77"/>
              </a:rPr>
              <a:t>»</a:t>
            </a:r>
          </a:p>
          <a:p>
            <a:endParaRPr lang="it-IT" dirty="0">
              <a:latin typeface="Avenir Next Ultra Light" panose="020B0203020202020204" pitchFamily="34" charset="77"/>
            </a:endParaRPr>
          </a:p>
        </p:txBody>
      </p:sp>
      <p:cxnSp>
        <p:nvCxnSpPr>
          <p:cNvPr id="27" name="Straight Arrow Connector 26">
            <a:extLst>
              <a:ext uri="{FF2B5EF4-FFF2-40B4-BE49-F238E27FC236}">
                <a16:creationId xmlns:a16="http://schemas.microsoft.com/office/drawing/2014/main" id="{988BD2F9-E267-0B48-B3FD-F56E558BD217}"/>
              </a:ext>
            </a:extLst>
          </p:cNvPr>
          <p:cNvCxnSpPr/>
          <p:nvPr/>
        </p:nvCxnSpPr>
        <p:spPr>
          <a:xfrm>
            <a:off x="4401345" y="3104374"/>
            <a:ext cx="230909" cy="0"/>
          </a:xfrm>
          <a:prstGeom prst="straightConnector1">
            <a:avLst/>
          </a:prstGeom>
          <a:ln w="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A7C34376-B413-BD4C-B86A-057BC33522BD}"/>
              </a:ext>
            </a:extLst>
          </p:cNvPr>
          <p:cNvCxnSpPr/>
          <p:nvPr/>
        </p:nvCxnSpPr>
        <p:spPr>
          <a:xfrm>
            <a:off x="4401345" y="3774011"/>
            <a:ext cx="230909" cy="0"/>
          </a:xfrm>
          <a:prstGeom prst="straightConnector1">
            <a:avLst/>
          </a:prstGeom>
          <a:ln w="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AEF9AB02-E37B-CC4E-8317-04E4C5835E69}"/>
              </a:ext>
            </a:extLst>
          </p:cNvPr>
          <p:cNvCxnSpPr/>
          <p:nvPr/>
        </p:nvCxnSpPr>
        <p:spPr>
          <a:xfrm>
            <a:off x="4401345" y="4489829"/>
            <a:ext cx="230909" cy="0"/>
          </a:xfrm>
          <a:prstGeom prst="straightConnector1">
            <a:avLst/>
          </a:prstGeom>
          <a:ln w="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B971A5CD-D1A5-D44D-A829-7E10B2CFE871}"/>
              </a:ext>
            </a:extLst>
          </p:cNvPr>
          <p:cNvCxnSpPr/>
          <p:nvPr/>
        </p:nvCxnSpPr>
        <p:spPr>
          <a:xfrm>
            <a:off x="4401345" y="5205648"/>
            <a:ext cx="230909" cy="0"/>
          </a:xfrm>
          <a:prstGeom prst="straightConnector1">
            <a:avLst/>
          </a:prstGeom>
          <a:ln w="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00675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16242-D370-A443-825D-8C9E23705B05}"/>
              </a:ext>
            </a:extLst>
          </p:cNvPr>
          <p:cNvSpPr>
            <a:spLocks noGrp="1"/>
          </p:cNvSpPr>
          <p:nvPr>
            <p:ph type="title"/>
          </p:nvPr>
        </p:nvSpPr>
        <p:spPr>
          <a:xfrm>
            <a:off x="119009" y="-77155"/>
            <a:ext cx="6127679" cy="971007"/>
          </a:xfrm>
        </p:spPr>
        <p:txBody>
          <a:bodyPr>
            <a:normAutofit/>
          </a:bodyPr>
          <a:lstStyle/>
          <a:p>
            <a:r>
              <a:rPr lang="it-IT" sz="3600" dirty="0">
                <a:latin typeface="Avenir Next Ultra Light" panose="020B0203020202020204" pitchFamily="34" charset="77"/>
              </a:rPr>
              <a:t>Some </a:t>
            </a:r>
            <a:r>
              <a:rPr lang="it-IT" sz="3600" dirty="0" err="1">
                <a:latin typeface="Avenir Next Ultra Light" panose="020B0203020202020204" pitchFamily="34" charset="77"/>
              </a:rPr>
              <a:t>results</a:t>
            </a:r>
            <a:endParaRPr lang="it-IT" sz="3600" dirty="0"/>
          </a:p>
        </p:txBody>
      </p:sp>
      <p:pic>
        <p:nvPicPr>
          <p:cNvPr id="4" name="Picture 3">
            <a:extLst>
              <a:ext uri="{FF2B5EF4-FFF2-40B4-BE49-F238E27FC236}">
                <a16:creationId xmlns:a16="http://schemas.microsoft.com/office/drawing/2014/main" id="{51A19271-D850-0E4E-97C0-E657BE703B4A}"/>
              </a:ext>
            </a:extLst>
          </p:cNvPr>
          <p:cNvPicPr>
            <a:picLocks noChangeAspect="1"/>
          </p:cNvPicPr>
          <p:nvPr/>
        </p:nvPicPr>
        <p:blipFill>
          <a:blip r:embed="rId2"/>
          <a:stretch>
            <a:fillRect/>
          </a:stretch>
        </p:blipFill>
        <p:spPr>
          <a:xfrm>
            <a:off x="6829643" y="665674"/>
            <a:ext cx="3417715" cy="5526652"/>
          </a:xfrm>
          <a:prstGeom prst="rect">
            <a:avLst/>
          </a:prstGeom>
        </p:spPr>
      </p:pic>
      <p:pic>
        <p:nvPicPr>
          <p:cNvPr id="6" name="Picture 5">
            <a:extLst>
              <a:ext uri="{FF2B5EF4-FFF2-40B4-BE49-F238E27FC236}">
                <a16:creationId xmlns:a16="http://schemas.microsoft.com/office/drawing/2014/main" id="{159884F6-5CB5-9E4C-A939-4216019D11F3}"/>
              </a:ext>
            </a:extLst>
          </p:cNvPr>
          <p:cNvPicPr>
            <a:picLocks noChangeAspect="1"/>
          </p:cNvPicPr>
          <p:nvPr/>
        </p:nvPicPr>
        <p:blipFill>
          <a:blip r:embed="rId3"/>
          <a:stretch>
            <a:fillRect/>
          </a:stretch>
        </p:blipFill>
        <p:spPr>
          <a:xfrm>
            <a:off x="1242929" y="2095356"/>
            <a:ext cx="3009591" cy="3470970"/>
          </a:xfrm>
          <a:prstGeom prst="rect">
            <a:avLst/>
          </a:prstGeom>
        </p:spPr>
      </p:pic>
      <p:sp>
        <p:nvSpPr>
          <p:cNvPr id="7" name="Rectangle 6">
            <a:extLst>
              <a:ext uri="{FF2B5EF4-FFF2-40B4-BE49-F238E27FC236}">
                <a16:creationId xmlns:a16="http://schemas.microsoft.com/office/drawing/2014/main" id="{67CC67B8-DF2E-8C40-AF5C-CAE9B81693EB}"/>
              </a:ext>
            </a:extLst>
          </p:cNvPr>
          <p:cNvSpPr/>
          <p:nvPr/>
        </p:nvSpPr>
        <p:spPr>
          <a:xfrm>
            <a:off x="1460665" y="1606985"/>
            <a:ext cx="2539328" cy="646331"/>
          </a:xfrm>
          <a:prstGeom prst="rect">
            <a:avLst/>
          </a:prstGeom>
        </p:spPr>
        <p:txBody>
          <a:bodyPr wrap="square">
            <a:spAutoFit/>
          </a:bodyPr>
          <a:lstStyle/>
          <a:p>
            <a:r>
              <a:rPr lang="it-IT" dirty="0" err="1">
                <a:latin typeface="Avenir Next Ultra Light" panose="020B0203020202020204" pitchFamily="34" charset="77"/>
              </a:rPr>
              <a:t>after</a:t>
            </a:r>
            <a:r>
              <a:rPr lang="it-IT" dirty="0">
                <a:latin typeface="Avenir Next Ultra Light" panose="020B0203020202020204" pitchFamily="34" charset="77"/>
              </a:rPr>
              <a:t> </a:t>
            </a:r>
            <a:r>
              <a:rPr lang="it-IT" b="1" dirty="0">
                <a:latin typeface="Avenir Next Ultra Light" panose="020B0203020202020204" pitchFamily="34" charset="77"/>
              </a:rPr>
              <a:t>3 </a:t>
            </a:r>
            <a:r>
              <a:rPr lang="it-IT" b="1" dirty="0" err="1">
                <a:latin typeface="Avenir Next Ultra Light" panose="020B0203020202020204" pitchFamily="34" charset="77"/>
              </a:rPr>
              <a:t>epochs</a:t>
            </a:r>
            <a:r>
              <a:rPr lang="it-IT" dirty="0">
                <a:latin typeface="Avenir Next Ultra Light" panose="020B0203020202020204" pitchFamily="34" charset="77"/>
              </a:rPr>
              <a:t> training</a:t>
            </a:r>
          </a:p>
          <a:p>
            <a:endParaRPr lang="it-IT" dirty="0">
              <a:latin typeface="Avenir Next Ultra Light" panose="020B0203020202020204" pitchFamily="34" charset="77"/>
            </a:endParaRPr>
          </a:p>
        </p:txBody>
      </p:sp>
      <p:sp>
        <p:nvSpPr>
          <p:cNvPr id="8" name="Rectangle 7">
            <a:extLst>
              <a:ext uri="{FF2B5EF4-FFF2-40B4-BE49-F238E27FC236}">
                <a16:creationId xmlns:a16="http://schemas.microsoft.com/office/drawing/2014/main" id="{C83ACF4F-7678-6848-8D94-703994EA9918}"/>
              </a:ext>
            </a:extLst>
          </p:cNvPr>
          <p:cNvSpPr/>
          <p:nvPr/>
        </p:nvSpPr>
        <p:spPr>
          <a:xfrm>
            <a:off x="7120465" y="191649"/>
            <a:ext cx="3507123" cy="646331"/>
          </a:xfrm>
          <a:prstGeom prst="rect">
            <a:avLst/>
          </a:prstGeom>
        </p:spPr>
        <p:txBody>
          <a:bodyPr wrap="square">
            <a:spAutoFit/>
          </a:bodyPr>
          <a:lstStyle/>
          <a:p>
            <a:r>
              <a:rPr lang="it-IT" dirty="0" err="1">
                <a:latin typeface="Avenir Next Ultra Light" panose="020B0203020202020204" pitchFamily="34" charset="77"/>
              </a:rPr>
              <a:t>after</a:t>
            </a:r>
            <a:r>
              <a:rPr lang="it-IT" dirty="0">
                <a:latin typeface="Avenir Next Ultra Light" panose="020B0203020202020204" pitchFamily="34" charset="77"/>
              </a:rPr>
              <a:t> </a:t>
            </a:r>
            <a:r>
              <a:rPr lang="it-IT" b="1" dirty="0">
                <a:latin typeface="Avenir Next Ultra Light" panose="020B0203020202020204" pitchFamily="34" charset="77"/>
              </a:rPr>
              <a:t>150 </a:t>
            </a:r>
            <a:r>
              <a:rPr lang="it-IT" b="1" dirty="0" err="1">
                <a:latin typeface="Avenir Next Ultra Light" panose="020B0203020202020204" pitchFamily="34" charset="77"/>
              </a:rPr>
              <a:t>epochs</a:t>
            </a:r>
            <a:r>
              <a:rPr lang="it-IT" b="1" dirty="0">
                <a:latin typeface="Avenir Next Ultra Light" panose="020B0203020202020204" pitchFamily="34" charset="77"/>
              </a:rPr>
              <a:t> </a:t>
            </a:r>
            <a:r>
              <a:rPr lang="it-IT" dirty="0">
                <a:latin typeface="Avenir Next Ultra Light" panose="020B0203020202020204" pitchFamily="34" charset="77"/>
              </a:rPr>
              <a:t>training</a:t>
            </a:r>
          </a:p>
          <a:p>
            <a:endParaRPr lang="it-IT" dirty="0">
              <a:latin typeface="Avenir Next Ultra Light" panose="020B0203020202020204" pitchFamily="34" charset="77"/>
            </a:endParaRPr>
          </a:p>
        </p:txBody>
      </p:sp>
      <p:sp>
        <p:nvSpPr>
          <p:cNvPr id="9" name="Rectangle 8">
            <a:extLst>
              <a:ext uri="{FF2B5EF4-FFF2-40B4-BE49-F238E27FC236}">
                <a16:creationId xmlns:a16="http://schemas.microsoft.com/office/drawing/2014/main" id="{07F88CDB-7BD3-174D-BC07-AB994BBE47DD}"/>
              </a:ext>
            </a:extLst>
          </p:cNvPr>
          <p:cNvSpPr/>
          <p:nvPr/>
        </p:nvSpPr>
        <p:spPr>
          <a:xfrm>
            <a:off x="1009677" y="2117718"/>
            <a:ext cx="3507123" cy="646331"/>
          </a:xfrm>
          <a:prstGeom prst="rect">
            <a:avLst/>
          </a:prstGeom>
        </p:spPr>
        <p:txBody>
          <a:bodyPr wrap="square">
            <a:spAutoFit/>
          </a:bodyPr>
          <a:lstStyle/>
          <a:p>
            <a:endParaRPr lang="it-IT" dirty="0">
              <a:latin typeface="Avenir Next Ultra Light" panose="020B0203020202020204" pitchFamily="34" charset="77"/>
            </a:endParaRPr>
          </a:p>
          <a:p>
            <a:endParaRPr lang="it-IT" dirty="0">
              <a:latin typeface="Avenir Next Ultra Light" panose="020B0203020202020204" pitchFamily="34" charset="77"/>
            </a:endParaRPr>
          </a:p>
        </p:txBody>
      </p:sp>
      <p:sp>
        <p:nvSpPr>
          <p:cNvPr id="10" name="Rectangle 9">
            <a:extLst>
              <a:ext uri="{FF2B5EF4-FFF2-40B4-BE49-F238E27FC236}">
                <a16:creationId xmlns:a16="http://schemas.microsoft.com/office/drawing/2014/main" id="{2C3E4553-E1B4-3041-B62D-A35AFEA199C0}"/>
              </a:ext>
            </a:extLst>
          </p:cNvPr>
          <p:cNvSpPr/>
          <p:nvPr/>
        </p:nvSpPr>
        <p:spPr>
          <a:xfrm>
            <a:off x="4759248" y="2903063"/>
            <a:ext cx="497532" cy="646331"/>
          </a:xfrm>
          <a:prstGeom prst="rect">
            <a:avLst/>
          </a:prstGeom>
        </p:spPr>
        <p:txBody>
          <a:bodyPr wrap="square">
            <a:spAutoFit/>
          </a:bodyPr>
          <a:lstStyle/>
          <a:p>
            <a:r>
              <a:rPr lang="it-IT" dirty="0">
                <a:latin typeface="Avenir Next Ultra Light" panose="020B0203020202020204" pitchFamily="34" charset="77"/>
              </a:rPr>
              <a:t>of</a:t>
            </a:r>
          </a:p>
          <a:p>
            <a:endParaRPr lang="it-IT" dirty="0">
              <a:latin typeface="Avenir Next Ultra Light" panose="020B0203020202020204" pitchFamily="34" charset="77"/>
            </a:endParaRPr>
          </a:p>
        </p:txBody>
      </p:sp>
      <p:sp>
        <p:nvSpPr>
          <p:cNvPr id="12" name="Rectangle 11">
            <a:extLst>
              <a:ext uri="{FF2B5EF4-FFF2-40B4-BE49-F238E27FC236}">
                <a16:creationId xmlns:a16="http://schemas.microsoft.com/office/drawing/2014/main" id="{2A569A5F-1BC5-0C49-BBE8-06BDEA47874D}"/>
              </a:ext>
            </a:extLst>
          </p:cNvPr>
          <p:cNvSpPr/>
          <p:nvPr/>
        </p:nvSpPr>
        <p:spPr>
          <a:xfrm>
            <a:off x="4775242" y="3634338"/>
            <a:ext cx="497532" cy="646331"/>
          </a:xfrm>
          <a:prstGeom prst="rect">
            <a:avLst/>
          </a:prstGeom>
        </p:spPr>
        <p:txBody>
          <a:bodyPr wrap="square">
            <a:spAutoFit/>
          </a:bodyPr>
          <a:lstStyle/>
          <a:p>
            <a:r>
              <a:rPr lang="it-IT" dirty="0">
                <a:latin typeface="Avenir Next Ultra Light" panose="020B0203020202020204" pitchFamily="34" charset="77"/>
              </a:rPr>
              <a:t>.</a:t>
            </a:r>
          </a:p>
          <a:p>
            <a:endParaRPr lang="it-IT" dirty="0">
              <a:latin typeface="Avenir Next Ultra Light" panose="020B0203020202020204" pitchFamily="34" charset="77"/>
            </a:endParaRPr>
          </a:p>
        </p:txBody>
      </p:sp>
      <p:sp>
        <p:nvSpPr>
          <p:cNvPr id="13" name="Rectangle 12">
            <a:extLst>
              <a:ext uri="{FF2B5EF4-FFF2-40B4-BE49-F238E27FC236}">
                <a16:creationId xmlns:a16="http://schemas.microsoft.com/office/drawing/2014/main" id="{A3B01126-0078-2D4D-B7D3-2920A6CED5BB}"/>
              </a:ext>
            </a:extLst>
          </p:cNvPr>
          <p:cNvSpPr/>
          <p:nvPr/>
        </p:nvSpPr>
        <p:spPr>
          <a:xfrm>
            <a:off x="4776642" y="4334119"/>
            <a:ext cx="497532" cy="646331"/>
          </a:xfrm>
          <a:prstGeom prst="rect">
            <a:avLst/>
          </a:prstGeom>
        </p:spPr>
        <p:txBody>
          <a:bodyPr wrap="square">
            <a:spAutoFit/>
          </a:bodyPr>
          <a:lstStyle/>
          <a:p>
            <a:r>
              <a:rPr lang="it-IT" dirty="0">
                <a:latin typeface="Avenir Next Ultra Light" panose="020B0203020202020204" pitchFamily="34" charset="77"/>
              </a:rPr>
              <a:t>in</a:t>
            </a:r>
          </a:p>
          <a:p>
            <a:endParaRPr lang="it-IT" dirty="0">
              <a:latin typeface="Avenir Next Ultra Light" panose="020B0203020202020204" pitchFamily="34" charset="77"/>
            </a:endParaRPr>
          </a:p>
        </p:txBody>
      </p:sp>
      <p:sp>
        <p:nvSpPr>
          <p:cNvPr id="14" name="Rectangle 13">
            <a:extLst>
              <a:ext uri="{FF2B5EF4-FFF2-40B4-BE49-F238E27FC236}">
                <a16:creationId xmlns:a16="http://schemas.microsoft.com/office/drawing/2014/main" id="{B80AD62E-E567-F341-B9A3-5852F7B299D2}"/>
              </a:ext>
            </a:extLst>
          </p:cNvPr>
          <p:cNvSpPr/>
          <p:nvPr/>
        </p:nvSpPr>
        <p:spPr>
          <a:xfrm>
            <a:off x="4775242" y="5065394"/>
            <a:ext cx="716668" cy="646331"/>
          </a:xfrm>
          <a:prstGeom prst="rect">
            <a:avLst/>
          </a:prstGeom>
        </p:spPr>
        <p:txBody>
          <a:bodyPr wrap="square">
            <a:spAutoFit/>
          </a:bodyPr>
          <a:lstStyle/>
          <a:p>
            <a:r>
              <a:rPr lang="it-IT" dirty="0">
                <a:latin typeface="Avenir Next Ultra Light" panose="020B0203020202020204" pitchFamily="34" charset="77"/>
              </a:rPr>
              <a:t>the</a:t>
            </a:r>
          </a:p>
          <a:p>
            <a:endParaRPr lang="it-IT" dirty="0">
              <a:latin typeface="Avenir Next Ultra Light" panose="020B0203020202020204" pitchFamily="34" charset="77"/>
            </a:endParaRPr>
          </a:p>
        </p:txBody>
      </p:sp>
      <p:sp>
        <p:nvSpPr>
          <p:cNvPr id="15" name="Rectangle 14">
            <a:extLst>
              <a:ext uri="{FF2B5EF4-FFF2-40B4-BE49-F238E27FC236}">
                <a16:creationId xmlns:a16="http://schemas.microsoft.com/office/drawing/2014/main" id="{E47FDE34-DB93-D048-B68E-48F7FFDCE605}"/>
              </a:ext>
            </a:extLst>
          </p:cNvPr>
          <p:cNvSpPr/>
          <p:nvPr/>
        </p:nvSpPr>
        <p:spPr>
          <a:xfrm>
            <a:off x="1009677" y="5677994"/>
            <a:ext cx="4283717" cy="646331"/>
          </a:xfrm>
          <a:prstGeom prst="rect">
            <a:avLst/>
          </a:prstGeom>
        </p:spPr>
        <p:txBody>
          <a:bodyPr wrap="square">
            <a:spAutoFit/>
          </a:bodyPr>
          <a:lstStyle/>
          <a:p>
            <a:r>
              <a:rPr lang="it-IT" dirty="0" err="1">
                <a:latin typeface="Avenir Next Ultra Light" panose="020B0203020202020204" pitchFamily="34" charset="77"/>
              </a:rPr>
              <a:t>decoded</a:t>
            </a:r>
            <a:r>
              <a:rPr lang="it-IT" dirty="0">
                <a:latin typeface="Avenir Next Ultra Light" panose="020B0203020202020204" pitchFamily="34" charset="77"/>
              </a:rPr>
              <a:t> </a:t>
            </a:r>
            <a:r>
              <a:rPr lang="it-IT" dirty="0" err="1">
                <a:latin typeface="Avenir Next Ultra Light" panose="020B0203020202020204" pitchFamily="34" charset="77"/>
              </a:rPr>
              <a:t>sentence</a:t>
            </a:r>
            <a:r>
              <a:rPr lang="it-IT" dirty="0">
                <a:latin typeface="Avenir Next Ultra Light" panose="020B0203020202020204" pitchFamily="34" charset="77"/>
              </a:rPr>
              <a:t>: "</a:t>
            </a:r>
            <a:r>
              <a:rPr lang="it-IT" b="1" dirty="0">
                <a:latin typeface="Avenir Next Ultra Light" panose="020B0203020202020204" pitchFamily="34" charset="77"/>
              </a:rPr>
              <a:t>of. in the</a:t>
            </a:r>
            <a:r>
              <a:rPr lang="it-IT" dirty="0">
                <a:latin typeface="Avenir Next Ultra Light" panose="020B0203020202020204" pitchFamily="34" charset="77"/>
              </a:rPr>
              <a:t>"</a:t>
            </a:r>
          </a:p>
          <a:p>
            <a:endParaRPr lang="it-IT" dirty="0">
              <a:latin typeface="Avenir Next Ultra Light" panose="020B0203020202020204" pitchFamily="34" charset="77"/>
            </a:endParaRPr>
          </a:p>
        </p:txBody>
      </p:sp>
      <p:sp>
        <p:nvSpPr>
          <p:cNvPr id="3" name="Rectangle 2">
            <a:extLst>
              <a:ext uri="{FF2B5EF4-FFF2-40B4-BE49-F238E27FC236}">
                <a16:creationId xmlns:a16="http://schemas.microsoft.com/office/drawing/2014/main" id="{2436134C-7CC5-A940-8A4A-08111DBD87E0}"/>
              </a:ext>
            </a:extLst>
          </p:cNvPr>
          <p:cNvSpPr/>
          <p:nvPr/>
        </p:nvSpPr>
        <p:spPr>
          <a:xfrm>
            <a:off x="5933538" y="6368773"/>
            <a:ext cx="6392071" cy="369332"/>
          </a:xfrm>
          <a:prstGeom prst="rect">
            <a:avLst/>
          </a:prstGeom>
        </p:spPr>
        <p:txBody>
          <a:bodyPr wrap="none">
            <a:spAutoFit/>
          </a:bodyPr>
          <a:lstStyle/>
          <a:p>
            <a:r>
              <a:rPr lang="it-IT" dirty="0" err="1">
                <a:latin typeface="Avenir Next Ultra Light" panose="020B0203020202020204" pitchFamily="34" charset="77"/>
              </a:rPr>
              <a:t>decoded</a:t>
            </a:r>
            <a:r>
              <a:rPr lang="it-IT" dirty="0">
                <a:latin typeface="Avenir Next Ultra Light" panose="020B0203020202020204" pitchFamily="34" charset="77"/>
              </a:rPr>
              <a:t> </a:t>
            </a:r>
            <a:r>
              <a:rPr lang="it-IT" dirty="0" err="1">
                <a:latin typeface="Avenir Next Ultra Light" panose="020B0203020202020204" pitchFamily="34" charset="77"/>
              </a:rPr>
              <a:t>sentence</a:t>
            </a:r>
            <a:r>
              <a:rPr lang="it-IT" dirty="0">
                <a:latin typeface="Avenir Next Ultra Light" panose="020B0203020202020204" pitchFamily="34" charset="77"/>
              </a:rPr>
              <a:t>: "</a:t>
            </a:r>
            <a:r>
              <a:rPr lang="it-IT" b="1" dirty="0" err="1">
                <a:latin typeface="Avenir Next Ultra Light" panose="020B0203020202020204" pitchFamily="34" charset="77"/>
              </a:rPr>
              <a:t>went</a:t>
            </a:r>
            <a:r>
              <a:rPr lang="it-IT" b="1" dirty="0">
                <a:latin typeface="Avenir Next Ultra Light" panose="020B0203020202020204" pitchFamily="34" charset="77"/>
              </a:rPr>
              <a:t> </a:t>
            </a:r>
            <a:r>
              <a:rPr lang="it-IT" b="1" dirty="0" err="1">
                <a:latin typeface="Avenir Next Ultra Light" panose="020B0203020202020204" pitchFamily="34" charset="77"/>
              </a:rPr>
              <a:t>away</a:t>
            </a:r>
            <a:r>
              <a:rPr lang="it-IT" b="1" dirty="0">
                <a:latin typeface="Avenir Next Ultra Light" panose="020B0203020202020204" pitchFamily="34" charset="77"/>
              </a:rPr>
              <a:t> </a:t>
            </a:r>
            <a:r>
              <a:rPr lang="it-IT" b="1" dirty="0" err="1">
                <a:latin typeface="Avenir Next Ultra Light" panose="020B0203020202020204" pitchFamily="34" charset="77"/>
              </a:rPr>
              <a:t>into</a:t>
            </a:r>
            <a:r>
              <a:rPr lang="it-IT" b="1" dirty="0">
                <a:latin typeface="Avenir Next Ultra Light" panose="020B0203020202020204" pitchFamily="34" charset="77"/>
              </a:rPr>
              <a:t> </a:t>
            </a:r>
            <a:r>
              <a:rPr lang="it-IT" b="1" dirty="0" err="1">
                <a:latin typeface="Avenir Next Ultra Light" panose="020B0203020202020204" pitchFamily="34" charset="77"/>
              </a:rPr>
              <a:t>something</a:t>
            </a:r>
            <a:r>
              <a:rPr lang="it-IT" b="1" dirty="0">
                <a:latin typeface="Avenir Next Ultra Light" panose="020B0203020202020204" pitchFamily="34" charset="77"/>
              </a:rPr>
              <a:t>. His </a:t>
            </a:r>
            <a:r>
              <a:rPr lang="it-IT" b="1" dirty="0" err="1">
                <a:latin typeface="Avenir Next Ultra Light" panose="020B0203020202020204" pitchFamily="34" charset="77"/>
              </a:rPr>
              <a:t>evening</a:t>
            </a:r>
            <a:r>
              <a:rPr lang="it-IT" dirty="0">
                <a:latin typeface="Avenir Next Ultra Light" panose="020B0203020202020204" pitchFamily="34" charset="77"/>
              </a:rPr>
              <a:t>"</a:t>
            </a:r>
          </a:p>
        </p:txBody>
      </p:sp>
      <p:sp>
        <p:nvSpPr>
          <p:cNvPr id="5" name="TextBox 4">
            <a:extLst>
              <a:ext uri="{FF2B5EF4-FFF2-40B4-BE49-F238E27FC236}">
                <a16:creationId xmlns:a16="http://schemas.microsoft.com/office/drawing/2014/main" id="{F3C80647-4B44-E643-AF0E-FD4BB557C91A}"/>
              </a:ext>
            </a:extLst>
          </p:cNvPr>
          <p:cNvSpPr txBox="1"/>
          <p:nvPr/>
        </p:nvSpPr>
        <p:spPr>
          <a:xfrm>
            <a:off x="1242929" y="2117718"/>
            <a:ext cx="3009591" cy="460274"/>
          </a:xfrm>
          <a:prstGeom prst="rect">
            <a:avLst/>
          </a:prstGeom>
          <a:noFill/>
          <a:ln>
            <a:solidFill>
              <a:schemeClr val="tx1"/>
            </a:solidFill>
          </a:ln>
        </p:spPr>
        <p:txBody>
          <a:bodyPr wrap="square" rtlCol="0">
            <a:spAutoFit/>
          </a:bodyPr>
          <a:lstStyle/>
          <a:p>
            <a:endParaRPr lang="it-IT" dirty="0"/>
          </a:p>
        </p:txBody>
      </p:sp>
      <p:sp>
        <p:nvSpPr>
          <p:cNvPr id="16" name="TextBox 15">
            <a:extLst>
              <a:ext uri="{FF2B5EF4-FFF2-40B4-BE49-F238E27FC236}">
                <a16:creationId xmlns:a16="http://schemas.microsoft.com/office/drawing/2014/main" id="{1179B5CD-91A0-4B42-8513-320B9E2440BC}"/>
              </a:ext>
            </a:extLst>
          </p:cNvPr>
          <p:cNvSpPr txBox="1"/>
          <p:nvPr/>
        </p:nvSpPr>
        <p:spPr>
          <a:xfrm>
            <a:off x="6829643" y="663714"/>
            <a:ext cx="3300623" cy="520317"/>
          </a:xfrm>
          <a:prstGeom prst="rect">
            <a:avLst/>
          </a:prstGeom>
          <a:noFill/>
          <a:ln>
            <a:solidFill>
              <a:schemeClr val="tx1"/>
            </a:solidFill>
          </a:ln>
        </p:spPr>
        <p:txBody>
          <a:bodyPr wrap="square" rtlCol="0">
            <a:spAutoFit/>
          </a:bodyPr>
          <a:lstStyle/>
          <a:p>
            <a:endParaRPr lang="it-IT" dirty="0"/>
          </a:p>
        </p:txBody>
      </p:sp>
      <p:sp>
        <p:nvSpPr>
          <p:cNvPr id="17" name="Rectangle 16">
            <a:extLst>
              <a:ext uri="{FF2B5EF4-FFF2-40B4-BE49-F238E27FC236}">
                <a16:creationId xmlns:a16="http://schemas.microsoft.com/office/drawing/2014/main" id="{5536A3D1-7FA6-A04D-819A-0ABFEC4178EE}"/>
              </a:ext>
            </a:extLst>
          </p:cNvPr>
          <p:cNvSpPr/>
          <p:nvPr/>
        </p:nvSpPr>
        <p:spPr>
          <a:xfrm>
            <a:off x="10970095" y="1424623"/>
            <a:ext cx="716668" cy="646331"/>
          </a:xfrm>
          <a:prstGeom prst="rect">
            <a:avLst/>
          </a:prstGeom>
        </p:spPr>
        <p:txBody>
          <a:bodyPr wrap="square">
            <a:spAutoFit/>
          </a:bodyPr>
          <a:lstStyle/>
          <a:p>
            <a:r>
              <a:rPr lang="it-IT" dirty="0" err="1">
                <a:latin typeface="Avenir Next Ultra Light" panose="020B0203020202020204" pitchFamily="34" charset="77"/>
              </a:rPr>
              <a:t>went</a:t>
            </a:r>
            <a:endParaRPr lang="it-IT" dirty="0">
              <a:latin typeface="Avenir Next Ultra Light" panose="020B0203020202020204" pitchFamily="34" charset="77"/>
            </a:endParaRPr>
          </a:p>
          <a:p>
            <a:endParaRPr lang="it-IT" dirty="0">
              <a:latin typeface="Avenir Next Ultra Light" panose="020B0203020202020204" pitchFamily="34" charset="77"/>
            </a:endParaRPr>
          </a:p>
        </p:txBody>
      </p:sp>
      <p:sp>
        <p:nvSpPr>
          <p:cNvPr id="18" name="Rectangle 17">
            <a:extLst>
              <a:ext uri="{FF2B5EF4-FFF2-40B4-BE49-F238E27FC236}">
                <a16:creationId xmlns:a16="http://schemas.microsoft.com/office/drawing/2014/main" id="{D50C6D2D-834C-3148-BEDB-FCD1E94AD7C2}"/>
              </a:ext>
            </a:extLst>
          </p:cNvPr>
          <p:cNvSpPr/>
          <p:nvPr/>
        </p:nvSpPr>
        <p:spPr>
          <a:xfrm>
            <a:off x="10982426" y="2161669"/>
            <a:ext cx="732662" cy="646331"/>
          </a:xfrm>
          <a:prstGeom prst="rect">
            <a:avLst/>
          </a:prstGeom>
        </p:spPr>
        <p:txBody>
          <a:bodyPr wrap="square">
            <a:spAutoFit/>
          </a:bodyPr>
          <a:lstStyle/>
          <a:p>
            <a:r>
              <a:rPr lang="it-IT" dirty="0" err="1">
                <a:latin typeface="Avenir Next Ultra Light" panose="020B0203020202020204" pitchFamily="34" charset="77"/>
              </a:rPr>
              <a:t>away</a:t>
            </a:r>
            <a:endParaRPr lang="it-IT" dirty="0">
              <a:latin typeface="Avenir Next Ultra Light" panose="020B0203020202020204" pitchFamily="34" charset="77"/>
            </a:endParaRPr>
          </a:p>
          <a:p>
            <a:endParaRPr lang="it-IT" dirty="0">
              <a:latin typeface="Avenir Next Ultra Light" panose="020B0203020202020204" pitchFamily="34" charset="77"/>
            </a:endParaRPr>
          </a:p>
        </p:txBody>
      </p:sp>
      <p:sp>
        <p:nvSpPr>
          <p:cNvPr id="19" name="Rectangle 18">
            <a:extLst>
              <a:ext uri="{FF2B5EF4-FFF2-40B4-BE49-F238E27FC236}">
                <a16:creationId xmlns:a16="http://schemas.microsoft.com/office/drawing/2014/main" id="{58B54BF7-656A-8E4D-887A-E891E783C3C9}"/>
              </a:ext>
            </a:extLst>
          </p:cNvPr>
          <p:cNvSpPr/>
          <p:nvPr/>
        </p:nvSpPr>
        <p:spPr>
          <a:xfrm>
            <a:off x="11079822" y="2885935"/>
            <a:ext cx="576667" cy="646331"/>
          </a:xfrm>
          <a:prstGeom prst="rect">
            <a:avLst/>
          </a:prstGeom>
        </p:spPr>
        <p:txBody>
          <a:bodyPr wrap="square">
            <a:spAutoFit/>
          </a:bodyPr>
          <a:lstStyle/>
          <a:p>
            <a:r>
              <a:rPr lang="it-IT" dirty="0" err="1">
                <a:latin typeface="Avenir Next Ultra Light" panose="020B0203020202020204" pitchFamily="34" charset="77"/>
              </a:rPr>
              <a:t>into</a:t>
            </a:r>
            <a:endParaRPr lang="it-IT" dirty="0">
              <a:latin typeface="Avenir Next Ultra Light" panose="020B0203020202020204" pitchFamily="34" charset="77"/>
            </a:endParaRPr>
          </a:p>
          <a:p>
            <a:endParaRPr lang="it-IT" dirty="0">
              <a:latin typeface="Avenir Next Ultra Light" panose="020B0203020202020204" pitchFamily="34" charset="77"/>
            </a:endParaRPr>
          </a:p>
        </p:txBody>
      </p:sp>
      <p:sp>
        <p:nvSpPr>
          <p:cNvPr id="20" name="Rectangle 19">
            <a:extLst>
              <a:ext uri="{FF2B5EF4-FFF2-40B4-BE49-F238E27FC236}">
                <a16:creationId xmlns:a16="http://schemas.microsoft.com/office/drawing/2014/main" id="{C9519C6C-6910-C140-89F6-2A9A1986A77E}"/>
              </a:ext>
            </a:extLst>
          </p:cNvPr>
          <p:cNvSpPr/>
          <p:nvPr/>
        </p:nvSpPr>
        <p:spPr>
          <a:xfrm>
            <a:off x="10776907" y="3547774"/>
            <a:ext cx="1402949" cy="646331"/>
          </a:xfrm>
          <a:prstGeom prst="rect">
            <a:avLst/>
          </a:prstGeom>
        </p:spPr>
        <p:txBody>
          <a:bodyPr wrap="square">
            <a:spAutoFit/>
          </a:bodyPr>
          <a:lstStyle/>
          <a:p>
            <a:r>
              <a:rPr lang="it-IT" dirty="0" err="1">
                <a:latin typeface="Avenir Next Ultra Light" panose="020B0203020202020204" pitchFamily="34" charset="77"/>
              </a:rPr>
              <a:t>something</a:t>
            </a:r>
            <a:endParaRPr lang="it-IT" dirty="0">
              <a:latin typeface="Avenir Next Ultra Light" panose="020B0203020202020204" pitchFamily="34" charset="77"/>
            </a:endParaRPr>
          </a:p>
          <a:p>
            <a:endParaRPr lang="it-IT" dirty="0">
              <a:latin typeface="Avenir Next Ultra Light" panose="020B0203020202020204" pitchFamily="34" charset="77"/>
            </a:endParaRPr>
          </a:p>
        </p:txBody>
      </p:sp>
      <p:sp>
        <p:nvSpPr>
          <p:cNvPr id="21" name="Rectangle 20">
            <a:extLst>
              <a:ext uri="{FF2B5EF4-FFF2-40B4-BE49-F238E27FC236}">
                <a16:creationId xmlns:a16="http://schemas.microsoft.com/office/drawing/2014/main" id="{9E352E64-8874-8940-9BB6-DC0DC87C33CB}"/>
              </a:ext>
            </a:extLst>
          </p:cNvPr>
          <p:cNvSpPr/>
          <p:nvPr/>
        </p:nvSpPr>
        <p:spPr>
          <a:xfrm>
            <a:off x="11182290" y="4241690"/>
            <a:ext cx="377885" cy="646331"/>
          </a:xfrm>
          <a:prstGeom prst="rect">
            <a:avLst/>
          </a:prstGeom>
        </p:spPr>
        <p:txBody>
          <a:bodyPr wrap="square">
            <a:spAutoFit/>
          </a:bodyPr>
          <a:lstStyle/>
          <a:p>
            <a:r>
              <a:rPr lang="it-IT" dirty="0">
                <a:latin typeface="Avenir Next Ultra Light" panose="020B0203020202020204" pitchFamily="34" charset="77"/>
              </a:rPr>
              <a:t>.</a:t>
            </a:r>
          </a:p>
          <a:p>
            <a:endParaRPr lang="it-IT" dirty="0">
              <a:latin typeface="Avenir Next Ultra Light" panose="020B0203020202020204" pitchFamily="34" charset="77"/>
            </a:endParaRPr>
          </a:p>
        </p:txBody>
      </p:sp>
      <p:sp>
        <p:nvSpPr>
          <p:cNvPr id="22" name="Rectangle 21">
            <a:extLst>
              <a:ext uri="{FF2B5EF4-FFF2-40B4-BE49-F238E27FC236}">
                <a16:creationId xmlns:a16="http://schemas.microsoft.com/office/drawing/2014/main" id="{600B16E5-1CF7-2640-9FA2-56EAC95410F7}"/>
              </a:ext>
            </a:extLst>
          </p:cNvPr>
          <p:cNvSpPr/>
          <p:nvPr/>
        </p:nvSpPr>
        <p:spPr>
          <a:xfrm>
            <a:off x="11083651" y="5020403"/>
            <a:ext cx="572838" cy="646331"/>
          </a:xfrm>
          <a:prstGeom prst="rect">
            <a:avLst/>
          </a:prstGeom>
        </p:spPr>
        <p:txBody>
          <a:bodyPr wrap="square">
            <a:spAutoFit/>
          </a:bodyPr>
          <a:lstStyle/>
          <a:p>
            <a:r>
              <a:rPr lang="it-IT" dirty="0">
                <a:latin typeface="Avenir Next Ultra Light" panose="020B0203020202020204" pitchFamily="34" charset="77"/>
              </a:rPr>
              <a:t>His</a:t>
            </a:r>
          </a:p>
          <a:p>
            <a:endParaRPr lang="it-IT" dirty="0">
              <a:latin typeface="Avenir Next Ultra Light" panose="020B0203020202020204" pitchFamily="34" charset="77"/>
            </a:endParaRPr>
          </a:p>
        </p:txBody>
      </p:sp>
      <p:sp>
        <p:nvSpPr>
          <p:cNvPr id="23" name="Rectangle 22">
            <a:extLst>
              <a:ext uri="{FF2B5EF4-FFF2-40B4-BE49-F238E27FC236}">
                <a16:creationId xmlns:a16="http://schemas.microsoft.com/office/drawing/2014/main" id="{143B8899-5A8A-7C46-B2E5-829133FABDE6}"/>
              </a:ext>
            </a:extLst>
          </p:cNvPr>
          <p:cNvSpPr/>
          <p:nvPr/>
        </p:nvSpPr>
        <p:spPr>
          <a:xfrm>
            <a:off x="10919371" y="5712617"/>
            <a:ext cx="1018062" cy="646331"/>
          </a:xfrm>
          <a:prstGeom prst="rect">
            <a:avLst/>
          </a:prstGeom>
        </p:spPr>
        <p:txBody>
          <a:bodyPr wrap="square">
            <a:spAutoFit/>
          </a:bodyPr>
          <a:lstStyle/>
          <a:p>
            <a:r>
              <a:rPr lang="it-IT" dirty="0" err="1">
                <a:latin typeface="Avenir Next Ultra Light" panose="020B0203020202020204" pitchFamily="34" charset="77"/>
              </a:rPr>
              <a:t>evening</a:t>
            </a:r>
            <a:endParaRPr lang="it-IT" dirty="0">
              <a:latin typeface="Avenir Next Ultra Light" panose="020B0203020202020204" pitchFamily="34" charset="77"/>
            </a:endParaRPr>
          </a:p>
          <a:p>
            <a:endParaRPr lang="it-IT" dirty="0">
              <a:latin typeface="Avenir Next Ultra Light" panose="020B0203020202020204" pitchFamily="34" charset="77"/>
            </a:endParaRPr>
          </a:p>
        </p:txBody>
      </p:sp>
      <p:sp>
        <p:nvSpPr>
          <p:cNvPr id="24" name="Rectangle 23">
            <a:extLst>
              <a:ext uri="{FF2B5EF4-FFF2-40B4-BE49-F238E27FC236}">
                <a16:creationId xmlns:a16="http://schemas.microsoft.com/office/drawing/2014/main" id="{1B642486-3BE8-844B-8344-8B74BD80080D}"/>
              </a:ext>
            </a:extLst>
          </p:cNvPr>
          <p:cNvSpPr/>
          <p:nvPr/>
        </p:nvSpPr>
        <p:spPr>
          <a:xfrm>
            <a:off x="330053" y="822248"/>
            <a:ext cx="5970041" cy="615553"/>
          </a:xfrm>
          <a:prstGeom prst="rect">
            <a:avLst/>
          </a:prstGeom>
        </p:spPr>
        <p:txBody>
          <a:bodyPr wrap="square">
            <a:spAutoFit/>
          </a:bodyPr>
          <a:lstStyle/>
          <a:p>
            <a:r>
              <a:rPr lang="it-IT" sz="1600" dirty="0">
                <a:latin typeface="Avenir Next Ultra Light" panose="020B0203020202020204" pitchFamily="34" charset="77"/>
              </a:rPr>
              <a:t>input </a:t>
            </a:r>
            <a:r>
              <a:rPr lang="it-IT" sz="1600" dirty="0" err="1">
                <a:latin typeface="Avenir Next Ultra Light" panose="020B0203020202020204" pitchFamily="34" charset="77"/>
              </a:rPr>
              <a:t>sentence</a:t>
            </a:r>
            <a:r>
              <a:rPr lang="it-IT" sz="1600" dirty="0">
                <a:latin typeface="Avenir Next Ultra Light" panose="020B0203020202020204" pitchFamily="34" charset="77"/>
              </a:rPr>
              <a:t>: «</a:t>
            </a:r>
            <a:r>
              <a:rPr lang="it-IT" sz="1600" b="1" dirty="0" err="1">
                <a:latin typeface="Avenir Next Ultra Light" panose="020B0203020202020204" pitchFamily="34" charset="77"/>
              </a:rPr>
              <a:t>melt</a:t>
            </a:r>
            <a:r>
              <a:rPr lang="it-IT" sz="1600" b="1" dirty="0">
                <a:latin typeface="Avenir Next Ultra Light" panose="020B0203020202020204" pitchFamily="34" charset="77"/>
              </a:rPr>
              <a:t> </a:t>
            </a:r>
            <a:r>
              <a:rPr lang="it-IT" sz="1600" b="1" dirty="0" err="1">
                <a:latin typeface="Avenir Next Ultra Light" panose="020B0203020202020204" pitchFamily="34" charset="77"/>
              </a:rPr>
              <a:t>away</a:t>
            </a:r>
            <a:r>
              <a:rPr lang="it-IT" sz="1600" b="1" dirty="0">
                <a:latin typeface="Avenir Next Ultra Light" panose="020B0203020202020204" pitchFamily="34" charset="77"/>
              </a:rPr>
              <a:t> </a:t>
            </a:r>
            <a:r>
              <a:rPr lang="it-IT" sz="1600" b="1" dirty="0" err="1">
                <a:latin typeface="Avenir Next Ultra Light" panose="020B0203020202020204" pitchFamily="34" charset="77"/>
              </a:rPr>
              <a:t>into</a:t>
            </a:r>
            <a:r>
              <a:rPr lang="it-IT" sz="1600" b="1" dirty="0">
                <a:latin typeface="Avenir Next Ultra Light" panose="020B0203020202020204" pitchFamily="34" charset="77"/>
              </a:rPr>
              <a:t> </a:t>
            </a:r>
            <a:r>
              <a:rPr lang="it-IT" sz="1600" b="1" dirty="0" err="1">
                <a:latin typeface="Avenir Next Ultra Light" panose="020B0203020202020204" pitchFamily="34" charset="77"/>
              </a:rPr>
              <a:t>emptiness</a:t>
            </a:r>
            <a:r>
              <a:rPr lang="it-IT" sz="1600" b="1" dirty="0">
                <a:latin typeface="Avenir Next Ultra Light" panose="020B0203020202020204" pitchFamily="34" charset="77"/>
              </a:rPr>
              <a:t>. His </a:t>
            </a:r>
            <a:r>
              <a:rPr lang="it-IT" sz="1600" b="1" dirty="0" err="1">
                <a:latin typeface="Avenir Next Ultra Light" panose="020B0203020202020204" pitchFamily="34" charset="77"/>
              </a:rPr>
              <a:t>bulging</a:t>
            </a:r>
            <a:r>
              <a:rPr lang="it-IT" sz="1600" dirty="0">
                <a:latin typeface="Avenir Next Ultra Light" panose="020B0203020202020204" pitchFamily="34" charset="77"/>
              </a:rPr>
              <a:t>»</a:t>
            </a:r>
          </a:p>
          <a:p>
            <a:endParaRPr lang="it-IT" dirty="0">
              <a:latin typeface="Avenir Next Ultra Light" panose="020B0203020202020204" pitchFamily="34" charset="77"/>
            </a:endParaRPr>
          </a:p>
        </p:txBody>
      </p:sp>
      <p:cxnSp>
        <p:nvCxnSpPr>
          <p:cNvPr id="27" name="Straight Arrow Connector 26">
            <a:extLst>
              <a:ext uri="{FF2B5EF4-FFF2-40B4-BE49-F238E27FC236}">
                <a16:creationId xmlns:a16="http://schemas.microsoft.com/office/drawing/2014/main" id="{988BD2F9-E267-0B48-B3FD-F56E558BD217}"/>
              </a:ext>
            </a:extLst>
          </p:cNvPr>
          <p:cNvCxnSpPr/>
          <p:nvPr/>
        </p:nvCxnSpPr>
        <p:spPr>
          <a:xfrm>
            <a:off x="4401345" y="3104374"/>
            <a:ext cx="230909" cy="0"/>
          </a:xfrm>
          <a:prstGeom prst="straightConnector1">
            <a:avLst/>
          </a:prstGeom>
          <a:ln w="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A7C34376-B413-BD4C-B86A-057BC33522BD}"/>
              </a:ext>
            </a:extLst>
          </p:cNvPr>
          <p:cNvCxnSpPr/>
          <p:nvPr/>
        </p:nvCxnSpPr>
        <p:spPr>
          <a:xfrm>
            <a:off x="4401345" y="3774011"/>
            <a:ext cx="230909" cy="0"/>
          </a:xfrm>
          <a:prstGeom prst="straightConnector1">
            <a:avLst/>
          </a:prstGeom>
          <a:ln w="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AEF9AB02-E37B-CC4E-8317-04E4C5835E69}"/>
              </a:ext>
            </a:extLst>
          </p:cNvPr>
          <p:cNvCxnSpPr/>
          <p:nvPr/>
        </p:nvCxnSpPr>
        <p:spPr>
          <a:xfrm>
            <a:off x="4401345" y="4489829"/>
            <a:ext cx="230909" cy="0"/>
          </a:xfrm>
          <a:prstGeom prst="straightConnector1">
            <a:avLst/>
          </a:prstGeom>
          <a:ln w="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B971A5CD-D1A5-D44D-A829-7E10B2CFE871}"/>
              </a:ext>
            </a:extLst>
          </p:cNvPr>
          <p:cNvCxnSpPr/>
          <p:nvPr/>
        </p:nvCxnSpPr>
        <p:spPr>
          <a:xfrm>
            <a:off x="4401345" y="5205648"/>
            <a:ext cx="230909" cy="0"/>
          </a:xfrm>
          <a:prstGeom prst="straightConnector1">
            <a:avLst/>
          </a:prstGeom>
          <a:ln w="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686B40B7-9549-D84D-B1A9-02A1B85F2558}"/>
              </a:ext>
            </a:extLst>
          </p:cNvPr>
          <p:cNvCxnSpPr/>
          <p:nvPr/>
        </p:nvCxnSpPr>
        <p:spPr>
          <a:xfrm>
            <a:off x="10396679" y="1615211"/>
            <a:ext cx="230909" cy="0"/>
          </a:xfrm>
          <a:prstGeom prst="straightConnector1">
            <a:avLst/>
          </a:prstGeom>
          <a:ln w="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67205DA4-5967-A64C-AE11-30821B1D341D}"/>
              </a:ext>
            </a:extLst>
          </p:cNvPr>
          <p:cNvCxnSpPr/>
          <p:nvPr/>
        </p:nvCxnSpPr>
        <p:spPr>
          <a:xfrm>
            <a:off x="10396679" y="2348189"/>
            <a:ext cx="230909" cy="0"/>
          </a:xfrm>
          <a:prstGeom prst="straightConnector1">
            <a:avLst/>
          </a:prstGeom>
          <a:ln w="0">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10913859-5EA6-3E4E-8341-6FFAD372FAFF}"/>
              </a:ext>
            </a:extLst>
          </p:cNvPr>
          <p:cNvCxnSpPr/>
          <p:nvPr/>
        </p:nvCxnSpPr>
        <p:spPr>
          <a:xfrm>
            <a:off x="10396679" y="3019714"/>
            <a:ext cx="230909" cy="0"/>
          </a:xfrm>
          <a:prstGeom prst="straightConnector1">
            <a:avLst/>
          </a:prstGeom>
          <a:ln w="0">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D8A54425-357F-7E44-A6A8-CE4D94A502D7}"/>
              </a:ext>
            </a:extLst>
          </p:cNvPr>
          <p:cNvCxnSpPr/>
          <p:nvPr/>
        </p:nvCxnSpPr>
        <p:spPr>
          <a:xfrm>
            <a:off x="10396678" y="3729211"/>
            <a:ext cx="230909" cy="0"/>
          </a:xfrm>
          <a:prstGeom prst="straightConnector1">
            <a:avLst/>
          </a:prstGeom>
          <a:ln w="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83887099-64C2-E840-AF40-0A974BACFC78}"/>
              </a:ext>
            </a:extLst>
          </p:cNvPr>
          <p:cNvCxnSpPr/>
          <p:nvPr/>
        </p:nvCxnSpPr>
        <p:spPr>
          <a:xfrm>
            <a:off x="10396677" y="4437101"/>
            <a:ext cx="230909" cy="0"/>
          </a:xfrm>
          <a:prstGeom prst="straightConnector1">
            <a:avLst/>
          </a:prstGeom>
          <a:ln w="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0C4BCAA6-2AD4-7549-A4E3-E4C5F3FEEFF9}"/>
              </a:ext>
            </a:extLst>
          </p:cNvPr>
          <p:cNvCxnSpPr/>
          <p:nvPr/>
        </p:nvCxnSpPr>
        <p:spPr>
          <a:xfrm>
            <a:off x="10396677" y="5160267"/>
            <a:ext cx="230909" cy="0"/>
          </a:xfrm>
          <a:prstGeom prst="straightConnector1">
            <a:avLst/>
          </a:prstGeom>
          <a:ln w="0">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2C5C0DAB-4EC3-CB43-9AB8-F55B6712647D}"/>
              </a:ext>
            </a:extLst>
          </p:cNvPr>
          <p:cNvCxnSpPr/>
          <p:nvPr/>
        </p:nvCxnSpPr>
        <p:spPr>
          <a:xfrm>
            <a:off x="10396676" y="5913031"/>
            <a:ext cx="230909" cy="0"/>
          </a:xfrm>
          <a:prstGeom prst="straightConnector1">
            <a:avLst/>
          </a:prstGeom>
          <a:ln w="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82782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16242-D370-A443-825D-8C9E23705B05}"/>
              </a:ext>
            </a:extLst>
          </p:cNvPr>
          <p:cNvSpPr>
            <a:spLocks noGrp="1"/>
          </p:cNvSpPr>
          <p:nvPr>
            <p:ph type="title"/>
          </p:nvPr>
        </p:nvSpPr>
        <p:spPr/>
        <p:txBody>
          <a:bodyPr/>
          <a:lstStyle/>
          <a:p>
            <a:r>
              <a:rPr lang="it-IT" dirty="0">
                <a:latin typeface="Avenir Next Ultra Light" panose="020B0203020202020204" pitchFamily="34" charset="77"/>
              </a:rPr>
              <a:t>Future Work</a:t>
            </a:r>
            <a:endParaRPr lang="it-IT" dirty="0"/>
          </a:p>
        </p:txBody>
      </p:sp>
      <p:sp>
        <p:nvSpPr>
          <p:cNvPr id="7" name="Content Placeholder 2">
            <a:extLst>
              <a:ext uri="{FF2B5EF4-FFF2-40B4-BE49-F238E27FC236}">
                <a16:creationId xmlns:a16="http://schemas.microsoft.com/office/drawing/2014/main" id="{FFC1A54A-7E30-B548-80B3-A58C3A66EB15}"/>
              </a:ext>
            </a:extLst>
          </p:cNvPr>
          <p:cNvSpPr>
            <a:spLocks noGrp="1"/>
          </p:cNvSpPr>
          <p:nvPr>
            <p:ph idx="1"/>
          </p:nvPr>
        </p:nvSpPr>
        <p:spPr>
          <a:xfrm>
            <a:off x="838200" y="1825624"/>
            <a:ext cx="10515600" cy="4667251"/>
          </a:xfrm>
        </p:spPr>
        <p:txBody>
          <a:bodyPr>
            <a:normAutofit/>
          </a:bodyPr>
          <a:lstStyle/>
          <a:p>
            <a:r>
              <a:rPr lang="it-IT" sz="2000" b="1" dirty="0" err="1">
                <a:latin typeface="Avenir Next Ultra Light" panose="020B0203020202020204" pitchFamily="34" charset="77"/>
              </a:rPr>
              <a:t>hyperparameter</a:t>
            </a:r>
            <a:r>
              <a:rPr lang="it-IT" sz="2000" b="1" dirty="0">
                <a:latin typeface="Avenir Next Ultra Light" panose="020B0203020202020204" pitchFamily="34" charset="77"/>
              </a:rPr>
              <a:t> </a:t>
            </a:r>
            <a:r>
              <a:rPr lang="it-IT" sz="2000" b="1" dirty="0" err="1">
                <a:latin typeface="Avenir Next Ultra Light" panose="020B0203020202020204" pitchFamily="34" charset="77"/>
              </a:rPr>
              <a:t>tuning</a:t>
            </a:r>
            <a:r>
              <a:rPr lang="it-IT" sz="2000" dirty="0">
                <a:latin typeface="Avenir Next Ultra Light" panose="020B0203020202020204" pitchFamily="34" charset="77"/>
              </a:rPr>
              <a:t> (e.g. </a:t>
            </a:r>
            <a:r>
              <a:rPr lang="it-IT" sz="2000" dirty="0" err="1">
                <a:latin typeface="Avenir Next Ultra Light" panose="020B0203020202020204" pitchFamily="34" charset="77"/>
              </a:rPr>
              <a:t>try</a:t>
            </a:r>
            <a:r>
              <a:rPr lang="it-IT" sz="2000" dirty="0">
                <a:latin typeface="Avenir Next Ultra Light" panose="020B0203020202020204" pitchFamily="34" charset="77"/>
              </a:rPr>
              <a:t> </a:t>
            </a:r>
            <a:r>
              <a:rPr lang="it-IT" sz="2000" dirty="0" err="1">
                <a:latin typeface="Avenir Next Ultra Light" panose="020B0203020202020204" pitchFamily="34" charset="77"/>
              </a:rPr>
              <a:t>different</a:t>
            </a:r>
            <a:r>
              <a:rPr lang="it-IT" sz="2000" dirty="0">
                <a:latin typeface="Avenir Next Ultra Light" panose="020B0203020202020204" pitchFamily="34" charset="77"/>
              </a:rPr>
              <a:t> </a:t>
            </a:r>
            <a:r>
              <a:rPr lang="it-IT" sz="2000" dirty="0" err="1">
                <a:latin typeface="Avenir Next Ultra Light" panose="020B0203020202020204" pitchFamily="34" charset="77"/>
              </a:rPr>
              <a:t>size</a:t>
            </a:r>
            <a:r>
              <a:rPr lang="it-IT" sz="2000" dirty="0">
                <a:latin typeface="Avenir Next Ultra Light" panose="020B0203020202020204" pitchFamily="34" charset="77"/>
              </a:rPr>
              <a:t> for the </a:t>
            </a:r>
            <a:r>
              <a:rPr lang="it-IT" sz="2000" dirty="0" err="1">
                <a:latin typeface="Avenir Next Ultra Light" panose="020B0203020202020204" pitchFamily="34" charset="77"/>
              </a:rPr>
              <a:t>encoded</a:t>
            </a:r>
            <a:r>
              <a:rPr lang="it-IT" sz="2000" dirty="0">
                <a:latin typeface="Avenir Next Ultra Light" panose="020B0203020202020204" pitchFamily="34" charset="77"/>
              </a:rPr>
              <a:t> image)</a:t>
            </a:r>
          </a:p>
          <a:p>
            <a:r>
              <a:rPr lang="it-IT" sz="2000" dirty="0" err="1">
                <a:latin typeface="Avenir Next Ultra Light" panose="020B0203020202020204" pitchFamily="34" charset="77"/>
              </a:rPr>
              <a:t>load</a:t>
            </a:r>
            <a:r>
              <a:rPr lang="it-IT" sz="2000" dirty="0">
                <a:latin typeface="Avenir Next Ultra Light" panose="020B0203020202020204" pitchFamily="34" charset="77"/>
              </a:rPr>
              <a:t> </a:t>
            </a:r>
            <a:r>
              <a:rPr lang="it-IT" sz="2000" b="1" dirty="0" err="1">
                <a:latin typeface="Avenir Next Ultra Light" panose="020B0203020202020204" pitchFamily="34" charset="77"/>
              </a:rPr>
              <a:t>pretrained</a:t>
            </a:r>
            <a:r>
              <a:rPr lang="it-IT" sz="2000" b="1" dirty="0">
                <a:latin typeface="Avenir Next Ultra Light" panose="020B0203020202020204" pitchFamily="34" charset="77"/>
              </a:rPr>
              <a:t> </a:t>
            </a:r>
            <a:r>
              <a:rPr lang="it-IT" sz="2000" b="1" dirty="0" err="1">
                <a:latin typeface="Avenir Next Ultra Light" panose="020B0203020202020204" pitchFamily="34" charset="77"/>
              </a:rPr>
              <a:t>embedding</a:t>
            </a:r>
            <a:r>
              <a:rPr lang="it-IT" sz="2000" b="1" dirty="0">
                <a:latin typeface="Avenir Next Ultra Light" panose="020B0203020202020204" pitchFamily="34" charset="77"/>
              </a:rPr>
              <a:t> </a:t>
            </a:r>
            <a:r>
              <a:rPr lang="it-IT" sz="2000" b="1" dirty="0" err="1">
                <a:latin typeface="Avenir Next Ultra Light" panose="020B0203020202020204" pitchFamily="34" charset="77"/>
              </a:rPr>
              <a:t>vectors</a:t>
            </a:r>
            <a:endParaRPr lang="it-IT" sz="2000" b="1" dirty="0">
              <a:latin typeface="Avenir Next Ultra Light" panose="020B0203020202020204" pitchFamily="34" charset="77"/>
            </a:endParaRPr>
          </a:p>
          <a:p>
            <a:r>
              <a:rPr lang="it-IT" sz="2000" dirty="0" err="1">
                <a:latin typeface="Avenir Next Ultra Light" panose="020B0203020202020204" pitchFamily="34" charset="77"/>
              </a:rPr>
              <a:t>better</a:t>
            </a:r>
            <a:r>
              <a:rPr lang="it-IT" sz="2000" dirty="0">
                <a:latin typeface="Avenir Next Ultra Light" panose="020B0203020202020204" pitchFamily="34" charset="77"/>
              </a:rPr>
              <a:t> </a:t>
            </a:r>
            <a:r>
              <a:rPr lang="it-IT" sz="2000" b="1" dirty="0">
                <a:latin typeface="Avenir Next Ultra Light" panose="020B0203020202020204" pitchFamily="34" charset="77"/>
              </a:rPr>
              <a:t>data processing</a:t>
            </a:r>
            <a:r>
              <a:rPr lang="it-IT" sz="2000" dirty="0">
                <a:latin typeface="Avenir Next Ultra Light" panose="020B0203020202020204" pitchFamily="34" charset="77"/>
              </a:rPr>
              <a:t> and </a:t>
            </a:r>
            <a:r>
              <a:rPr lang="it-IT" sz="2000" b="1" dirty="0">
                <a:latin typeface="Avenir Next Ultra Light" panose="020B0203020202020204" pitchFamily="34" charset="77"/>
              </a:rPr>
              <a:t>data </a:t>
            </a:r>
            <a:r>
              <a:rPr lang="it-IT" sz="2000" b="1" dirty="0" err="1">
                <a:latin typeface="Avenir Next Ultra Light" panose="020B0203020202020204" pitchFamily="34" charset="77"/>
              </a:rPr>
              <a:t>augmentation</a:t>
            </a:r>
            <a:endParaRPr lang="it-IT" sz="2000" b="1" dirty="0">
              <a:latin typeface="Avenir Next Ultra Light" panose="020B0203020202020204" pitchFamily="34" charset="77"/>
            </a:endParaRPr>
          </a:p>
          <a:p>
            <a:r>
              <a:rPr lang="it-IT" sz="2000" dirty="0" err="1">
                <a:latin typeface="Avenir Next Ultra Light" panose="020B0203020202020204" pitchFamily="34" charset="77"/>
              </a:rPr>
              <a:t>add</a:t>
            </a:r>
            <a:r>
              <a:rPr lang="it-IT" sz="2000" dirty="0">
                <a:latin typeface="Avenir Next Ultra Light" panose="020B0203020202020204" pitchFamily="34" charset="77"/>
              </a:rPr>
              <a:t> a </a:t>
            </a:r>
            <a:r>
              <a:rPr lang="it-IT" sz="2000" b="1" dirty="0" err="1">
                <a:latin typeface="Avenir Next Ultra Light" panose="020B0203020202020204" pitchFamily="34" charset="77"/>
              </a:rPr>
              <a:t>language</a:t>
            </a:r>
            <a:r>
              <a:rPr lang="it-IT" sz="2000" b="1" dirty="0">
                <a:latin typeface="Avenir Next Ultra Light" panose="020B0203020202020204" pitchFamily="34" charset="77"/>
              </a:rPr>
              <a:t> model</a:t>
            </a:r>
            <a:r>
              <a:rPr lang="it-IT" sz="2000" dirty="0">
                <a:latin typeface="Avenir Next Ultra Light" panose="020B0203020202020204" pitchFamily="34" charset="77"/>
              </a:rPr>
              <a:t> on top to </a:t>
            </a:r>
            <a:r>
              <a:rPr lang="it-IT" sz="2000" dirty="0" err="1">
                <a:latin typeface="Avenir Next Ultra Light" panose="020B0203020202020204" pitchFamily="34" charset="77"/>
              </a:rPr>
              <a:t>proofread</a:t>
            </a:r>
            <a:r>
              <a:rPr lang="it-IT" sz="2000" dirty="0">
                <a:latin typeface="Avenir Next Ultra Light" panose="020B0203020202020204" pitchFamily="34" charset="77"/>
              </a:rPr>
              <a:t> and </a:t>
            </a:r>
            <a:r>
              <a:rPr lang="it-IT" sz="2000" b="1" dirty="0" err="1">
                <a:latin typeface="Avenir Next Ultra Light" panose="020B0203020202020204" pitchFamily="34" charset="77"/>
              </a:rPr>
              <a:t>correct</a:t>
            </a:r>
            <a:r>
              <a:rPr lang="it-IT" sz="2000" b="1" dirty="0">
                <a:latin typeface="Avenir Next Ultra Light" panose="020B0203020202020204" pitchFamily="34" charset="77"/>
              </a:rPr>
              <a:t> </a:t>
            </a:r>
            <a:r>
              <a:rPr lang="it-IT" sz="2000" b="1" dirty="0" err="1">
                <a:latin typeface="Avenir Next Ultra Light" panose="020B0203020202020204" pitchFamily="34" charset="77"/>
              </a:rPr>
              <a:t>decoding</a:t>
            </a:r>
            <a:r>
              <a:rPr lang="it-IT" sz="2000" b="1" dirty="0">
                <a:latin typeface="Avenir Next Ultra Light" panose="020B0203020202020204" pitchFamily="34" charset="77"/>
              </a:rPr>
              <a:t> </a:t>
            </a:r>
            <a:r>
              <a:rPr lang="it-IT" sz="2000" b="1" dirty="0" err="1">
                <a:latin typeface="Avenir Next Ultra Light" panose="020B0203020202020204" pitchFamily="34" charset="77"/>
              </a:rPr>
              <a:t>errors</a:t>
            </a:r>
            <a:endParaRPr lang="it-IT" sz="2000" b="1" dirty="0">
              <a:latin typeface="Avenir Next Ultra Light" panose="020B0203020202020204" pitchFamily="34" charset="77"/>
            </a:endParaRPr>
          </a:p>
          <a:p>
            <a:endParaRPr lang="it-IT" sz="2000" dirty="0">
              <a:latin typeface="Avenir Next Ultra Light" panose="020B0203020202020204" pitchFamily="34" charset="77"/>
            </a:endParaRPr>
          </a:p>
          <a:p>
            <a:pPr marL="0" indent="0">
              <a:buNone/>
            </a:pPr>
            <a:endParaRPr lang="it-IT" sz="2000" dirty="0">
              <a:latin typeface="Avenir Next Ultra Light" panose="020B0203020202020204" pitchFamily="34" charset="77"/>
            </a:endParaRPr>
          </a:p>
          <a:p>
            <a:pPr marL="0" indent="0">
              <a:buNone/>
            </a:pPr>
            <a:r>
              <a:rPr lang="it-IT" sz="2000" dirty="0">
                <a:latin typeface="Avenir Next Ultra Light" panose="020B0203020202020204" pitchFamily="34" charset="77"/>
              </a:rPr>
              <a:t>The ultimate goal </a:t>
            </a:r>
            <a:r>
              <a:rPr lang="it-IT" sz="2000" dirty="0" err="1">
                <a:latin typeface="Avenir Next Ultra Light" panose="020B0203020202020204" pitchFamily="34" charset="77"/>
              </a:rPr>
              <a:t>would</a:t>
            </a:r>
            <a:r>
              <a:rPr lang="it-IT" sz="2000" dirty="0">
                <a:latin typeface="Avenir Next Ultra Light" panose="020B0203020202020204" pitchFamily="34" charset="77"/>
              </a:rPr>
              <a:t> be to </a:t>
            </a:r>
            <a:r>
              <a:rPr lang="it-IT" sz="2000" dirty="0" err="1">
                <a:latin typeface="Avenir Next Ultra Light" panose="020B0203020202020204" pitchFamily="34" charset="77"/>
              </a:rPr>
              <a:t>feed</a:t>
            </a:r>
            <a:r>
              <a:rPr lang="it-IT" sz="2000" dirty="0">
                <a:latin typeface="Avenir Next Ultra Light" panose="020B0203020202020204" pitchFamily="34" charset="77"/>
              </a:rPr>
              <a:t> a </a:t>
            </a:r>
            <a:r>
              <a:rPr lang="it-IT" sz="2000" b="1" dirty="0">
                <a:latin typeface="Avenir Next Ultra Light" panose="020B0203020202020204" pitchFamily="34" charset="77"/>
              </a:rPr>
              <a:t>full text image</a:t>
            </a:r>
            <a:r>
              <a:rPr lang="it-IT" sz="2000" dirty="0">
                <a:latin typeface="Avenir Next Ultra Light" panose="020B0203020202020204" pitchFamily="34" charset="77"/>
              </a:rPr>
              <a:t> (multiple </a:t>
            </a:r>
            <a:r>
              <a:rPr lang="it-IT" sz="2000" dirty="0" err="1">
                <a:latin typeface="Avenir Next Ultra Light" panose="020B0203020202020204" pitchFamily="34" charset="77"/>
              </a:rPr>
              <a:t>sentences</a:t>
            </a:r>
            <a:r>
              <a:rPr lang="it-IT" sz="2000" dirty="0">
                <a:latin typeface="Avenir Next Ultra Light" panose="020B0203020202020204" pitchFamily="34" charset="77"/>
              </a:rPr>
              <a:t>) </a:t>
            </a:r>
            <a:r>
              <a:rPr lang="it-IT" sz="2000" dirty="0" err="1">
                <a:latin typeface="Avenir Next Ultra Light" panose="020B0203020202020204" pitchFamily="34" charset="77"/>
              </a:rPr>
              <a:t>as</a:t>
            </a:r>
            <a:r>
              <a:rPr lang="it-IT" sz="2000" dirty="0">
                <a:latin typeface="Avenir Next Ultra Light" panose="020B0203020202020204" pitchFamily="34" charset="77"/>
              </a:rPr>
              <a:t> input </a:t>
            </a:r>
            <a:r>
              <a:rPr lang="it-IT" sz="2000" dirty="0" err="1">
                <a:latin typeface="Avenir Next Ultra Light" panose="020B0203020202020204" pitchFamily="34" charset="77"/>
              </a:rPr>
              <a:t>instead</a:t>
            </a:r>
            <a:r>
              <a:rPr lang="it-IT" sz="2000" dirty="0">
                <a:latin typeface="Avenir Next Ultra Light" panose="020B0203020202020204" pitchFamily="34" charset="77"/>
              </a:rPr>
              <a:t> of a single </a:t>
            </a:r>
            <a:r>
              <a:rPr lang="it-IT" sz="2000" dirty="0" err="1">
                <a:latin typeface="Avenir Next Ultra Light" panose="020B0203020202020204" pitchFamily="34" charset="77"/>
              </a:rPr>
              <a:t>row</a:t>
            </a:r>
            <a:r>
              <a:rPr lang="it-IT" sz="2000" dirty="0">
                <a:latin typeface="Avenir Next Ultra Light" panose="020B0203020202020204" pitchFamily="34" charset="77"/>
              </a:rPr>
              <a:t> </a:t>
            </a:r>
            <a:r>
              <a:rPr lang="it-IT" sz="2000" dirty="0" err="1">
                <a:latin typeface="Avenir Next Ultra Light" panose="020B0203020202020204" pitchFamily="34" charset="77"/>
              </a:rPr>
              <a:t>sentence</a:t>
            </a:r>
            <a:r>
              <a:rPr lang="it-IT" sz="2000" dirty="0">
                <a:latin typeface="Avenir Next Ultra Light" panose="020B0203020202020204" pitchFamily="34" charset="77"/>
              </a:rPr>
              <a:t>.</a:t>
            </a:r>
          </a:p>
        </p:txBody>
      </p:sp>
    </p:spTree>
    <p:extLst>
      <p:ext uri="{BB962C8B-B14F-4D97-AF65-F5344CB8AC3E}">
        <p14:creationId xmlns:p14="http://schemas.microsoft.com/office/powerpoint/2010/main" val="2445518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16242-D370-A443-825D-8C9E23705B05}"/>
              </a:ext>
            </a:extLst>
          </p:cNvPr>
          <p:cNvSpPr>
            <a:spLocks noGrp="1"/>
          </p:cNvSpPr>
          <p:nvPr>
            <p:ph type="title"/>
          </p:nvPr>
        </p:nvSpPr>
        <p:spPr/>
        <p:txBody>
          <a:bodyPr/>
          <a:lstStyle/>
          <a:p>
            <a:r>
              <a:rPr lang="it-IT" dirty="0">
                <a:latin typeface="Avenir Next Ultra Light" panose="020B0203020202020204" pitchFamily="34" charset="77"/>
              </a:rPr>
              <a:t>Code </a:t>
            </a:r>
            <a:r>
              <a:rPr lang="it-IT" dirty="0" err="1">
                <a:latin typeface="Avenir Next Ultra Light" panose="020B0203020202020204" pitchFamily="34" charset="77"/>
              </a:rPr>
              <a:t>details</a:t>
            </a:r>
            <a:r>
              <a:rPr lang="it-IT" dirty="0">
                <a:latin typeface="Avenir Next Ultra Light" panose="020B0203020202020204" pitchFamily="34" charset="77"/>
              </a:rPr>
              <a:t> and </a:t>
            </a:r>
            <a:r>
              <a:rPr lang="it-IT" dirty="0" err="1">
                <a:latin typeface="Avenir Next Ultra Light" panose="020B0203020202020204" pitchFamily="34" charset="77"/>
              </a:rPr>
              <a:t>structure</a:t>
            </a:r>
            <a:endParaRPr lang="it-IT" dirty="0"/>
          </a:p>
        </p:txBody>
      </p:sp>
      <p:sp>
        <p:nvSpPr>
          <p:cNvPr id="7" name="Content Placeholder 2">
            <a:extLst>
              <a:ext uri="{FF2B5EF4-FFF2-40B4-BE49-F238E27FC236}">
                <a16:creationId xmlns:a16="http://schemas.microsoft.com/office/drawing/2014/main" id="{FFC1A54A-7E30-B548-80B3-A58C3A66EB15}"/>
              </a:ext>
            </a:extLst>
          </p:cNvPr>
          <p:cNvSpPr>
            <a:spLocks noGrp="1"/>
          </p:cNvSpPr>
          <p:nvPr>
            <p:ph idx="1"/>
          </p:nvPr>
        </p:nvSpPr>
        <p:spPr>
          <a:xfrm>
            <a:off x="838200" y="1825624"/>
            <a:ext cx="10515600" cy="4667251"/>
          </a:xfrm>
        </p:spPr>
        <p:txBody>
          <a:bodyPr>
            <a:normAutofit/>
          </a:bodyPr>
          <a:lstStyle/>
          <a:p>
            <a:pPr marL="0" indent="0">
              <a:buNone/>
            </a:pPr>
            <a:r>
              <a:rPr lang="it-IT" sz="2000" b="1" dirty="0" err="1">
                <a:latin typeface="Avenir Next Ultra Light" panose="020B0203020202020204" pitchFamily="34" charset="77"/>
              </a:rPr>
              <a:t>Pyspark</a:t>
            </a:r>
            <a:r>
              <a:rPr lang="it-IT" sz="2000" dirty="0">
                <a:latin typeface="Avenir Next Ultra Light" panose="020B0203020202020204" pitchFamily="34" charset="77"/>
              </a:rPr>
              <a:t> </a:t>
            </a:r>
            <a:r>
              <a:rPr lang="it-IT" sz="2000" dirty="0" err="1">
                <a:latin typeface="Avenir Next Ultra Light" panose="020B0203020202020204" pitchFamily="34" charset="77"/>
              </a:rPr>
              <a:t>is</a:t>
            </a:r>
            <a:r>
              <a:rPr lang="it-IT" sz="2000" dirty="0">
                <a:latin typeface="Avenir Next Ultra Light" panose="020B0203020202020204" pitchFamily="34" charset="77"/>
              </a:rPr>
              <a:t> </a:t>
            </a:r>
            <a:r>
              <a:rPr lang="it-IT" sz="2000" dirty="0" err="1">
                <a:latin typeface="Avenir Next Ultra Light" panose="020B0203020202020204" pitchFamily="34" charset="77"/>
              </a:rPr>
              <a:t>not</a:t>
            </a:r>
            <a:r>
              <a:rPr lang="it-IT" sz="2000" dirty="0">
                <a:latin typeface="Avenir Next Ultra Light" panose="020B0203020202020204" pitchFamily="34" charset="77"/>
              </a:rPr>
              <a:t> </a:t>
            </a:r>
            <a:r>
              <a:rPr lang="it-IT" sz="2000" dirty="0" err="1">
                <a:latin typeface="Avenir Next Ultra Light" panose="020B0203020202020204" pitchFamily="34" charset="77"/>
              </a:rPr>
              <a:t>used</a:t>
            </a:r>
            <a:r>
              <a:rPr lang="it-IT" sz="2000" dirty="0">
                <a:latin typeface="Avenir Next Ultra Light" panose="020B0203020202020204" pitchFamily="34" charset="77"/>
              </a:rPr>
              <a:t> for training </a:t>
            </a:r>
            <a:r>
              <a:rPr lang="it-IT" sz="2000" dirty="0" err="1">
                <a:latin typeface="Avenir Next Ultra Light" panose="020B0203020202020204" pitchFamily="34" charset="77"/>
              </a:rPr>
              <a:t>but</a:t>
            </a:r>
            <a:r>
              <a:rPr lang="it-IT" sz="2000" dirty="0">
                <a:latin typeface="Avenir Next Ultra Light" panose="020B0203020202020204" pitchFamily="34" charset="77"/>
              </a:rPr>
              <a:t> </a:t>
            </a:r>
            <a:r>
              <a:rPr lang="it-IT" sz="2000" dirty="0" err="1">
                <a:latin typeface="Avenir Next Ultra Light" panose="020B0203020202020204" pitchFamily="34" charset="77"/>
              </a:rPr>
              <a:t>only</a:t>
            </a:r>
            <a:r>
              <a:rPr lang="it-IT" sz="2000" dirty="0">
                <a:latin typeface="Avenir Next Ultra Light" panose="020B0203020202020204" pitchFamily="34" charset="77"/>
              </a:rPr>
              <a:t> to </a:t>
            </a:r>
            <a:r>
              <a:rPr lang="it-IT" sz="2000" dirty="0" err="1">
                <a:latin typeface="Avenir Next Ultra Light" panose="020B0203020202020204" pitchFamily="34" charset="77"/>
              </a:rPr>
              <a:t>preprocess</a:t>
            </a:r>
            <a:r>
              <a:rPr lang="it-IT" sz="2000" dirty="0">
                <a:latin typeface="Avenir Next Ultra Light" panose="020B0203020202020204" pitchFamily="34" charset="77"/>
              </a:rPr>
              <a:t> the </a:t>
            </a:r>
            <a:r>
              <a:rPr lang="it-IT" sz="2000" dirty="0" err="1">
                <a:latin typeface="Avenir Next Ultra Light" panose="020B0203020202020204" pitchFamily="34" charset="77"/>
              </a:rPr>
              <a:t>dataset</a:t>
            </a:r>
            <a:r>
              <a:rPr lang="it-IT" sz="2000" dirty="0">
                <a:latin typeface="Avenir Next Ultra Light" panose="020B0203020202020204" pitchFamily="34" charset="77"/>
              </a:rPr>
              <a:t> inside the </a:t>
            </a:r>
            <a:r>
              <a:rPr lang="it-IT" sz="2000" dirty="0" err="1">
                <a:latin typeface="Avenir Next Ultra Light" panose="020B0203020202020204" pitchFamily="34" charset="77"/>
              </a:rPr>
              <a:t>pyspark.ipynb</a:t>
            </a:r>
            <a:r>
              <a:rPr lang="it-IT" sz="2000" dirty="0">
                <a:latin typeface="Avenir Next Ultra Light" panose="020B0203020202020204" pitchFamily="34" charset="77"/>
              </a:rPr>
              <a:t>.  In </a:t>
            </a:r>
            <a:r>
              <a:rPr lang="it-IT" sz="2000" dirty="0" err="1">
                <a:latin typeface="Avenir Next Ultra Light" panose="020B0203020202020204" pitchFamily="34" charset="77"/>
              </a:rPr>
              <a:t>order</a:t>
            </a:r>
            <a:r>
              <a:rPr lang="it-IT" sz="2000" dirty="0">
                <a:latin typeface="Avenir Next Ultra Light" panose="020B0203020202020204" pitchFamily="34" charset="77"/>
              </a:rPr>
              <a:t> to </a:t>
            </a:r>
            <a:r>
              <a:rPr lang="it-IT" sz="2000" dirty="0" err="1">
                <a:latin typeface="Avenir Next Ultra Light" panose="020B0203020202020204" pitchFamily="34" charset="77"/>
              </a:rPr>
              <a:t>run</a:t>
            </a:r>
            <a:r>
              <a:rPr lang="it-IT" sz="2000" dirty="0">
                <a:latin typeface="Avenir Next Ultra Light" panose="020B0203020202020204" pitchFamily="34" charset="77"/>
              </a:rPr>
              <a:t> the code, </a:t>
            </a:r>
            <a:r>
              <a:rPr lang="it-IT" sz="2000" dirty="0" err="1">
                <a:latin typeface="Avenir Next Ultra Light" panose="020B0203020202020204" pitchFamily="34" charset="77"/>
              </a:rPr>
              <a:t>after</a:t>
            </a:r>
            <a:r>
              <a:rPr lang="it-IT" sz="2000" dirty="0">
                <a:latin typeface="Avenir Next Ultra Light" panose="020B0203020202020204" pitchFamily="34" charset="77"/>
              </a:rPr>
              <a:t> </a:t>
            </a:r>
            <a:r>
              <a:rPr lang="it-IT" sz="2000" dirty="0" err="1">
                <a:latin typeface="Avenir Next Ultra Light" panose="020B0203020202020204" pitchFamily="34" charset="77"/>
              </a:rPr>
              <a:t>running</a:t>
            </a:r>
            <a:r>
              <a:rPr lang="it-IT" sz="2000" dirty="0">
                <a:latin typeface="Avenir Next Ultra Light" panose="020B0203020202020204" pitchFamily="34" charset="77"/>
              </a:rPr>
              <a:t> ‘’</a:t>
            </a:r>
            <a:r>
              <a:rPr lang="it-IT" sz="2000" dirty="0" err="1">
                <a:latin typeface="Avenir Next Ultra Light" panose="020B0203020202020204" pitchFamily="34" charset="77"/>
              </a:rPr>
              <a:t>pip</a:t>
            </a:r>
            <a:r>
              <a:rPr lang="it-IT" sz="2000" dirty="0">
                <a:latin typeface="Avenir Next Ultra Light" panose="020B0203020202020204" pitchFamily="34" charset="77"/>
              </a:rPr>
              <a:t> </a:t>
            </a:r>
            <a:r>
              <a:rPr lang="it-IT" sz="2000" dirty="0" err="1">
                <a:latin typeface="Avenir Next Ultra Light" panose="020B0203020202020204" pitchFamily="34" charset="77"/>
              </a:rPr>
              <a:t>install</a:t>
            </a:r>
            <a:r>
              <a:rPr lang="it-IT" sz="2000" dirty="0">
                <a:latin typeface="Avenir Next Ultra Light" panose="020B0203020202020204" pitchFamily="34" charset="77"/>
              </a:rPr>
              <a:t> –</a:t>
            </a:r>
            <a:r>
              <a:rPr lang="it-IT" sz="2000" dirty="0" err="1">
                <a:latin typeface="Avenir Next Ultra Light" panose="020B0203020202020204" pitchFamily="34" charset="77"/>
              </a:rPr>
              <a:t>r</a:t>
            </a:r>
            <a:r>
              <a:rPr lang="it-IT" sz="2000" dirty="0">
                <a:latin typeface="Avenir Next Ultra Light" panose="020B0203020202020204" pitchFamily="34" charset="77"/>
              </a:rPr>
              <a:t> </a:t>
            </a:r>
            <a:r>
              <a:rPr lang="it-IT" sz="2000" dirty="0" err="1">
                <a:latin typeface="Avenir Next Ultra Light" panose="020B0203020202020204" pitchFamily="34" charset="77"/>
              </a:rPr>
              <a:t>requirements.txt</a:t>
            </a:r>
            <a:r>
              <a:rPr lang="it-IT" sz="2000" dirty="0">
                <a:latin typeface="Avenir Next Ultra Light" panose="020B0203020202020204" pitchFamily="34" charset="77"/>
              </a:rPr>
              <a:t>’’ </a:t>
            </a:r>
            <a:r>
              <a:rPr lang="it-IT" sz="2000" dirty="0" err="1">
                <a:latin typeface="Avenir Next Ultra Light" panose="020B0203020202020204" pitchFamily="34" charset="77"/>
              </a:rPr>
              <a:t>you</a:t>
            </a:r>
            <a:r>
              <a:rPr lang="it-IT" sz="2000" dirty="0">
                <a:latin typeface="Avenir Next Ultra Light" panose="020B0203020202020204" pitchFamily="34" charset="77"/>
              </a:rPr>
              <a:t> </a:t>
            </a:r>
            <a:r>
              <a:rPr lang="it-IT" sz="2000" dirty="0" err="1">
                <a:latin typeface="Avenir Next Ultra Light" panose="020B0203020202020204" pitchFamily="34" charset="77"/>
              </a:rPr>
              <a:t>need</a:t>
            </a:r>
            <a:r>
              <a:rPr lang="it-IT" sz="2000" dirty="0">
                <a:latin typeface="Avenir Next Ultra Light" panose="020B0203020202020204" pitchFamily="34" charset="77"/>
              </a:rPr>
              <a:t> to download the IAM </a:t>
            </a:r>
            <a:r>
              <a:rPr lang="it-IT" sz="2000" dirty="0" err="1">
                <a:latin typeface="Avenir Next Ultra Light" panose="020B0203020202020204" pitchFamily="34" charset="77"/>
              </a:rPr>
              <a:t>dataset</a:t>
            </a:r>
            <a:r>
              <a:rPr lang="it-IT" sz="2000" dirty="0">
                <a:latin typeface="Avenir Next Ultra Light" panose="020B0203020202020204" pitchFamily="34" charset="77"/>
              </a:rPr>
              <a:t> and </a:t>
            </a:r>
            <a:r>
              <a:rPr lang="it-IT" sz="2000" dirty="0" err="1">
                <a:latin typeface="Avenir Next Ultra Light" panose="020B0203020202020204" pitchFamily="34" charset="77"/>
              </a:rPr>
              <a:t>move</a:t>
            </a:r>
            <a:r>
              <a:rPr lang="it-IT" sz="2000" dirty="0">
                <a:latin typeface="Avenir Next Ultra Light" panose="020B0203020202020204" pitchFamily="34" charset="77"/>
              </a:rPr>
              <a:t> the </a:t>
            </a:r>
            <a:r>
              <a:rPr lang="it-IT" sz="2000" dirty="0" err="1">
                <a:latin typeface="Avenir Next Ultra Light" panose="020B0203020202020204" pitchFamily="34" charset="77"/>
              </a:rPr>
              <a:t>files</a:t>
            </a:r>
            <a:r>
              <a:rPr lang="it-IT" sz="2000" dirty="0">
                <a:latin typeface="Avenir Next Ultra Light" panose="020B0203020202020204" pitchFamily="34" charset="77"/>
              </a:rPr>
              <a:t> in a directory </a:t>
            </a:r>
            <a:r>
              <a:rPr lang="it-IT" sz="2000" dirty="0" err="1">
                <a:latin typeface="Avenir Next Ultra Light" panose="020B0203020202020204" pitchFamily="34" charset="77"/>
              </a:rPr>
              <a:t>called</a:t>
            </a:r>
            <a:r>
              <a:rPr lang="it-IT" sz="2000" dirty="0">
                <a:latin typeface="Avenir Next Ultra Light" panose="020B0203020202020204" pitchFamily="34" charset="77"/>
              </a:rPr>
              <a:t> ’’</a:t>
            </a:r>
            <a:r>
              <a:rPr lang="it-IT" sz="2000" dirty="0" err="1">
                <a:latin typeface="Avenir Next Ultra Light" panose="020B0203020202020204" pitchFamily="34" charset="77"/>
              </a:rPr>
              <a:t>datasets</a:t>
            </a:r>
            <a:r>
              <a:rPr lang="it-IT" sz="2000" dirty="0">
                <a:latin typeface="Avenir Next Ultra Light" panose="020B0203020202020204" pitchFamily="34" charset="77"/>
              </a:rPr>
              <a:t>/’’:</a:t>
            </a:r>
            <a:endParaRPr lang="it-IT" sz="1600" dirty="0">
              <a:latin typeface="Avenir Next Ultra Light" panose="020B0203020202020204" pitchFamily="34" charset="77"/>
            </a:endParaRPr>
          </a:p>
          <a:p>
            <a:pPr marL="0" indent="0">
              <a:buNone/>
            </a:pPr>
            <a:r>
              <a:rPr lang="it-IT" sz="1800" dirty="0">
                <a:latin typeface="Avenir Next Ultra Light" panose="020B0203020202020204" pitchFamily="34" charset="77"/>
              </a:rPr>
              <a:t>  </a:t>
            </a:r>
            <a:r>
              <a:rPr lang="it-IT" sz="1800" dirty="0" err="1">
                <a:latin typeface="Avenir Next Ultra Light" panose="020B0203020202020204" pitchFamily="34" charset="77"/>
              </a:rPr>
              <a:t>datasets</a:t>
            </a:r>
            <a:r>
              <a:rPr lang="it-IT" sz="1800" dirty="0">
                <a:latin typeface="Avenir Next Ultra Light" panose="020B0203020202020204" pitchFamily="34" charset="77"/>
              </a:rPr>
              <a:t>/</a:t>
            </a:r>
          </a:p>
          <a:p>
            <a:pPr marL="0" indent="0">
              <a:buNone/>
            </a:pPr>
            <a:r>
              <a:rPr lang="it-IT" sz="1800" dirty="0">
                <a:latin typeface="Avenir Next Ultra Light" panose="020B0203020202020204" pitchFamily="34" charset="77"/>
              </a:rPr>
              <a:t>	</a:t>
            </a:r>
            <a:r>
              <a:rPr lang="it-IT" sz="1800" dirty="0" err="1">
                <a:latin typeface="Avenir Next Ultra Light" panose="020B0203020202020204" pitchFamily="34" charset="77"/>
              </a:rPr>
              <a:t>lines.txt</a:t>
            </a:r>
            <a:endParaRPr lang="it-IT" sz="1800" dirty="0">
              <a:latin typeface="Avenir Next Ultra Light" panose="020B0203020202020204" pitchFamily="34" charset="77"/>
            </a:endParaRPr>
          </a:p>
          <a:p>
            <a:pPr marL="0" indent="0">
              <a:buNone/>
            </a:pPr>
            <a:r>
              <a:rPr lang="it-IT" sz="1800" dirty="0">
                <a:latin typeface="Avenir Next Ultra Light" panose="020B0203020202020204" pitchFamily="34" charset="77"/>
              </a:rPr>
              <a:t>	</a:t>
            </a:r>
            <a:r>
              <a:rPr lang="it-IT" sz="1800" dirty="0" err="1">
                <a:latin typeface="Avenir Next Ultra Light" panose="020B0203020202020204" pitchFamily="34" charset="77"/>
              </a:rPr>
              <a:t>formsA-D.tgz</a:t>
            </a:r>
            <a:endParaRPr lang="it-IT" sz="1800" dirty="0">
              <a:latin typeface="Avenir Next Ultra Light" panose="020B0203020202020204" pitchFamily="34" charset="77"/>
            </a:endParaRPr>
          </a:p>
          <a:p>
            <a:pPr marL="0" indent="0">
              <a:buNone/>
            </a:pPr>
            <a:r>
              <a:rPr lang="it-IT" sz="1800" dirty="0">
                <a:latin typeface="Avenir Next Ultra Light" panose="020B0203020202020204" pitchFamily="34" charset="77"/>
              </a:rPr>
              <a:t>	</a:t>
            </a:r>
            <a:r>
              <a:rPr lang="it-IT" sz="1800" dirty="0" err="1">
                <a:latin typeface="Avenir Next Ultra Light" panose="020B0203020202020204" pitchFamily="34" charset="77"/>
              </a:rPr>
              <a:t>formsE-H.tgz</a:t>
            </a:r>
            <a:endParaRPr lang="it-IT" sz="1800" dirty="0">
              <a:latin typeface="Avenir Next Ultra Light" panose="020B0203020202020204" pitchFamily="34" charset="77"/>
            </a:endParaRPr>
          </a:p>
          <a:p>
            <a:pPr marL="0" indent="0">
              <a:buNone/>
            </a:pPr>
            <a:r>
              <a:rPr lang="it-IT" sz="1800" dirty="0">
                <a:latin typeface="Avenir Next Ultra Light" panose="020B0203020202020204" pitchFamily="34" charset="77"/>
              </a:rPr>
              <a:t>	</a:t>
            </a:r>
            <a:r>
              <a:rPr lang="it-IT" sz="1800" dirty="0" err="1">
                <a:latin typeface="Avenir Next Ultra Light" panose="020B0203020202020204" pitchFamily="34" charset="77"/>
              </a:rPr>
              <a:t>formsI-Z.tgz</a:t>
            </a:r>
            <a:endParaRPr lang="it-IT" sz="1800" dirty="0">
              <a:latin typeface="Avenir Next Ultra Light" panose="020B0203020202020204" pitchFamily="34" charset="77"/>
            </a:endParaRPr>
          </a:p>
          <a:p>
            <a:pPr marL="0" indent="0">
              <a:buNone/>
            </a:pPr>
            <a:r>
              <a:rPr lang="it-IT" sz="2000" dirty="0" err="1">
                <a:latin typeface="Avenir Next Ultra Light" panose="020B0203020202020204" pitchFamily="34" charset="77"/>
              </a:rPr>
              <a:t>Then</a:t>
            </a:r>
            <a:r>
              <a:rPr lang="it-IT" sz="2000" dirty="0">
                <a:latin typeface="Avenir Next Ultra Light" panose="020B0203020202020204" pitchFamily="34" charset="77"/>
              </a:rPr>
              <a:t> </a:t>
            </a:r>
            <a:r>
              <a:rPr lang="it-IT" sz="2000" dirty="0" err="1">
                <a:latin typeface="Avenir Next Ultra Light" panose="020B0203020202020204" pitchFamily="34" charset="77"/>
              </a:rPr>
              <a:t>you</a:t>
            </a:r>
            <a:r>
              <a:rPr lang="it-IT" sz="2000" dirty="0">
                <a:latin typeface="Avenir Next Ultra Light" panose="020B0203020202020204" pitchFamily="34" charset="77"/>
              </a:rPr>
              <a:t> </a:t>
            </a:r>
            <a:r>
              <a:rPr lang="it-IT" sz="2000" dirty="0" err="1">
                <a:latin typeface="Avenir Next Ultra Light" panose="020B0203020202020204" pitchFamily="34" charset="77"/>
              </a:rPr>
              <a:t>need</a:t>
            </a:r>
            <a:r>
              <a:rPr lang="it-IT" sz="2000" dirty="0">
                <a:latin typeface="Avenir Next Ultra Light" panose="020B0203020202020204" pitchFamily="34" charset="77"/>
              </a:rPr>
              <a:t> to </a:t>
            </a:r>
            <a:r>
              <a:rPr lang="it-IT" sz="2000" dirty="0" err="1">
                <a:latin typeface="Avenir Next Ultra Light" panose="020B0203020202020204" pitchFamily="34" charset="77"/>
              </a:rPr>
              <a:t>run</a:t>
            </a:r>
            <a:r>
              <a:rPr lang="it-IT" sz="2000" dirty="0">
                <a:latin typeface="Avenir Next Ultra Light" panose="020B0203020202020204" pitchFamily="34" charset="77"/>
              </a:rPr>
              <a:t> ‘’</a:t>
            </a:r>
            <a:r>
              <a:rPr lang="it-IT" sz="2000" dirty="0" err="1">
                <a:latin typeface="Avenir Next Ultra Light" panose="020B0203020202020204" pitchFamily="34" charset="77"/>
              </a:rPr>
              <a:t>python</a:t>
            </a:r>
            <a:r>
              <a:rPr lang="it-IT" sz="2000" dirty="0">
                <a:latin typeface="Avenir Next Ultra Light" panose="020B0203020202020204" pitchFamily="34" charset="77"/>
              </a:rPr>
              <a:t> </a:t>
            </a:r>
            <a:r>
              <a:rPr lang="it-IT" sz="2000" dirty="0" err="1">
                <a:latin typeface="Avenir Next Ultra Light" panose="020B0203020202020204" pitchFamily="34" charset="77"/>
              </a:rPr>
              <a:t>create_input_files.py</a:t>
            </a:r>
            <a:r>
              <a:rPr lang="it-IT" sz="2000" dirty="0">
                <a:latin typeface="Avenir Next Ultra Light" panose="020B0203020202020204" pitchFamily="34" charset="77"/>
              </a:rPr>
              <a:t>’’ to </a:t>
            </a:r>
            <a:r>
              <a:rPr lang="it-IT" sz="2000" dirty="0" err="1">
                <a:latin typeface="Avenir Next Ultra Light" panose="020B0203020202020204" pitchFamily="34" charset="77"/>
              </a:rPr>
              <a:t>extract</a:t>
            </a:r>
            <a:r>
              <a:rPr lang="it-IT" sz="2000" dirty="0">
                <a:latin typeface="Avenir Next Ultra Light" panose="020B0203020202020204" pitchFamily="34" charset="77"/>
              </a:rPr>
              <a:t> and split the data </a:t>
            </a:r>
            <a:r>
              <a:rPr lang="it-IT" sz="2000" dirty="0" err="1">
                <a:latin typeface="Avenir Next Ultra Light" panose="020B0203020202020204" pitchFamily="34" charset="77"/>
              </a:rPr>
              <a:t>into</a:t>
            </a:r>
            <a:r>
              <a:rPr lang="it-IT" sz="2000" dirty="0">
                <a:latin typeface="Avenir Next Ultra Light" panose="020B0203020202020204" pitchFamily="34" charset="77"/>
              </a:rPr>
              <a:t> </a:t>
            </a:r>
            <a:r>
              <a:rPr lang="it-IT" sz="2000" dirty="0" err="1">
                <a:latin typeface="Avenir Next Ultra Light" panose="020B0203020202020204" pitchFamily="34" charset="77"/>
              </a:rPr>
              <a:t>train</a:t>
            </a:r>
            <a:r>
              <a:rPr lang="it-IT" sz="2000" dirty="0">
                <a:latin typeface="Avenir Next Ultra Light" panose="020B0203020202020204" pitchFamily="34" charset="77"/>
              </a:rPr>
              <a:t>/ val/ and test/ folders. </a:t>
            </a:r>
            <a:r>
              <a:rPr lang="it-IT" sz="2000" dirty="0" err="1">
                <a:latin typeface="Avenir Next Ultra Light" panose="020B0203020202020204" pitchFamily="34" charset="77"/>
              </a:rPr>
              <a:t>Now</a:t>
            </a:r>
            <a:r>
              <a:rPr lang="it-IT" sz="2000" dirty="0">
                <a:latin typeface="Avenir Next Ultra Light" panose="020B0203020202020204" pitchFamily="34" charset="77"/>
              </a:rPr>
              <a:t> </a:t>
            </a:r>
            <a:r>
              <a:rPr lang="it-IT" sz="2000" dirty="0" err="1">
                <a:latin typeface="Avenir Next Ultra Light" panose="020B0203020202020204" pitchFamily="34" charset="77"/>
              </a:rPr>
              <a:t>you</a:t>
            </a:r>
            <a:r>
              <a:rPr lang="it-IT" sz="2000" dirty="0">
                <a:latin typeface="Avenir Next Ultra Light" panose="020B0203020202020204" pitchFamily="34" charset="77"/>
              </a:rPr>
              <a:t> can </a:t>
            </a:r>
            <a:r>
              <a:rPr lang="it-IT" sz="2000" dirty="0" err="1">
                <a:latin typeface="Avenir Next Ultra Light" panose="020B0203020202020204" pitchFamily="34" charset="77"/>
              </a:rPr>
              <a:t>run</a:t>
            </a:r>
            <a:r>
              <a:rPr lang="it-IT" sz="2000" dirty="0">
                <a:latin typeface="Avenir Next Ultra Light" panose="020B0203020202020204" pitchFamily="34" charset="77"/>
              </a:rPr>
              <a:t> ’’</a:t>
            </a:r>
            <a:r>
              <a:rPr lang="it-IT" sz="2000" dirty="0" err="1">
                <a:latin typeface="Avenir Next Ultra Light" panose="020B0203020202020204" pitchFamily="34" charset="77"/>
              </a:rPr>
              <a:t>python</a:t>
            </a:r>
            <a:r>
              <a:rPr lang="it-IT" sz="2000" dirty="0">
                <a:latin typeface="Avenir Next Ultra Light" panose="020B0203020202020204" pitchFamily="34" charset="77"/>
              </a:rPr>
              <a:t> </a:t>
            </a:r>
            <a:r>
              <a:rPr lang="it-IT" sz="2000" dirty="0" err="1">
                <a:latin typeface="Avenir Next Ultra Light" panose="020B0203020202020204" pitchFamily="34" charset="77"/>
              </a:rPr>
              <a:t>train.py</a:t>
            </a:r>
            <a:r>
              <a:rPr lang="it-IT" sz="2000" dirty="0">
                <a:latin typeface="Avenir Next Ultra Light" panose="020B0203020202020204" pitchFamily="34" charset="77"/>
              </a:rPr>
              <a:t>’’. To </a:t>
            </a:r>
            <a:r>
              <a:rPr lang="it-IT" sz="2000" dirty="0" err="1">
                <a:latin typeface="Avenir Next Ultra Light" panose="020B0203020202020204" pitchFamily="34" charset="77"/>
              </a:rPr>
              <a:t>load</a:t>
            </a:r>
            <a:r>
              <a:rPr lang="it-IT" sz="2000" dirty="0">
                <a:latin typeface="Avenir Next Ultra Light" panose="020B0203020202020204" pitchFamily="34" charset="77"/>
              </a:rPr>
              <a:t> the </a:t>
            </a:r>
            <a:r>
              <a:rPr lang="it-IT" sz="2000" dirty="0" err="1">
                <a:latin typeface="Avenir Next Ultra Light" panose="020B0203020202020204" pitchFamily="34" charset="77"/>
              </a:rPr>
              <a:t>pretrained</a:t>
            </a:r>
            <a:r>
              <a:rPr lang="it-IT" sz="2000" dirty="0">
                <a:latin typeface="Avenir Next Ultra Light" panose="020B0203020202020204" pitchFamily="34" charset="77"/>
              </a:rPr>
              <a:t> </a:t>
            </a:r>
            <a:r>
              <a:rPr lang="it-IT" sz="2000" dirty="0" err="1">
                <a:latin typeface="Avenir Next Ultra Light" panose="020B0203020202020204" pitchFamily="34" charset="77"/>
              </a:rPr>
              <a:t>weights</a:t>
            </a:r>
            <a:r>
              <a:rPr lang="it-IT" sz="2000" dirty="0">
                <a:latin typeface="Avenir Next Ultra Light" panose="020B0203020202020204" pitchFamily="34" charset="77"/>
              </a:rPr>
              <a:t> and test the model on a </a:t>
            </a:r>
            <a:r>
              <a:rPr lang="it-IT" sz="2000" dirty="0" err="1">
                <a:latin typeface="Avenir Next Ultra Light" panose="020B0203020202020204" pitchFamily="34" charset="77"/>
              </a:rPr>
              <a:t>sentence</a:t>
            </a:r>
            <a:r>
              <a:rPr lang="it-IT" sz="2000" dirty="0">
                <a:latin typeface="Avenir Next Ultra Light" panose="020B0203020202020204" pitchFamily="34" charset="77"/>
              </a:rPr>
              <a:t>, </a:t>
            </a:r>
            <a:r>
              <a:rPr lang="it-IT" sz="2000" dirty="0" err="1">
                <a:latin typeface="Avenir Next Ultra Light" panose="020B0203020202020204" pitchFamily="34" charset="77"/>
              </a:rPr>
              <a:t>move</a:t>
            </a:r>
            <a:r>
              <a:rPr lang="it-IT" sz="2000" dirty="0">
                <a:latin typeface="Avenir Next Ultra Light" panose="020B0203020202020204" pitchFamily="34" charset="77"/>
              </a:rPr>
              <a:t> the image </a:t>
            </a:r>
            <a:r>
              <a:rPr lang="it-IT" sz="2000" dirty="0" err="1">
                <a:latin typeface="Avenir Next Ultra Light" panose="020B0203020202020204" pitchFamily="34" charset="77"/>
              </a:rPr>
              <a:t>sentence</a:t>
            </a:r>
            <a:r>
              <a:rPr lang="it-IT" sz="2000" dirty="0">
                <a:latin typeface="Avenir Next Ultra Light" panose="020B0203020202020204" pitchFamily="34" charset="77"/>
              </a:rPr>
              <a:t> inside the folder ‘’test-</a:t>
            </a:r>
            <a:r>
              <a:rPr lang="it-IT" sz="2000" dirty="0" err="1">
                <a:latin typeface="Avenir Next Ultra Light" panose="020B0203020202020204" pitchFamily="34" charset="77"/>
              </a:rPr>
              <a:t>imgs</a:t>
            </a:r>
            <a:r>
              <a:rPr lang="it-IT" sz="2000" dirty="0">
                <a:latin typeface="Avenir Next Ultra Light" panose="020B0203020202020204" pitchFamily="34" charset="77"/>
              </a:rPr>
              <a:t>’’ and open the notebook ‘’</a:t>
            </a:r>
            <a:r>
              <a:rPr lang="it-IT" sz="2000" dirty="0" err="1">
                <a:latin typeface="Avenir Next Ultra Light" panose="020B0203020202020204" pitchFamily="34" charset="77"/>
              </a:rPr>
              <a:t>caption.ipynb</a:t>
            </a:r>
            <a:r>
              <a:rPr lang="it-IT" sz="2000" dirty="0">
                <a:latin typeface="Avenir Next Ultra Light" panose="020B0203020202020204" pitchFamily="34" charset="77"/>
              </a:rPr>
              <a:t>’’. </a:t>
            </a:r>
          </a:p>
        </p:txBody>
      </p:sp>
    </p:spTree>
    <p:extLst>
      <p:ext uri="{BB962C8B-B14F-4D97-AF65-F5344CB8AC3E}">
        <p14:creationId xmlns:p14="http://schemas.microsoft.com/office/powerpoint/2010/main" val="3100322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79AC8-7D63-8844-81E7-C5242935FC09}"/>
              </a:ext>
            </a:extLst>
          </p:cNvPr>
          <p:cNvSpPr>
            <a:spLocks noGrp="1"/>
          </p:cNvSpPr>
          <p:nvPr>
            <p:ph type="title"/>
          </p:nvPr>
        </p:nvSpPr>
        <p:spPr/>
        <p:txBody>
          <a:bodyPr>
            <a:normAutofit/>
          </a:bodyPr>
          <a:lstStyle/>
          <a:p>
            <a:r>
              <a:rPr lang="it-IT" dirty="0" err="1">
                <a:latin typeface="Avenir Next Ultra Light" panose="020B0203020202020204" pitchFamily="34" charset="77"/>
              </a:rPr>
              <a:t>Problem</a:t>
            </a:r>
            <a:r>
              <a:rPr lang="it-IT" dirty="0">
                <a:latin typeface="Avenir Next Ultra Light" panose="020B0203020202020204" pitchFamily="34" charset="77"/>
              </a:rPr>
              <a:t> </a:t>
            </a:r>
            <a:r>
              <a:rPr lang="it-IT" dirty="0" err="1">
                <a:latin typeface="Avenir Next Ultra Light" panose="020B0203020202020204" pitchFamily="34" charset="77"/>
              </a:rPr>
              <a:t>definition</a:t>
            </a:r>
            <a:r>
              <a:rPr lang="it-IT" dirty="0">
                <a:latin typeface="Avenir Next Ultra Light" panose="020B0203020202020204" pitchFamily="34" charset="77"/>
              </a:rPr>
              <a:t> and </a:t>
            </a:r>
            <a:r>
              <a:rPr lang="it-IT" dirty="0" err="1">
                <a:latin typeface="Avenir Next Ultra Light" panose="020B0203020202020204" pitchFamily="34" charset="77"/>
              </a:rPr>
              <a:t>Dataset</a:t>
            </a:r>
            <a:endParaRPr lang="it-IT" dirty="0">
              <a:latin typeface="Avenir Next Ultra Light" panose="020B0203020202020204" pitchFamily="34" charset="77"/>
            </a:endParaRPr>
          </a:p>
        </p:txBody>
      </p:sp>
      <p:sp>
        <p:nvSpPr>
          <p:cNvPr id="3" name="Content Placeholder 2">
            <a:extLst>
              <a:ext uri="{FF2B5EF4-FFF2-40B4-BE49-F238E27FC236}">
                <a16:creationId xmlns:a16="http://schemas.microsoft.com/office/drawing/2014/main" id="{A859AEFE-B20A-0446-A140-D648B3B6F605}"/>
              </a:ext>
            </a:extLst>
          </p:cNvPr>
          <p:cNvSpPr>
            <a:spLocks noGrp="1"/>
          </p:cNvSpPr>
          <p:nvPr>
            <p:ph idx="1"/>
          </p:nvPr>
        </p:nvSpPr>
        <p:spPr>
          <a:xfrm>
            <a:off x="838200" y="1706296"/>
            <a:ext cx="10515600" cy="3778341"/>
          </a:xfrm>
        </p:spPr>
        <p:txBody>
          <a:bodyPr/>
          <a:lstStyle/>
          <a:p>
            <a:pPr marL="0" indent="0">
              <a:buNone/>
            </a:pPr>
            <a:r>
              <a:rPr lang="it-IT" sz="2400" dirty="0">
                <a:latin typeface="Avenir Next Ultra Light" panose="020B0203020202020204" pitchFamily="34" charset="77"/>
              </a:rPr>
              <a:t>The task </a:t>
            </a:r>
            <a:r>
              <a:rPr lang="it-IT" sz="2400" dirty="0" err="1">
                <a:latin typeface="Avenir Next Ultra Light" panose="020B0203020202020204" pitchFamily="34" charset="77"/>
              </a:rPr>
              <a:t>is</a:t>
            </a:r>
            <a:r>
              <a:rPr lang="it-IT" sz="2400" dirty="0">
                <a:latin typeface="Avenir Next Ultra Light" panose="020B0203020202020204" pitchFamily="34" charset="77"/>
              </a:rPr>
              <a:t> to </a:t>
            </a:r>
            <a:r>
              <a:rPr lang="it-IT" sz="2400" dirty="0" err="1">
                <a:latin typeface="Avenir Next Ultra Light" panose="020B0203020202020204" pitchFamily="34" charset="77"/>
              </a:rPr>
              <a:t>build</a:t>
            </a:r>
            <a:r>
              <a:rPr lang="it-IT" sz="2400" dirty="0">
                <a:latin typeface="Avenir Next Ultra Light" panose="020B0203020202020204" pitchFamily="34" charset="77"/>
              </a:rPr>
              <a:t> a model </a:t>
            </a:r>
            <a:r>
              <a:rPr lang="it-IT" sz="2400" dirty="0" err="1">
                <a:latin typeface="Avenir Next Ultra Light" panose="020B0203020202020204" pitchFamily="34" charset="77"/>
              </a:rPr>
              <a:t>that</a:t>
            </a:r>
            <a:r>
              <a:rPr lang="it-IT" sz="2400" dirty="0">
                <a:latin typeface="Avenir Next Ultra Light" panose="020B0203020202020204" pitchFamily="34" charset="77"/>
              </a:rPr>
              <a:t> can </a:t>
            </a:r>
            <a:r>
              <a:rPr lang="it-IT" sz="2400" dirty="0" err="1">
                <a:latin typeface="Avenir Next Ultra Light" panose="020B0203020202020204" pitchFamily="34" charset="77"/>
              </a:rPr>
              <a:t>receive</a:t>
            </a:r>
            <a:r>
              <a:rPr lang="it-IT" sz="2400" dirty="0">
                <a:latin typeface="Avenir Next Ultra Light" panose="020B0203020202020204" pitchFamily="34" charset="77"/>
              </a:rPr>
              <a:t> an image with </a:t>
            </a:r>
            <a:r>
              <a:rPr lang="it-IT" sz="2400" dirty="0" err="1">
                <a:latin typeface="Avenir Next Ultra Light" panose="020B0203020202020204" pitchFamily="34" charset="77"/>
              </a:rPr>
              <a:t>handwritten</a:t>
            </a:r>
            <a:r>
              <a:rPr lang="it-IT" sz="2400" dirty="0">
                <a:latin typeface="Avenir Next Ultra Light" panose="020B0203020202020204" pitchFamily="34" charset="77"/>
              </a:rPr>
              <a:t> text and produce the </a:t>
            </a:r>
            <a:r>
              <a:rPr lang="it-IT" sz="2400" dirty="0" err="1">
                <a:latin typeface="Avenir Next Ultra Light" panose="020B0203020202020204" pitchFamily="34" charset="77"/>
              </a:rPr>
              <a:t>corresponding</a:t>
            </a:r>
            <a:r>
              <a:rPr lang="it-IT" sz="2400" dirty="0">
                <a:latin typeface="Avenir Next Ultra Light" panose="020B0203020202020204" pitchFamily="34" charset="77"/>
              </a:rPr>
              <a:t> text </a:t>
            </a:r>
            <a:r>
              <a:rPr lang="it-IT" sz="2400" dirty="0" err="1">
                <a:latin typeface="Avenir Next Ultra Light" panose="020B0203020202020204" pitchFamily="34" charset="77"/>
              </a:rPr>
              <a:t>as</a:t>
            </a:r>
            <a:r>
              <a:rPr lang="it-IT" sz="2400" dirty="0">
                <a:latin typeface="Avenir Next Ultra Light" panose="020B0203020202020204" pitchFamily="34" charset="77"/>
              </a:rPr>
              <a:t> output. </a:t>
            </a:r>
          </a:p>
          <a:p>
            <a:pPr marL="0" indent="0">
              <a:buNone/>
            </a:pPr>
            <a:r>
              <a:rPr lang="it-IT" sz="2400" dirty="0">
                <a:latin typeface="Avenir Next Ultra Light" panose="020B0203020202020204" pitchFamily="34" charset="77"/>
              </a:rPr>
              <a:t>The </a:t>
            </a:r>
            <a:r>
              <a:rPr lang="it-IT" sz="2400" dirty="0" err="1">
                <a:latin typeface="Avenir Next Ultra Light" panose="020B0203020202020204" pitchFamily="34" charset="77"/>
              </a:rPr>
              <a:t>dataset</a:t>
            </a:r>
            <a:r>
              <a:rPr lang="it-IT" sz="2400" dirty="0">
                <a:latin typeface="Avenir Next Ultra Light" panose="020B0203020202020204" pitchFamily="34" charset="77"/>
              </a:rPr>
              <a:t> </a:t>
            </a:r>
            <a:r>
              <a:rPr lang="it-IT" sz="2400" dirty="0" err="1">
                <a:latin typeface="Avenir Next Ultra Light" panose="020B0203020202020204" pitchFamily="34" charset="77"/>
              </a:rPr>
              <a:t>used</a:t>
            </a:r>
            <a:r>
              <a:rPr lang="it-IT" sz="2400" dirty="0">
                <a:latin typeface="Avenir Next Ultra Light" panose="020B0203020202020204" pitchFamily="34" charset="77"/>
              </a:rPr>
              <a:t> </a:t>
            </a:r>
            <a:r>
              <a:rPr lang="it-IT" sz="2400" dirty="0" err="1">
                <a:latin typeface="Avenir Next Ultra Light" panose="020B0203020202020204" pitchFamily="34" charset="77"/>
              </a:rPr>
              <a:t>is</a:t>
            </a:r>
            <a:r>
              <a:rPr lang="it-IT" sz="2400" dirty="0">
                <a:latin typeface="Avenir Next Ultra Light" panose="020B0203020202020204" pitchFamily="34" charset="77"/>
              </a:rPr>
              <a:t> the </a:t>
            </a:r>
            <a:r>
              <a:rPr lang="it-IT" sz="2400" b="1" dirty="0">
                <a:latin typeface="Avenir Next Ultra Light" panose="020B0203020202020204" pitchFamily="34" charset="77"/>
              </a:rPr>
              <a:t>IAM </a:t>
            </a:r>
            <a:r>
              <a:rPr lang="it-IT" sz="2400" b="1" dirty="0" err="1">
                <a:latin typeface="Avenir Next Ultra Light" panose="020B0203020202020204" pitchFamily="34" charset="77"/>
              </a:rPr>
              <a:t>Handwriting</a:t>
            </a:r>
            <a:r>
              <a:rPr lang="it-IT" sz="2400" b="1" dirty="0">
                <a:latin typeface="Avenir Next Ultra Light" panose="020B0203020202020204" pitchFamily="34" charset="77"/>
              </a:rPr>
              <a:t> </a:t>
            </a:r>
            <a:r>
              <a:rPr lang="it-IT" sz="2400" b="1" dirty="0" err="1">
                <a:latin typeface="Avenir Next Ultra Light" panose="020B0203020202020204" pitchFamily="34" charset="77"/>
              </a:rPr>
              <a:t>dataset</a:t>
            </a:r>
            <a:r>
              <a:rPr lang="it-IT" sz="2400" dirty="0">
                <a:latin typeface="Avenir Next Ultra Light" panose="020B0203020202020204" pitchFamily="34" charset="77"/>
              </a:rPr>
              <a:t>,  </a:t>
            </a:r>
            <a:r>
              <a:rPr lang="it-IT" sz="2400" dirty="0" err="1">
                <a:latin typeface="Avenir Next Ultra Light" panose="020B0203020202020204" pitchFamily="34" charset="77"/>
              </a:rPr>
              <a:t>which</a:t>
            </a:r>
            <a:r>
              <a:rPr lang="it-IT" sz="2400" dirty="0">
                <a:latin typeface="Avenir Next Ultra Light" panose="020B0203020202020204" pitchFamily="34" charset="77"/>
              </a:rPr>
              <a:t> </a:t>
            </a:r>
            <a:r>
              <a:rPr lang="it-IT" sz="2400" dirty="0" err="1">
                <a:latin typeface="Avenir Next Ultra Light" panose="020B0203020202020204" pitchFamily="34" charset="77"/>
              </a:rPr>
              <a:t>contains</a:t>
            </a:r>
            <a:r>
              <a:rPr lang="it-IT" sz="2400" dirty="0">
                <a:latin typeface="Avenir Next Ultra Light" panose="020B0203020202020204" pitchFamily="34" charset="77"/>
              </a:rPr>
              <a:t> </a:t>
            </a:r>
            <a:r>
              <a:rPr lang="it-IT" sz="2400" dirty="0" err="1">
                <a:latin typeface="Avenir Next Ultra Light" panose="020B0203020202020204" pitchFamily="34" charset="77"/>
              </a:rPr>
              <a:t>forms</a:t>
            </a:r>
            <a:r>
              <a:rPr lang="it-IT" sz="2400" dirty="0">
                <a:latin typeface="Avenir Next Ultra Light" panose="020B0203020202020204" pitchFamily="34" charset="77"/>
              </a:rPr>
              <a:t> of </a:t>
            </a:r>
            <a:r>
              <a:rPr lang="it-IT" sz="2400" dirty="0" err="1">
                <a:latin typeface="Avenir Next Ultra Light" panose="020B0203020202020204" pitchFamily="34" charset="77"/>
              </a:rPr>
              <a:t>handwritten</a:t>
            </a:r>
            <a:r>
              <a:rPr lang="it-IT" sz="2400" dirty="0">
                <a:latin typeface="Avenir Next Ultra Light" panose="020B0203020202020204" pitchFamily="34" charset="77"/>
              </a:rPr>
              <a:t> </a:t>
            </a:r>
            <a:r>
              <a:rPr lang="it-IT" sz="2400" dirty="0" err="1">
                <a:latin typeface="Avenir Next Ultra Light" panose="020B0203020202020204" pitchFamily="34" charset="77"/>
              </a:rPr>
              <a:t>english</a:t>
            </a:r>
            <a:r>
              <a:rPr lang="it-IT" sz="2400" dirty="0">
                <a:latin typeface="Avenir Next Ultra Light" panose="020B0203020202020204" pitchFamily="34" charset="77"/>
              </a:rPr>
              <a:t> text </a:t>
            </a:r>
            <a:r>
              <a:rPr lang="it-IT" sz="2400" dirty="0" err="1">
                <a:latin typeface="Avenir Next Ultra Light" panose="020B0203020202020204" pitchFamily="34" charset="77"/>
              </a:rPr>
              <a:t>as</a:t>
            </a:r>
            <a:r>
              <a:rPr lang="it-IT" sz="2400" dirty="0">
                <a:latin typeface="Avenir Next Ultra Light" panose="020B0203020202020204" pitchFamily="34" charset="77"/>
              </a:rPr>
              <a:t> PNG images with 256 </a:t>
            </a:r>
            <a:r>
              <a:rPr lang="it-IT" sz="2400" dirty="0" err="1">
                <a:latin typeface="Avenir Next Ultra Light" panose="020B0203020202020204" pitchFamily="34" charset="77"/>
              </a:rPr>
              <a:t>gray</a:t>
            </a:r>
            <a:r>
              <a:rPr lang="it-IT" sz="2400" dirty="0">
                <a:latin typeface="Avenir Next Ultra Light" panose="020B0203020202020204" pitchFamily="34" charset="77"/>
              </a:rPr>
              <a:t> </a:t>
            </a:r>
            <a:r>
              <a:rPr lang="it-IT" sz="2400" dirty="0" err="1">
                <a:latin typeface="Avenir Next Ultra Light" panose="020B0203020202020204" pitchFamily="34" charset="77"/>
              </a:rPr>
              <a:t>levels</a:t>
            </a:r>
            <a:r>
              <a:rPr lang="it-IT" sz="2400" dirty="0">
                <a:latin typeface="Avenir Next Ultra Light" panose="020B0203020202020204" pitchFamily="34" charset="77"/>
              </a:rPr>
              <a:t>.</a:t>
            </a:r>
          </a:p>
        </p:txBody>
      </p:sp>
      <p:sp>
        <p:nvSpPr>
          <p:cNvPr id="6" name="Content Placeholder 2">
            <a:extLst>
              <a:ext uri="{FF2B5EF4-FFF2-40B4-BE49-F238E27FC236}">
                <a16:creationId xmlns:a16="http://schemas.microsoft.com/office/drawing/2014/main" id="{F5EFFA17-906E-0441-B064-674EF0A51C5C}"/>
              </a:ext>
            </a:extLst>
          </p:cNvPr>
          <p:cNvSpPr txBox="1">
            <a:spLocks/>
          </p:cNvSpPr>
          <p:nvPr/>
        </p:nvSpPr>
        <p:spPr>
          <a:xfrm>
            <a:off x="7371723" y="2529822"/>
            <a:ext cx="416089" cy="3796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dirty="0">
                <a:latin typeface="Avenir Next Ultra Light" panose="020B0203020202020204" pitchFamily="34" charset="77"/>
                <a:cs typeface="Arial" panose="020B0604020202020204" pitchFamily="34" charset="0"/>
              </a:rPr>
              <a:t>*</a:t>
            </a:r>
          </a:p>
        </p:txBody>
      </p:sp>
      <p:pic>
        <p:nvPicPr>
          <p:cNvPr id="8" name="Picture 7">
            <a:extLst>
              <a:ext uri="{FF2B5EF4-FFF2-40B4-BE49-F238E27FC236}">
                <a16:creationId xmlns:a16="http://schemas.microsoft.com/office/drawing/2014/main" id="{2802D7FC-920E-884A-8C30-E6DF2207081B}"/>
              </a:ext>
            </a:extLst>
          </p:cNvPr>
          <p:cNvPicPr>
            <a:picLocks noChangeAspect="1"/>
          </p:cNvPicPr>
          <p:nvPr/>
        </p:nvPicPr>
        <p:blipFill>
          <a:blip r:embed="rId2"/>
          <a:stretch>
            <a:fillRect/>
          </a:stretch>
        </p:blipFill>
        <p:spPr>
          <a:xfrm>
            <a:off x="935171" y="3553574"/>
            <a:ext cx="6644597" cy="2716756"/>
          </a:xfrm>
          <a:prstGeom prst="rect">
            <a:avLst/>
          </a:prstGeom>
        </p:spPr>
      </p:pic>
      <p:sp>
        <p:nvSpPr>
          <p:cNvPr id="9" name="Content Placeholder 2">
            <a:extLst>
              <a:ext uri="{FF2B5EF4-FFF2-40B4-BE49-F238E27FC236}">
                <a16:creationId xmlns:a16="http://schemas.microsoft.com/office/drawing/2014/main" id="{F91A0457-0BB0-514D-8D03-197F563F8C02}"/>
              </a:ext>
            </a:extLst>
          </p:cNvPr>
          <p:cNvSpPr txBox="1">
            <a:spLocks/>
          </p:cNvSpPr>
          <p:nvPr/>
        </p:nvSpPr>
        <p:spPr>
          <a:xfrm>
            <a:off x="5815174" y="6393228"/>
            <a:ext cx="6226139" cy="359229"/>
          </a:xfrm>
          <a:prstGeom prst="rect">
            <a:avLst/>
          </a:prstGeom>
          <a:ln>
            <a:noFill/>
          </a:ln>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2000" dirty="0">
                <a:latin typeface="Avenir Next Ultra Light" panose="020B0203020202020204" pitchFamily="34" charset="77"/>
                <a:cs typeface="Arial" panose="020B0604020202020204" pitchFamily="34" charset="0"/>
              </a:rPr>
              <a:t>* </a:t>
            </a:r>
            <a:r>
              <a:rPr lang="it-IT" sz="2000" dirty="0" err="1">
                <a:latin typeface="Avenir Next Ultra Light" panose="020B0203020202020204" pitchFamily="34" charset="77"/>
              </a:rPr>
              <a:t>https</a:t>
            </a:r>
            <a:r>
              <a:rPr lang="it-IT" sz="2000" dirty="0">
                <a:latin typeface="Avenir Next Ultra Light" panose="020B0203020202020204" pitchFamily="34" charset="77"/>
              </a:rPr>
              <a:t>://</a:t>
            </a:r>
            <a:r>
              <a:rPr lang="it-IT" sz="2000" dirty="0" err="1">
                <a:latin typeface="Avenir Next Ultra Light" panose="020B0203020202020204" pitchFamily="34" charset="77"/>
              </a:rPr>
              <a:t>fki.tic.heia-fr.ch</a:t>
            </a:r>
            <a:r>
              <a:rPr lang="it-IT" sz="2000" dirty="0">
                <a:latin typeface="Avenir Next Ultra Light" panose="020B0203020202020204" pitchFamily="34" charset="77"/>
              </a:rPr>
              <a:t>/</a:t>
            </a:r>
            <a:r>
              <a:rPr lang="it-IT" sz="2000" dirty="0" err="1">
                <a:latin typeface="Avenir Next Ultra Light" panose="020B0203020202020204" pitchFamily="34" charset="77"/>
              </a:rPr>
              <a:t>databases</a:t>
            </a:r>
            <a:r>
              <a:rPr lang="it-IT" sz="2000" dirty="0">
                <a:latin typeface="Avenir Next Ultra Light" panose="020B0203020202020204" pitchFamily="34" charset="77"/>
              </a:rPr>
              <a:t>/</a:t>
            </a:r>
            <a:r>
              <a:rPr lang="it-IT" sz="2000" dirty="0" err="1">
                <a:latin typeface="Avenir Next Ultra Light" panose="020B0203020202020204" pitchFamily="34" charset="77"/>
              </a:rPr>
              <a:t>iam</a:t>
            </a:r>
            <a:r>
              <a:rPr lang="it-IT" sz="2000" dirty="0">
                <a:latin typeface="Avenir Next Ultra Light" panose="020B0203020202020204" pitchFamily="34" charset="77"/>
              </a:rPr>
              <a:t>-</a:t>
            </a:r>
            <a:r>
              <a:rPr lang="it-IT" sz="2000" dirty="0" err="1">
                <a:latin typeface="Avenir Next Ultra Light" panose="020B0203020202020204" pitchFamily="34" charset="77"/>
              </a:rPr>
              <a:t>handwriting</a:t>
            </a:r>
            <a:r>
              <a:rPr lang="it-IT" sz="2000" dirty="0">
                <a:latin typeface="Avenir Next Ultra Light" panose="020B0203020202020204" pitchFamily="34" charset="77"/>
              </a:rPr>
              <a:t>-database</a:t>
            </a:r>
            <a:endParaRPr lang="it-IT" sz="2000" dirty="0">
              <a:latin typeface="Avenir Next Ultra Light" panose="020B0203020202020204" pitchFamily="34" charset="77"/>
              <a:cs typeface="Arial" panose="020B0604020202020204" pitchFamily="34" charset="0"/>
            </a:endParaRPr>
          </a:p>
        </p:txBody>
      </p:sp>
      <p:sp>
        <p:nvSpPr>
          <p:cNvPr id="7" name="Content Placeholder 2">
            <a:extLst>
              <a:ext uri="{FF2B5EF4-FFF2-40B4-BE49-F238E27FC236}">
                <a16:creationId xmlns:a16="http://schemas.microsoft.com/office/drawing/2014/main" id="{96FD8DF5-0EBC-FE43-AEDD-10FF81620C4B}"/>
              </a:ext>
            </a:extLst>
          </p:cNvPr>
          <p:cNvSpPr txBox="1">
            <a:spLocks/>
          </p:cNvSpPr>
          <p:nvPr/>
        </p:nvSpPr>
        <p:spPr>
          <a:xfrm>
            <a:off x="8157681" y="3935003"/>
            <a:ext cx="3493213" cy="2059061"/>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latin typeface="Avenir Next Ultra Light" panose="020B0203020202020204" pitchFamily="34" charset="77"/>
              </a:rPr>
              <a:t>657 </a:t>
            </a:r>
            <a:r>
              <a:rPr lang="it-IT" dirty="0" err="1">
                <a:latin typeface="Avenir Next Ultra Light" panose="020B0203020202020204" pitchFamily="34" charset="77"/>
              </a:rPr>
              <a:t>writers</a:t>
            </a:r>
            <a:r>
              <a:rPr lang="it-IT" dirty="0">
                <a:latin typeface="Avenir Next Ultra Light" panose="020B0203020202020204" pitchFamily="34" charset="77"/>
              </a:rPr>
              <a:t> </a:t>
            </a:r>
            <a:r>
              <a:rPr lang="it-IT" dirty="0" err="1">
                <a:latin typeface="Avenir Next Ultra Light" panose="020B0203020202020204" pitchFamily="34" charset="77"/>
              </a:rPr>
              <a:t>contributed</a:t>
            </a:r>
            <a:r>
              <a:rPr lang="it-IT" dirty="0">
                <a:latin typeface="Avenir Next Ultra Light" panose="020B0203020202020204" pitchFamily="34" charset="77"/>
              </a:rPr>
              <a:t> </a:t>
            </a:r>
            <a:r>
              <a:rPr lang="it-IT" dirty="0" err="1">
                <a:latin typeface="Avenir Next Ultra Light" panose="020B0203020202020204" pitchFamily="34" charset="77"/>
              </a:rPr>
              <a:t>samples</a:t>
            </a:r>
            <a:r>
              <a:rPr lang="it-IT" dirty="0">
                <a:latin typeface="Avenir Next Ultra Light" panose="020B0203020202020204" pitchFamily="34" charset="77"/>
              </a:rPr>
              <a:t> of </a:t>
            </a:r>
            <a:r>
              <a:rPr lang="it-IT" dirty="0" err="1">
                <a:latin typeface="Avenir Next Ultra Light" panose="020B0203020202020204" pitchFamily="34" charset="77"/>
              </a:rPr>
              <a:t>their</a:t>
            </a:r>
            <a:r>
              <a:rPr lang="it-IT" dirty="0">
                <a:latin typeface="Avenir Next Ultra Light" panose="020B0203020202020204" pitchFamily="34" charset="77"/>
              </a:rPr>
              <a:t> </a:t>
            </a:r>
            <a:r>
              <a:rPr lang="it-IT" dirty="0" err="1">
                <a:latin typeface="Avenir Next Ultra Light" panose="020B0203020202020204" pitchFamily="34" charset="77"/>
              </a:rPr>
              <a:t>handwriting</a:t>
            </a:r>
            <a:endParaRPr lang="it-IT" dirty="0">
              <a:latin typeface="Avenir Next Ultra Light" panose="020B0203020202020204" pitchFamily="34" charset="77"/>
            </a:endParaRPr>
          </a:p>
          <a:p>
            <a:r>
              <a:rPr lang="it-IT" dirty="0">
                <a:latin typeface="Avenir Next Ultra Light" panose="020B0203020202020204" pitchFamily="34" charset="77"/>
              </a:rPr>
              <a:t>1539 </a:t>
            </a:r>
            <a:r>
              <a:rPr lang="it-IT" dirty="0" err="1">
                <a:latin typeface="Avenir Next Ultra Light" panose="020B0203020202020204" pitchFamily="34" charset="77"/>
              </a:rPr>
              <a:t>pages</a:t>
            </a:r>
            <a:r>
              <a:rPr lang="it-IT" dirty="0">
                <a:latin typeface="Avenir Next Ultra Light" panose="020B0203020202020204" pitchFamily="34" charset="77"/>
              </a:rPr>
              <a:t> of </a:t>
            </a:r>
            <a:r>
              <a:rPr lang="it-IT" dirty="0" err="1">
                <a:latin typeface="Avenir Next Ultra Light" panose="020B0203020202020204" pitchFamily="34" charset="77"/>
              </a:rPr>
              <a:t>scanned</a:t>
            </a:r>
            <a:r>
              <a:rPr lang="it-IT" dirty="0">
                <a:latin typeface="Avenir Next Ultra Light" panose="020B0203020202020204" pitchFamily="34" charset="77"/>
              </a:rPr>
              <a:t> text</a:t>
            </a:r>
          </a:p>
          <a:p>
            <a:r>
              <a:rPr lang="it-IT" dirty="0">
                <a:latin typeface="Avenir Next Ultra Light" panose="020B0203020202020204" pitchFamily="34" charset="77"/>
              </a:rPr>
              <a:t>5685 </a:t>
            </a:r>
            <a:r>
              <a:rPr lang="it-IT" dirty="0" err="1">
                <a:latin typeface="Avenir Next Ultra Light" panose="020B0203020202020204" pitchFamily="34" charset="77"/>
              </a:rPr>
              <a:t>isolated</a:t>
            </a:r>
            <a:r>
              <a:rPr lang="it-IT" dirty="0">
                <a:latin typeface="Avenir Next Ultra Light" panose="020B0203020202020204" pitchFamily="34" charset="77"/>
              </a:rPr>
              <a:t> and </a:t>
            </a:r>
            <a:r>
              <a:rPr lang="it-IT" dirty="0" err="1">
                <a:latin typeface="Avenir Next Ultra Light" panose="020B0203020202020204" pitchFamily="34" charset="77"/>
              </a:rPr>
              <a:t>labeled</a:t>
            </a:r>
            <a:r>
              <a:rPr lang="it-IT" dirty="0">
                <a:latin typeface="Avenir Next Ultra Light" panose="020B0203020202020204" pitchFamily="34" charset="77"/>
              </a:rPr>
              <a:t> </a:t>
            </a:r>
            <a:r>
              <a:rPr lang="it-IT" dirty="0" err="1">
                <a:latin typeface="Avenir Next Ultra Light" panose="020B0203020202020204" pitchFamily="34" charset="77"/>
              </a:rPr>
              <a:t>sentences</a:t>
            </a:r>
            <a:endParaRPr lang="it-IT" dirty="0">
              <a:latin typeface="Avenir Next Ultra Light" panose="020B0203020202020204" pitchFamily="34" charset="77"/>
            </a:endParaRPr>
          </a:p>
          <a:p>
            <a:r>
              <a:rPr lang="it-IT" dirty="0">
                <a:latin typeface="Avenir Next Ultra Light" panose="020B0203020202020204" pitchFamily="34" charset="77"/>
              </a:rPr>
              <a:t>13353 </a:t>
            </a:r>
            <a:r>
              <a:rPr lang="it-IT" dirty="0" err="1">
                <a:latin typeface="Avenir Next Ultra Light" panose="020B0203020202020204" pitchFamily="34" charset="77"/>
              </a:rPr>
              <a:t>isolated</a:t>
            </a:r>
            <a:r>
              <a:rPr lang="it-IT" dirty="0">
                <a:latin typeface="Avenir Next Ultra Light" panose="020B0203020202020204" pitchFamily="34" charset="77"/>
              </a:rPr>
              <a:t> and </a:t>
            </a:r>
            <a:r>
              <a:rPr lang="it-IT" dirty="0" err="1">
                <a:latin typeface="Avenir Next Ultra Light" panose="020B0203020202020204" pitchFamily="34" charset="77"/>
              </a:rPr>
              <a:t>labeled</a:t>
            </a:r>
            <a:r>
              <a:rPr lang="it-IT" dirty="0">
                <a:latin typeface="Avenir Next Ultra Light" panose="020B0203020202020204" pitchFamily="34" charset="77"/>
              </a:rPr>
              <a:t> text </a:t>
            </a:r>
            <a:r>
              <a:rPr lang="it-IT" dirty="0" err="1">
                <a:latin typeface="Avenir Next Ultra Light" panose="020B0203020202020204" pitchFamily="34" charset="77"/>
              </a:rPr>
              <a:t>lines</a:t>
            </a:r>
            <a:endParaRPr lang="it-IT" dirty="0">
              <a:latin typeface="Avenir Next Ultra Light" panose="020B0203020202020204" pitchFamily="34" charset="77"/>
            </a:endParaRPr>
          </a:p>
          <a:p>
            <a:r>
              <a:rPr lang="it-IT" dirty="0">
                <a:latin typeface="Avenir Next Ultra Light" panose="020B0203020202020204" pitchFamily="34" charset="77"/>
              </a:rPr>
              <a:t>115320 </a:t>
            </a:r>
            <a:r>
              <a:rPr lang="it-IT" dirty="0" err="1">
                <a:latin typeface="Avenir Next Ultra Light" panose="020B0203020202020204" pitchFamily="34" charset="77"/>
              </a:rPr>
              <a:t>isolated</a:t>
            </a:r>
            <a:r>
              <a:rPr lang="it-IT" dirty="0">
                <a:latin typeface="Avenir Next Ultra Light" panose="020B0203020202020204" pitchFamily="34" charset="77"/>
              </a:rPr>
              <a:t> and </a:t>
            </a:r>
            <a:r>
              <a:rPr lang="it-IT" dirty="0" err="1">
                <a:latin typeface="Avenir Next Ultra Light" panose="020B0203020202020204" pitchFamily="34" charset="77"/>
              </a:rPr>
              <a:t>labeled</a:t>
            </a:r>
            <a:r>
              <a:rPr lang="it-IT" dirty="0">
                <a:latin typeface="Avenir Next Ultra Light" panose="020B0203020202020204" pitchFamily="34" charset="77"/>
              </a:rPr>
              <a:t> </a:t>
            </a:r>
            <a:r>
              <a:rPr lang="it-IT" dirty="0" err="1">
                <a:latin typeface="Avenir Next Ultra Light" panose="020B0203020202020204" pitchFamily="34" charset="77"/>
              </a:rPr>
              <a:t>words</a:t>
            </a:r>
            <a:endParaRPr lang="it-IT" dirty="0">
              <a:latin typeface="Avenir Next Ultra Light" panose="020B0203020202020204" pitchFamily="34" charset="77"/>
            </a:endParaRPr>
          </a:p>
        </p:txBody>
      </p:sp>
    </p:spTree>
    <p:extLst>
      <p:ext uri="{BB962C8B-B14F-4D97-AF65-F5344CB8AC3E}">
        <p14:creationId xmlns:p14="http://schemas.microsoft.com/office/powerpoint/2010/main" val="2936108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BBD8AB4-6E02-A74E-8E43-150F13687D35}"/>
              </a:ext>
            </a:extLst>
          </p:cNvPr>
          <p:cNvSpPr>
            <a:spLocks noGrp="1"/>
          </p:cNvSpPr>
          <p:nvPr>
            <p:ph type="title"/>
          </p:nvPr>
        </p:nvSpPr>
        <p:spPr/>
        <p:txBody>
          <a:bodyPr/>
          <a:lstStyle/>
          <a:p>
            <a:r>
              <a:rPr lang="it-IT" dirty="0">
                <a:latin typeface="Avenir Next Ultra Light" panose="020B0203020202020204" pitchFamily="34" charset="77"/>
              </a:rPr>
              <a:t>Model</a:t>
            </a:r>
          </a:p>
        </p:txBody>
      </p:sp>
      <p:sp>
        <p:nvSpPr>
          <p:cNvPr id="8" name="Content Placeholder 2">
            <a:extLst>
              <a:ext uri="{FF2B5EF4-FFF2-40B4-BE49-F238E27FC236}">
                <a16:creationId xmlns:a16="http://schemas.microsoft.com/office/drawing/2014/main" id="{EFAF7446-12D7-FB43-9171-F9D644917F48}"/>
              </a:ext>
            </a:extLst>
          </p:cNvPr>
          <p:cNvSpPr>
            <a:spLocks noGrp="1"/>
          </p:cNvSpPr>
          <p:nvPr>
            <p:ph idx="1"/>
          </p:nvPr>
        </p:nvSpPr>
        <p:spPr>
          <a:xfrm>
            <a:off x="838200" y="1706296"/>
            <a:ext cx="10515600" cy="3778341"/>
          </a:xfrm>
        </p:spPr>
        <p:txBody>
          <a:bodyPr/>
          <a:lstStyle/>
          <a:p>
            <a:pPr marL="0" indent="0">
              <a:buNone/>
            </a:pPr>
            <a:r>
              <a:rPr lang="it-IT" sz="2400" dirty="0">
                <a:latin typeface="Avenir Next Ultra Light" panose="020B0203020202020204" pitchFamily="34" charset="77"/>
              </a:rPr>
              <a:t>The model </a:t>
            </a:r>
            <a:r>
              <a:rPr lang="it-IT" sz="2400" dirty="0" err="1">
                <a:latin typeface="Avenir Next Ultra Light" panose="020B0203020202020204" pitchFamily="34" charset="77"/>
              </a:rPr>
              <a:t>is</a:t>
            </a:r>
            <a:r>
              <a:rPr lang="it-IT" sz="2400" dirty="0">
                <a:latin typeface="Avenir Next Ultra Light" panose="020B0203020202020204" pitchFamily="34" charset="77"/>
              </a:rPr>
              <a:t> </a:t>
            </a:r>
            <a:r>
              <a:rPr lang="it-IT" sz="2400" dirty="0" err="1">
                <a:latin typeface="Avenir Next Ultra Light" panose="020B0203020202020204" pitchFamily="34" charset="77"/>
              </a:rPr>
              <a:t>composed</a:t>
            </a:r>
            <a:r>
              <a:rPr lang="it-IT" sz="2400" dirty="0">
                <a:latin typeface="Avenir Next Ultra Light" panose="020B0203020202020204" pitchFamily="34" charset="77"/>
              </a:rPr>
              <a:t> by an </a:t>
            </a:r>
            <a:r>
              <a:rPr lang="it-IT" sz="2400" b="1" dirty="0">
                <a:latin typeface="Avenir Next Ultra Light" panose="020B0203020202020204" pitchFamily="34" charset="77"/>
              </a:rPr>
              <a:t>Encoder </a:t>
            </a:r>
            <a:r>
              <a:rPr lang="it-IT" sz="2400" dirty="0">
                <a:latin typeface="Avenir Next Ultra Light" panose="020B0203020202020204" pitchFamily="34" charset="77"/>
              </a:rPr>
              <a:t>and a </a:t>
            </a:r>
            <a:r>
              <a:rPr lang="it-IT" sz="2400" b="1" dirty="0">
                <a:latin typeface="Avenir Next Ultra Light" panose="020B0203020202020204" pitchFamily="34" charset="77"/>
              </a:rPr>
              <a:t>Decoder. </a:t>
            </a:r>
          </a:p>
          <a:p>
            <a:pPr marL="0" indent="0">
              <a:buNone/>
            </a:pPr>
            <a:r>
              <a:rPr lang="it-IT" sz="2400" dirty="0" err="1">
                <a:latin typeface="Avenir Next Ultra Light" panose="020B0203020202020204" pitchFamily="34" charset="77"/>
              </a:rPr>
              <a:t>As</a:t>
            </a:r>
            <a:r>
              <a:rPr lang="it-IT" sz="2400" dirty="0">
                <a:latin typeface="Avenir Next Ultra Light" panose="020B0203020202020204" pitchFamily="34" charset="77"/>
              </a:rPr>
              <a:t> </a:t>
            </a:r>
            <a:r>
              <a:rPr lang="it-IT" sz="2400" b="1" dirty="0">
                <a:latin typeface="Avenir Next Ultra Light" panose="020B0203020202020204" pitchFamily="34" charset="77"/>
              </a:rPr>
              <a:t>Encoder</a:t>
            </a:r>
            <a:r>
              <a:rPr lang="it-IT" sz="2400" dirty="0">
                <a:latin typeface="Avenir Next Ultra Light" panose="020B0203020202020204" pitchFamily="34" charset="77"/>
              </a:rPr>
              <a:t> </a:t>
            </a:r>
            <a:r>
              <a:rPr lang="it-IT" sz="2400" dirty="0" err="1">
                <a:latin typeface="Avenir Next Ultra Light" panose="020B0203020202020204" pitchFamily="34" charset="77"/>
              </a:rPr>
              <a:t>we</a:t>
            </a:r>
            <a:r>
              <a:rPr lang="it-IT" sz="2400" dirty="0">
                <a:latin typeface="Avenir Next Ultra Light" panose="020B0203020202020204" pitchFamily="34" charset="77"/>
              </a:rPr>
              <a:t> </a:t>
            </a:r>
            <a:r>
              <a:rPr lang="it-IT" sz="2400" dirty="0" err="1">
                <a:latin typeface="Avenir Next Ultra Light" panose="020B0203020202020204" pitchFamily="34" charset="77"/>
              </a:rPr>
              <a:t>used</a:t>
            </a:r>
            <a:r>
              <a:rPr lang="it-IT" sz="2400" dirty="0">
                <a:latin typeface="Avenir Next Ultra Light" panose="020B0203020202020204" pitchFamily="34" charset="77"/>
              </a:rPr>
              <a:t> a 101 </a:t>
            </a:r>
            <a:r>
              <a:rPr lang="it-IT" sz="2400" dirty="0" err="1">
                <a:latin typeface="Avenir Next Ultra Light" panose="020B0203020202020204" pitchFamily="34" charset="77"/>
              </a:rPr>
              <a:t>layered</a:t>
            </a:r>
            <a:r>
              <a:rPr lang="it-IT" sz="2400" dirty="0">
                <a:latin typeface="Avenir Next Ultra Light" panose="020B0203020202020204" pitchFamily="34" charset="77"/>
              </a:rPr>
              <a:t> </a:t>
            </a:r>
            <a:r>
              <a:rPr lang="it-IT" sz="2400" dirty="0" err="1">
                <a:latin typeface="Avenir Next Ultra Light" panose="020B0203020202020204" pitchFamily="34" charset="77"/>
              </a:rPr>
              <a:t>ResNet</a:t>
            </a:r>
            <a:r>
              <a:rPr lang="it-IT" sz="2400" dirty="0">
                <a:latin typeface="Avenir Next Ultra Light" panose="020B0203020202020204" pitchFamily="34" charset="77"/>
              </a:rPr>
              <a:t> </a:t>
            </a:r>
            <a:r>
              <a:rPr lang="it-IT" sz="2400" dirty="0" err="1">
                <a:latin typeface="Avenir Next Ultra Light" panose="020B0203020202020204" pitchFamily="34" charset="77"/>
              </a:rPr>
              <a:t>pretrained</a:t>
            </a:r>
            <a:r>
              <a:rPr lang="it-IT" sz="2400" dirty="0">
                <a:latin typeface="Avenir Next Ultra Light" panose="020B0203020202020204" pitchFamily="34" charset="77"/>
              </a:rPr>
              <a:t> on the </a:t>
            </a:r>
            <a:r>
              <a:rPr lang="it-IT" sz="2400" dirty="0" err="1">
                <a:latin typeface="Avenir Next Ultra Light" panose="020B0203020202020204" pitchFamily="34" charset="77"/>
              </a:rPr>
              <a:t>ImageNet</a:t>
            </a:r>
            <a:r>
              <a:rPr lang="it-IT" sz="2400" dirty="0">
                <a:latin typeface="Avenir Next Ultra Light" panose="020B0203020202020204" pitchFamily="34" charset="77"/>
              </a:rPr>
              <a:t> </a:t>
            </a:r>
            <a:r>
              <a:rPr lang="it-IT" sz="2400" dirty="0" err="1">
                <a:latin typeface="Avenir Next Ultra Light" panose="020B0203020202020204" pitchFamily="34" charset="77"/>
              </a:rPr>
              <a:t>classification</a:t>
            </a:r>
            <a:r>
              <a:rPr lang="it-IT" sz="2400" dirty="0">
                <a:latin typeface="Avenir Next Ultra Light" panose="020B0203020202020204" pitchFamily="34" charset="77"/>
              </a:rPr>
              <a:t> task and </a:t>
            </a:r>
            <a:r>
              <a:rPr lang="it-IT" sz="2400" dirty="0" err="1">
                <a:latin typeface="Avenir Next Ultra Light" panose="020B0203020202020204" pitchFamily="34" charset="77"/>
              </a:rPr>
              <a:t>we</a:t>
            </a:r>
            <a:r>
              <a:rPr lang="it-IT" sz="2400" dirty="0">
                <a:latin typeface="Avenir Next Ultra Light" panose="020B0203020202020204" pitchFamily="34" charset="77"/>
              </a:rPr>
              <a:t> fine-</a:t>
            </a:r>
            <a:r>
              <a:rPr lang="it-IT" sz="2400" dirty="0" err="1">
                <a:latin typeface="Avenir Next Ultra Light" panose="020B0203020202020204" pitchFamily="34" charset="77"/>
              </a:rPr>
              <a:t>tuned</a:t>
            </a:r>
            <a:r>
              <a:rPr lang="it-IT" sz="2400" dirty="0">
                <a:latin typeface="Avenir Next Ultra Light" panose="020B0203020202020204" pitchFamily="34" charset="77"/>
              </a:rPr>
              <a:t> </a:t>
            </a:r>
            <a:r>
              <a:rPr lang="it-IT" sz="2400" dirty="0" err="1">
                <a:latin typeface="Avenir Next Ultra Light" panose="020B0203020202020204" pitchFamily="34" charset="77"/>
              </a:rPr>
              <a:t>it</a:t>
            </a:r>
            <a:r>
              <a:rPr lang="it-IT" sz="2400" dirty="0">
                <a:latin typeface="Avenir Next Ultra Light" panose="020B0203020202020204" pitchFamily="34" charset="77"/>
              </a:rPr>
              <a:t> on the IAM </a:t>
            </a:r>
            <a:r>
              <a:rPr lang="it-IT" sz="2400" dirty="0" err="1">
                <a:latin typeface="Avenir Next Ultra Light" panose="020B0203020202020204" pitchFamily="34" charset="77"/>
              </a:rPr>
              <a:t>dataset</a:t>
            </a:r>
            <a:r>
              <a:rPr lang="it-IT" sz="2400" dirty="0">
                <a:latin typeface="Avenir Next Ultra Light" panose="020B0203020202020204" pitchFamily="34" charset="77"/>
              </a:rPr>
              <a:t>. </a:t>
            </a:r>
          </a:p>
          <a:p>
            <a:pPr marL="0" indent="0">
              <a:buNone/>
            </a:pPr>
            <a:r>
              <a:rPr lang="it-IT" sz="2400" dirty="0">
                <a:latin typeface="Avenir Next Ultra Light" panose="020B0203020202020204" pitchFamily="34" charset="77"/>
              </a:rPr>
              <a:t>The </a:t>
            </a:r>
            <a:r>
              <a:rPr lang="it-IT" sz="2400" b="1" dirty="0">
                <a:latin typeface="Avenir Next Ultra Light" panose="020B0203020202020204" pitchFamily="34" charset="77"/>
              </a:rPr>
              <a:t>Decoder</a:t>
            </a:r>
            <a:r>
              <a:rPr lang="it-IT" sz="2400" dirty="0">
                <a:latin typeface="Avenir Next Ultra Light" panose="020B0203020202020204" pitchFamily="34" charset="77"/>
              </a:rPr>
              <a:t> </a:t>
            </a:r>
            <a:r>
              <a:rPr lang="it-IT" sz="2400" dirty="0" err="1">
                <a:latin typeface="Avenir Next Ultra Light" panose="020B0203020202020204" pitchFamily="34" charset="77"/>
              </a:rPr>
              <a:t>is</a:t>
            </a:r>
            <a:r>
              <a:rPr lang="it-IT" sz="2400" dirty="0">
                <a:latin typeface="Avenir Next Ultra Light" panose="020B0203020202020204" pitchFamily="34" charset="77"/>
              </a:rPr>
              <a:t> an LSTM with an </a:t>
            </a:r>
            <a:r>
              <a:rPr lang="it-IT" sz="2400" b="1" dirty="0" err="1">
                <a:latin typeface="Avenir Next Ultra Light" panose="020B0203020202020204" pitchFamily="34" charset="77"/>
              </a:rPr>
              <a:t>Attention</a:t>
            </a:r>
            <a:r>
              <a:rPr lang="it-IT" sz="2400" dirty="0">
                <a:latin typeface="Avenir Next Ultra Light" panose="020B0203020202020204" pitchFamily="34" charset="77"/>
              </a:rPr>
              <a:t> </a:t>
            </a:r>
            <a:r>
              <a:rPr lang="it-IT" sz="2400" dirty="0" err="1">
                <a:latin typeface="Avenir Next Ultra Light" panose="020B0203020202020204" pitchFamily="34" charset="77"/>
              </a:rPr>
              <a:t>module</a:t>
            </a:r>
            <a:r>
              <a:rPr lang="it-IT" sz="2400" dirty="0">
                <a:latin typeface="Avenir Next Ultra Light" panose="020B0203020202020204" pitchFamily="34" charset="77"/>
              </a:rPr>
              <a:t>. In </a:t>
            </a:r>
            <a:r>
              <a:rPr lang="it-IT" sz="2400" dirty="0" err="1">
                <a:latin typeface="Avenir Next Ultra Light" panose="020B0203020202020204" pitchFamily="34" charset="77"/>
              </a:rPr>
              <a:t>this</a:t>
            </a:r>
            <a:r>
              <a:rPr lang="it-IT" sz="2400" dirty="0">
                <a:latin typeface="Avenir Next Ultra Light" panose="020B0203020202020204" pitchFamily="34" charset="77"/>
              </a:rPr>
              <a:t> way </a:t>
            </a:r>
            <a:r>
              <a:rPr lang="it-IT" sz="2400" dirty="0" err="1">
                <a:latin typeface="Avenir Next Ultra Light" panose="020B0203020202020204" pitchFamily="34" charset="77"/>
              </a:rPr>
              <a:t>each</a:t>
            </a:r>
            <a:r>
              <a:rPr lang="it-IT" sz="2400" dirty="0">
                <a:latin typeface="Avenir Next Ultra Light" panose="020B0203020202020204" pitchFamily="34" charset="77"/>
              </a:rPr>
              <a:t> time the LSTM produce a </a:t>
            </a:r>
            <a:r>
              <a:rPr lang="it-IT" sz="2400" dirty="0" err="1">
                <a:latin typeface="Avenir Next Ultra Light" panose="020B0203020202020204" pitchFamily="34" charset="77"/>
              </a:rPr>
              <a:t>token</a:t>
            </a:r>
            <a:r>
              <a:rPr lang="it-IT" sz="2400" dirty="0">
                <a:latin typeface="Avenir Next Ultra Light" panose="020B0203020202020204" pitchFamily="34" charset="77"/>
              </a:rPr>
              <a:t> </a:t>
            </a:r>
            <a:r>
              <a:rPr lang="it-IT" sz="2400" dirty="0" err="1">
                <a:latin typeface="Avenir Next Ultra Light" panose="020B0203020202020204" pitchFamily="34" charset="77"/>
              </a:rPr>
              <a:t>it</a:t>
            </a:r>
            <a:r>
              <a:rPr lang="it-IT" sz="2400" dirty="0">
                <a:latin typeface="Avenir Next Ultra Light" panose="020B0203020202020204" pitchFamily="34" charset="77"/>
              </a:rPr>
              <a:t> can focus on </a:t>
            </a:r>
            <a:r>
              <a:rPr lang="it-IT" sz="2400" dirty="0" err="1">
                <a:latin typeface="Avenir Next Ultra Light" panose="020B0203020202020204" pitchFamily="34" charset="77"/>
              </a:rPr>
              <a:t>different</a:t>
            </a:r>
            <a:r>
              <a:rPr lang="it-IT" sz="2400" dirty="0">
                <a:latin typeface="Avenir Next Ultra Light" panose="020B0203020202020204" pitchFamily="34" charset="77"/>
              </a:rPr>
              <a:t> </a:t>
            </a:r>
            <a:r>
              <a:rPr lang="it-IT" sz="2400" dirty="0" err="1">
                <a:latin typeface="Avenir Next Ultra Light" panose="020B0203020202020204" pitchFamily="34" charset="77"/>
              </a:rPr>
              <a:t>parts</a:t>
            </a:r>
            <a:r>
              <a:rPr lang="it-IT" sz="2400" dirty="0">
                <a:latin typeface="Avenir Next Ultra Light" panose="020B0203020202020204" pitchFamily="34" charset="77"/>
              </a:rPr>
              <a:t> of the input </a:t>
            </a:r>
            <a:r>
              <a:rPr lang="it-IT" sz="2400" dirty="0" err="1">
                <a:latin typeface="Avenir Next Ultra Light" panose="020B0203020202020204" pitchFamily="34" charset="77"/>
              </a:rPr>
              <a:t>sentence</a:t>
            </a:r>
            <a:r>
              <a:rPr lang="it-IT" sz="2400" dirty="0">
                <a:latin typeface="Avenir Next Ultra Light" panose="020B0203020202020204" pitchFamily="34" charset="77"/>
              </a:rPr>
              <a:t> image.</a:t>
            </a:r>
            <a:endParaRPr lang="it-IT" sz="2400" b="1" dirty="0">
              <a:latin typeface="Avenir Next Ultra Light" panose="020B0203020202020204" pitchFamily="34" charset="77"/>
            </a:endParaRPr>
          </a:p>
        </p:txBody>
      </p:sp>
    </p:spTree>
    <p:extLst>
      <p:ext uri="{BB962C8B-B14F-4D97-AF65-F5344CB8AC3E}">
        <p14:creationId xmlns:p14="http://schemas.microsoft.com/office/powerpoint/2010/main" val="1781548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BBD8AB4-6E02-A74E-8E43-150F13687D35}"/>
              </a:ext>
            </a:extLst>
          </p:cNvPr>
          <p:cNvSpPr>
            <a:spLocks noGrp="1"/>
          </p:cNvSpPr>
          <p:nvPr>
            <p:ph type="title"/>
          </p:nvPr>
        </p:nvSpPr>
        <p:spPr/>
        <p:txBody>
          <a:bodyPr/>
          <a:lstStyle/>
          <a:p>
            <a:r>
              <a:rPr lang="it-IT" dirty="0" err="1">
                <a:latin typeface="Avenir Next Ultra Light" panose="020B0203020202020204" pitchFamily="34" charset="77"/>
              </a:rPr>
              <a:t>Resources</a:t>
            </a:r>
            <a:endParaRPr lang="it-IT" dirty="0">
              <a:latin typeface="Avenir Next Ultra Light" panose="020B0203020202020204" pitchFamily="34" charset="77"/>
            </a:endParaRPr>
          </a:p>
        </p:txBody>
      </p:sp>
      <p:sp>
        <p:nvSpPr>
          <p:cNvPr id="6" name="Content Placeholder 2">
            <a:extLst>
              <a:ext uri="{FF2B5EF4-FFF2-40B4-BE49-F238E27FC236}">
                <a16:creationId xmlns:a16="http://schemas.microsoft.com/office/drawing/2014/main" id="{D8B4BB1F-543F-474F-809D-A4734A02F7EE}"/>
              </a:ext>
            </a:extLst>
          </p:cNvPr>
          <p:cNvSpPr>
            <a:spLocks noGrp="1"/>
          </p:cNvSpPr>
          <p:nvPr>
            <p:ph idx="1"/>
          </p:nvPr>
        </p:nvSpPr>
        <p:spPr>
          <a:xfrm>
            <a:off x="838200" y="1825624"/>
            <a:ext cx="10515600" cy="4667251"/>
          </a:xfrm>
        </p:spPr>
        <p:txBody>
          <a:bodyPr>
            <a:normAutofit/>
          </a:bodyPr>
          <a:lstStyle/>
          <a:p>
            <a:pPr marL="0" indent="0">
              <a:buNone/>
            </a:pPr>
            <a:r>
              <a:rPr lang="it-IT" dirty="0">
                <a:latin typeface="Avenir Next Ultra Light" panose="020B0203020202020204" pitchFamily="34" charset="77"/>
              </a:rPr>
              <a:t>The model </a:t>
            </a:r>
            <a:r>
              <a:rPr lang="it-IT" dirty="0" err="1">
                <a:latin typeface="Avenir Next Ultra Light" panose="020B0203020202020204" pitchFamily="34" charset="77"/>
              </a:rPr>
              <a:t>architecture</a:t>
            </a:r>
            <a:r>
              <a:rPr lang="it-IT" dirty="0">
                <a:latin typeface="Avenir Next Ultra Light" panose="020B0203020202020204" pitchFamily="34" charset="77"/>
              </a:rPr>
              <a:t> </a:t>
            </a:r>
            <a:r>
              <a:rPr lang="it-IT" dirty="0" err="1">
                <a:latin typeface="Avenir Next Ultra Light" panose="020B0203020202020204" pitchFamily="34" charset="77"/>
              </a:rPr>
              <a:t>used</a:t>
            </a:r>
            <a:r>
              <a:rPr lang="it-IT" dirty="0">
                <a:latin typeface="Avenir Next Ultra Light" panose="020B0203020202020204" pitchFamily="34" charset="77"/>
              </a:rPr>
              <a:t> </a:t>
            </a:r>
            <a:r>
              <a:rPr lang="it-IT" dirty="0" err="1">
                <a:latin typeface="Avenir Next Ultra Light" panose="020B0203020202020204" pitchFamily="34" charset="77"/>
              </a:rPr>
              <a:t>is</a:t>
            </a:r>
            <a:r>
              <a:rPr lang="it-IT" dirty="0">
                <a:latin typeface="Avenir Next Ultra Light" panose="020B0203020202020204" pitchFamily="34" charset="77"/>
              </a:rPr>
              <a:t> </a:t>
            </a:r>
            <a:r>
              <a:rPr lang="it-IT" dirty="0" err="1">
                <a:latin typeface="Avenir Next Ultra Light" panose="020B0203020202020204" pitchFamily="34" charset="77"/>
              </a:rPr>
              <a:t>inspired</a:t>
            </a:r>
            <a:r>
              <a:rPr lang="it-IT" dirty="0">
                <a:latin typeface="Avenir Next Ultra Light" panose="020B0203020202020204" pitchFamily="34" charset="77"/>
              </a:rPr>
              <a:t> by </a:t>
            </a:r>
            <a:r>
              <a:rPr lang="it-IT" b="1" dirty="0">
                <a:latin typeface="Avenir Next Ultra Light" panose="020B0203020202020204" pitchFamily="34" charset="77"/>
              </a:rPr>
              <a:t>Show, </a:t>
            </a:r>
            <a:r>
              <a:rPr lang="it-IT" b="1" dirty="0" err="1">
                <a:latin typeface="Avenir Next Ultra Light" panose="020B0203020202020204" pitchFamily="34" charset="77"/>
              </a:rPr>
              <a:t>Attend</a:t>
            </a:r>
            <a:r>
              <a:rPr lang="it-IT" b="1" dirty="0">
                <a:latin typeface="Avenir Next Ultra Light" panose="020B0203020202020204" pitchFamily="34" charset="77"/>
              </a:rPr>
              <a:t> and </a:t>
            </a:r>
            <a:r>
              <a:rPr lang="it-IT" b="1" dirty="0" err="1">
                <a:latin typeface="Avenir Next Ultra Light" panose="020B0203020202020204" pitchFamily="34" charset="77"/>
              </a:rPr>
              <a:t>Tell</a:t>
            </a:r>
            <a:r>
              <a:rPr lang="it-IT" b="1" dirty="0">
                <a:latin typeface="Avenir Next Ultra Light" panose="020B0203020202020204" pitchFamily="34" charset="77"/>
              </a:rPr>
              <a:t>: </a:t>
            </a:r>
            <a:r>
              <a:rPr lang="it-IT" b="1" dirty="0" err="1">
                <a:latin typeface="Avenir Next Ultra Light" panose="020B0203020202020204" pitchFamily="34" charset="77"/>
              </a:rPr>
              <a:t>Neural</a:t>
            </a:r>
            <a:r>
              <a:rPr lang="it-IT" b="1" dirty="0">
                <a:latin typeface="Avenir Next Ultra Light" panose="020B0203020202020204" pitchFamily="34" charset="77"/>
              </a:rPr>
              <a:t> Image </a:t>
            </a:r>
            <a:r>
              <a:rPr lang="it-IT" b="1" dirty="0" err="1">
                <a:latin typeface="Avenir Next Ultra Light" panose="020B0203020202020204" pitchFamily="34" charset="77"/>
              </a:rPr>
              <a:t>Caption</a:t>
            </a:r>
            <a:r>
              <a:rPr lang="it-IT" b="1" dirty="0">
                <a:latin typeface="Avenir Next Ultra Light" panose="020B0203020202020204" pitchFamily="34" charset="77"/>
              </a:rPr>
              <a:t> Generation with Visual </a:t>
            </a:r>
            <a:r>
              <a:rPr lang="it-IT" b="1" dirty="0" err="1">
                <a:latin typeface="Avenir Next Ultra Light" panose="020B0203020202020204" pitchFamily="34" charset="77"/>
              </a:rPr>
              <a:t>Attention</a:t>
            </a:r>
            <a:r>
              <a:rPr lang="it-IT" b="1" dirty="0">
                <a:latin typeface="Avenir Next Ultra Light" panose="020B0203020202020204" pitchFamily="34" charset="77"/>
              </a:rPr>
              <a:t> </a:t>
            </a:r>
            <a:r>
              <a:rPr lang="it-IT" sz="1800" b="1" dirty="0">
                <a:latin typeface="Avenir Next Ultra Light" panose="020B0203020202020204" pitchFamily="34" charset="77"/>
              </a:rPr>
              <a:t>[arXiv:1502.03044]</a:t>
            </a:r>
            <a:r>
              <a:rPr lang="it-IT" sz="1800" dirty="0">
                <a:latin typeface="Avenir Next Ultra Light" panose="020B0203020202020204" pitchFamily="34" charset="77"/>
              </a:rPr>
              <a:t>.</a:t>
            </a:r>
          </a:p>
          <a:p>
            <a:pPr marL="0" indent="0">
              <a:buNone/>
            </a:pPr>
            <a:endParaRPr lang="it-IT" sz="1800" dirty="0">
              <a:latin typeface="Avenir Next Ultra Light" panose="020B0203020202020204" pitchFamily="34" charset="77"/>
            </a:endParaRPr>
          </a:p>
          <a:p>
            <a:pPr marL="0" indent="0">
              <a:buNone/>
            </a:pPr>
            <a:r>
              <a:rPr lang="it-IT" dirty="0" err="1">
                <a:latin typeface="Avenir Next Ultra Light" panose="020B0203020202020204" pitchFamily="34" charset="77"/>
              </a:rPr>
              <a:t>Other</a:t>
            </a:r>
            <a:r>
              <a:rPr lang="it-IT" dirty="0">
                <a:latin typeface="Avenir Next Ultra Light" panose="020B0203020202020204" pitchFamily="34" charset="77"/>
              </a:rPr>
              <a:t> </a:t>
            </a:r>
            <a:r>
              <a:rPr lang="it-IT" dirty="0" err="1">
                <a:latin typeface="Avenir Next Ultra Light" panose="020B0203020202020204" pitchFamily="34" charset="77"/>
              </a:rPr>
              <a:t>resources</a:t>
            </a:r>
            <a:r>
              <a:rPr lang="it-IT" dirty="0">
                <a:latin typeface="Avenir Next Ultra Light" panose="020B0203020202020204" pitchFamily="34" charset="77"/>
              </a:rPr>
              <a:t>/</a:t>
            </a:r>
            <a:r>
              <a:rPr lang="it-IT" dirty="0" err="1">
                <a:latin typeface="Avenir Next Ultra Light" panose="020B0203020202020204" pitchFamily="34" charset="77"/>
              </a:rPr>
              <a:t>tutorials</a:t>
            </a:r>
            <a:r>
              <a:rPr lang="it-IT" dirty="0">
                <a:latin typeface="Avenir Next Ultra Light" panose="020B0203020202020204" pitchFamily="34" charset="77"/>
              </a:rPr>
              <a:t> </a:t>
            </a:r>
            <a:r>
              <a:rPr lang="it-IT" dirty="0" err="1">
                <a:latin typeface="Avenir Next Ultra Light" panose="020B0203020202020204" pitchFamily="34" charset="77"/>
              </a:rPr>
              <a:t>used</a:t>
            </a:r>
            <a:r>
              <a:rPr lang="it-IT" dirty="0">
                <a:latin typeface="Avenir Next Ultra Light" panose="020B0203020202020204" pitchFamily="34" charset="77"/>
              </a:rPr>
              <a:t> are:</a:t>
            </a:r>
          </a:p>
          <a:p>
            <a:r>
              <a:rPr lang="it-IT" sz="2000" dirty="0" err="1">
                <a:latin typeface="Avenir Next Ultra Light" panose="020B0203020202020204" pitchFamily="34" charset="77"/>
              </a:rPr>
              <a:t>https</a:t>
            </a:r>
            <a:r>
              <a:rPr lang="it-IT" sz="2000" dirty="0">
                <a:latin typeface="Avenir Next Ultra Light" panose="020B0203020202020204" pitchFamily="34" charset="77"/>
              </a:rPr>
              <a:t>://</a:t>
            </a:r>
            <a:r>
              <a:rPr lang="it-IT" sz="2000" dirty="0" err="1">
                <a:latin typeface="Avenir Next Ultra Light" panose="020B0203020202020204" pitchFamily="34" charset="77"/>
              </a:rPr>
              <a:t>www.tensorflow.org</a:t>
            </a:r>
            <a:r>
              <a:rPr lang="it-IT" sz="2000" dirty="0">
                <a:latin typeface="Avenir Next Ultra Light" panose="020B0203020202020204" pitchFamily="34" charset="77"/>
              </a:rPr>
              <a:t>/</a:t>
            </a:r>
            <a:r>
              <a:rPr lang="it-IT" sz="2000" dirty="0" err="1">
                <a:latin typeface="Avenir Next Ultra Light" panose="020B0203020202020204" pitchFamily="34" charset="77"/>
              </a:rPr>
              <a:t>tutorials</a:t>
            </a:r>
            <a:r>
              <a:rPr lang="it-IT" sz="2000" dirty="0">
                <a:latin typeface="Avenir Next Ultra Light" panose="020B0203020202020204" pitchFamily="34" charset="77"/>
              </a:rPr>
              <a:t>/text/</a:t>
            </a:r>
            <a:r>
              <a:rPr lang="it-IT" sz="2000" dirty="0" err="1">
                <a:latin typeface="Avenir Next Ultra Light" panose="020B0203020202020204" pitchFamily="34" charset="77"/>
              </a:rPr>
              <a:t>image_captioning</a:t>
            </a:r>
            <a:endParaRPr lang="it-IT" sz="2000" dirty="0">
              <a:latin typeface="Avenir Next Ultra Light" panose="020B0203020202020204" pitchFamily="34" charset="77"/>
            </a:endParaRPr>
          </a:p>
          <a:p>
            <a:r>
              <a:rPr lang="it-IT" sz="2000" dirty="0">
                <a:latin typeface="Avenir Next Ultra Light" panose="020B0203020202020204" pitchFamily="34" charset="77"/>
                <a:hlinkClick r:id="rId2"/>
              </a:rPr>
              <a:t>https://github.com/sgrvinod/a-PyTorch-Tutorial-to-Image-Captioning</a:t>
            </a:r>
            <a:endParaRPr lang="it-IT" sz="2000" dirty="0">
              <a:latin typeface="Avenir Next Ultra Light" panose="020B0203020202020204" pitchFamily="34" charset="77"/>
            </a:endParaRPr>
          </a:p>
          <a:p>
            <a:pPr marL="0" indent="0">
              <a:buNone/>
            </a:pPr>
            <a:endParaRPr lang="it-IT" b="1" dirty="0">
              <a:latin typeface="Avenir Next Ultra Light" panose="020B0203020202020204" pitchFamily="34" charset="77"/>
            </a:endParaRPr>
          </a:p>
        </p:txBody>
      </p:sp>
      <p:sp>
        <p:nvSpPr>
          <p:cNvPr id="5" name="Content Placeholder 2">
            <a:extLst>
              <a:ext uri="{FF2B5EF4-FFF2-40B4-BE49-F238E27FC236}">
                <a16:creationId xmlns:a16="http://schemas.microsoft.com/office/drawing/2014/main" id="{1F43221B-2AED-8544-A85C-B965711EBB7F}"/>
              </a:ext>
            </a:extLst>
          </p:cNvPr>
          <p:cNvSpPr txBox="1">
            <a:spLocks/>
          </p:cNvSpPr>
          <p:nvPr/>
        </p:nvSpPr>
        <p:spPr>
          <a:xfrm>
            <a:off x="838200" y="5738511"/>
            <a:ext cx="10515600" cy="718458"/>
          </a:xfrm>
          <a:prstGeom prst="rect">
            <a:avLst/>
          </a:prstGeom>
          <a:ln>
            <a:noFill/>
          </a:ln>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dirty="0">
                <a:latin typeface="Avenir Next Ultra Light" panose="020B0203020202020204" pitchFamily="34" charset="77"/>
                <a:cs typeface="Arial" panose="020B0604020202020204" pitchFamily="34" charset="0"/>
              </a:rPr>
              <a:t>* </a:t>
            </a:r>
            <a:r>
              <a:rPr lang="it-IT" dirty="0">
                <a:latin typeface="Avenir Next Ultra Light" panose="020B0203020202020204" pitchFamily="34" charset="77"/>
                <a:hlinkClick r:id="rId3">
                  <a:extLst>
                    <a:ext uri="{A12FA001-AC4F-418D-AE19-62706E023703}">
                      <ahyp:hlinkClr xmlns:ahyp="http://schemas.microsoft.com/office/drawing/2018/hyperlinkcolor" val="tx"/>
                    </a:ext>
                  </a:extLst>
                </a:hlinkClick>
              </a:rPr>
              <a:t>Kelvin Xu</a:t>
            </a:r>
            <a:r>
              <a:rPr lang="it-IT" dirty="0">
                <a:latin typeface="Avenir Next Ultra Light" panose="020B0203020202020204" pitchFamily="34" charset="77"/>
              </a:rPr>
              <a:t>, </a:t>
            </a:r>
            <a:r>
              <a:rPr lang="it-IT" dirty="0">
                <a:latin typeface="Avenir Next Ultra Light" panose="020B0203020202020204" pitchFamily="34" charset="77"/>
                <a:hlinkClick r:id="rId4">
                  <a:extLst>
                    <a:ext uri="{A12FA001-AC4F-418D-AE19-62706E023703}">
                      <ahyp:hlinkClr xmlns:ahyp="http://schemas.microsoft.com/office/drawing/2018/hyperlinkcolor" val="tx"/>
                    </a:ext>
                  </a:extLst>
                </a:hlinkClick>
              </a:rPr>
              <a:t>Jimmy Ba</a:t>
            </a:r>
            <a:r>
              <a:rPr lang="it-IT" dirty="0">
                <a:latin typeface="Avenir Next Ultra Light" panose="020B0203020202020204" pitchFamily="34" charset="77"/>
              </a:rPr>
              <a:t>, </a:t>
            </a:r>
            <a:r>
              <a:rPr lang="it-IT" dirty="0">
                <a:latin typeface="Avenir Next Ultra Light" panose="020B0203020202020204" pitchFamily="34" charset="77"/>
                <a:hlinkClick r:id="rId5">
                  <a:extLst>
                    <a:ext uri="{A12FA001-AC4F-418D-AE19-62706E023703}">
                      <ahyp:hlinkClr xmlns:ahyp="http://schemas.microsoft.com/office/drawing/2018/hyperlinkcolor" val="tx"/>
                    </a:ext>
                  </a:extLst>
                </a:hlinkClick>
              </a:rPr>
              <a:t>Ryan Kiros</a:t>
            </a:r>
            <a:r>
              <a:rPr lang="it-IT" dirty="0">
                <a:latin typeface="Avenir Next Ultra Light" panose="020B0203020202020204" pitchFamily="34" charset="77"/>
              </a:rPr>
              <a:t>, </a:t>
            </a:r>
            <a:r>
              <a:rPr lang="it-IT" dirty="0">
                <a:latin typeface="Avenir Next Ultra Light" panose="020B0203020202020204" pitchFamily="34" charset="77"/>
                <a:hlinkClick r:id="rId6">
                  <a:extLst>
                    <a:ext uri="{A12FA001-AC4F-418D-AE19-62706E023703}">
                      <ahyp:hlinkClr xmlns:ahyp="http://schemas.microsoft.com/office/drawing/2018/hyperlinkcolor" val="tx"/>
                    </a:ext>
                  </a:extLst>
                </a:hlinkClick>
              </a:rPr>
              <a:t>Kyunghyun Cho</a:t>
            </a:r>
            <a:r>
              <a:rPr lang="it-IT" dirty="0">
                <a:latin typeface="Avenir Next Ultra Light" panose="020B0203020202020204" pitchFamily="34" charset="77"/>
              </a:rPr>
              <a:t>, </a:t>
            </a:r>
            <a:r>
              <a:rPr lang="it-IT" dirty="0">
                <a:latin typeface="Avenir Next Ultra Light" panose="020B0203020202020204" pitchFamily="34" charset="77"/>
                <a:hlinkClick r:id="rId7">
                  <a:extLst>
                    <a:ext uri="{A12FA001-AC4F-418D-AE19-62706E023703}">
                      <ahyp:hlinkClr xmlns:ahyp="http://schemas.microsoft.com/office/drawing/2018/hyperlinkcolor" val="tx"/>
                    </a:ext>
                  </a:extLst>
                </a:hlinkClick>
              </a:rPr>
              <a:t>Aaron Courville</a:t>
            </a:r>
            <a:r>
              <a:rPr lang="it-IT" dirty="0">
                <a:latin typeface="Avenir Next Ultra Light" panose="020B0203020202020204" pitchFamily="34" charset="77"/>
              </a:rPr>
              <a:t>, </a:t>
            </a:r>
            <a:r>
              <a:rPr lang="it-IT" dirty="0">
                <a:latin typeface="Avenir Next Ultra Light" panose="020B0203020202020204" pitchFamily="34" charset="77"/>
                <a:hlinkClick r:id="rId8">
                  <a:extLst>
                    <a:ext uri="{A12FA001-AC4F-418D-AE19-62706E023703}">
                      <ahyp:hlinkClr xmlns:ahyp="http://schemas.microsoft.com/office/drawing/2018/hyperlinkcolor" val="tx"/>
                    </a:ext>
                  </a:extLst>
                </a:hlinkClick>
              </a:rPr>
              <a:t>Ruslan Salakhutdinov</a:t>
            </a:r>
            <a:r>
              <a:rPr lang="it-IT" dirty="0">
                <a:latin typeface="Avenir Next Ultra Light" panose="020B0203020202020204" pitchFamily="34" charset="77"/>
              </a:rPr>
              <a:t>, </a:t>
            </a:r>
            <a:r>
              <a:rPr lang="it-IT" dirty="0">
                <a:latin typeface="Avenir Next Ultra Light" panose="020B0203020202020204" pitchFamily="34" charset="77"/>
                <a:hlinkClick r:id="rId9">
                  <a:extLst>
                    <a:ext uri="{A12FA001-AC4F-418D-AE19-62706E023703}">
                      <ahyp:hlinkClr xmlns:ahyp="http://schemas.microsoft.com/office/drawing/2018/hyperlinkcolor" val="tx"/>
                    </a:ext>
                  </a:extLst>
                </a:hlinkClick>
              </a:rPr>
              <a:t>Richard </a:t>
            </a:r>
          </a:p>
          <a:p>
            <a:pPr marL="0" indent="0">
              <a:buNone/>
            </a:pPr>
            <a:r>
              <a:rPr lang="it-IT" dirty="0">
                <a:latin typeface="Avenir Next Ultra Light" panose="020B0203020202020204" pitchFamily="34" charset="77"/>
                <a:hlinkClick r:id="rId9">
                  <a:extLst>
                    <a:ext uri="{A12FA001-AC4F-418D-AE19-62706E023703}">
                      <ahyp:hlinkClr xmlns:ahyp="http://schemas.microsoft.com/office/drawing/2018/hyperlinkcolor" val="tx"/>
                    </a:ext>
                  </a:extLst>
                </a:hlinkClick>
              </a:rPr>
              <a:t>Zemel</a:t>
            </a:r>
            <a:r>
              <a:rPr lang="it-IT" dirty="0">
                <a:latin typeface="Avenir Next Ultra Light" panose="020B0203020202020204" pitchFamily="34" charset="77"/>
              </a:rPr>
              <a:t>, </a:t>
            </a:r>
            <a:r>
              <a:rPr lang="it-IT" dirty="0">
                <a:latin typeface="Avenir Next Ultra Light" panose="020B0203020202020204" pitchFamily="34" charset="77"/>
                <a:hlinkClick r:id="rId10">
                  <a:extLst>
                    <a:ext uri="{A12FA001-AC4F-418D-AE19-62706E023703}">
                      <ahyp:hlinkClr xmlns:ahyp="http://schemas.microsoft.com/office/drawing/2018/hyperlinkcolor" val="tx"/>
                    </a:ext>
                  </a:extLst>
                </a:hlinkClick>
              </a:rPr>
              <a:t>Yoshua Bengio</a:t>
            </a:r>
            <a:r>
              <a:rPr lang="it-IT" dirty="0">
                <a:latin typeface="Avenir Next Ultra Light" panose="020B0203020202020204" pitchFamily="34" charset="77"/>
              </a:rPr>
              <a:t>, in : Machine Learning (</a:t>
            </a:r>
            <a:r>
              <a:rPr lang="it-IT" dirty="0" err="1">
                <a:latin typeface="Avenir Next Ultra Light" panose="020B0203020202020204" pitchFamily="34" charset="77"/>
              </a:rPr>
              <a:t>cs.LG</a:t>
            </a:r>
            <a:r>
              <a:rPr lang="it-IT" dirty="0">
                <a:latin typeface="Avenir Next Ultra Light" panose="020B0203020202020204" pitchFamily="34" charset="77"/>
              </a:rPr>
              <a:t>); Computer Vision and Pattern </a:t>
            </a:r>
            <a:r>
              <a:rPr lang="it-IT" dirty="0" err="1">
                <a:latin typeface="Avenir Next Ultra Light" panose="020B0203020202020204" pitchFamily="34" charset="77"/>
              </a:rPr>
              <a:t>Recognition</a:t>
            </a:r>
            <a:r>
              <a:rPr lang="it-IT" dirty="0">
                <a:latin typeface="Avenir Next Ultra Light" panose="020B0203020202020204" pitchFamily="34" charset="77"/>
              </a:rPr>
              <a:t> (</a:t>
            </a:r>
            <a:r>
              <a:rPr lang="it-IT" dirty="0" err="1">
                <a:latin typeface="Avenir Next Ultra Light" panose="020B0203020202020204" pitchFamily="34" charset="77"/>
              </a:rPr>
              <a:t>cs.CV</a:t>
            </a:r>
            <a:r>
              <a:rPr lang="it-IT" dirty="0">
                <a:latin typeface="Avenir Next Ultra Light" panose="020B0203020202020204" pitchFamily="34" charset="77"/>
              </a:rPr>
              <a:t>)</a:t>
            </a:r>
            <a:endParaRPr lang="it-IT" dirty="0">
              <a:latin typeface="Avenir Next Ultra Light" panose="020B0203020202020204" pitchFamily="34" charset="77"/>
              <a:cs typeface="Arial" panose="020B0604020202020204" pitchFamily="34" charset="0"/>
            </a:endParaRPr>
          </a:p>
        </p:txBody>
      </p:sp>
      <p:sp>
        <p:nvSpPr>
          <p:cNvPr id="8" name="Content Placeholder 2">
            <a:extLst>
              <a:ext uri="{FF2B5EF4-FFF2-40B4-BE49-F238E27FC236}">
                <a16:creationId xmlns:a16="http://schemas.microsoft.com/office/drawing/2014/main" id="{DD188E42-013C-ED4B-B191-C7EA06FCE55F}"/>
              </a:ext>
            </a:extLst>
          </p:cNvPr>
          <p:cNvSpPr txBox="1">
            <a:spLocks/>
          </p:cNvSpPr>
          <p:nvPr/>
        </p:nvSpPr>
        <p:spPr>
          <a:xfrm>
            <a:off x="9498474" y="2237198"/>
            <a:ext cx="416089" cy="3796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dirty="0">
                <a:latin typeface="Avenir Next Ultra Light" panose="020B0203020202020204" pitchFamily="34" charset="77"/>
                <a:cs typeface="Arial" panose="020B0604020202020204" pitchFamily="34" charset="0"/>
              </a:rPr>
              <a:t>*</a:t>
            </a:r>
          </a:p>
        </p:txBody>
      </p:sp>
    </p:spTree>
    <p:extLst>
      <p:ext uri="{BB962C8B-B14F-4D97-AF65-F5344CB8AC3E}">
        <p14:creationId xmlns:p14="http://schemas.microsoft.com/office/powerpoint/2010/main" val="3105095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BBD8AB4-6E02-A74E-8E43-150F13687D35}"/>
              </a:ext>
            </a:extLst>
          </p:cNvPr>
          <p:cNvSpPr>
            <a:spLocks noGrp="1"/>
          </p:cNvSpPr>
          <p:nvPr>
            <p:ph type="title"/>
          </p:nvPr>
        </p:nvSpPr>
        <p:spPr>
          <a:xfrm>
            <a:off x="431800" y="161449"/>
            <a:ext cx="10515600" cy="1325563"/>
          </a:xfrm>
        </p:spPr>
        <p:txBody>
          <a:bodyPr/>
          <a:lstStyle/>
          <a:p>
            <a:r>
              <a:rPr lang="it-IT" dirty="0">
                <a:latin typeface="Avenir Next Ultra Light" panose="020B0203020202020204" pitchFamily="34" charset="77"/>
              </a:rPr>
              <a:t>Image </a:t>
            </a:r>
            <a:r>
              <a:rPr lang="it-IT" dirty="0" err="1">
                <a:latin typeface="Avenir Next Ultra Light" panose="020B0203020202020204" pitchFamily="34" charset="77"/>
              </a:rPr>
              <a:t>Captioning</a:t>
            </a:r>
            <a:r>
              <a:rPr lang="it-IT" dirty="0">
                <a:latin typeface="Avenir Next Ultra Light" panose="020B0203020202020204" pitchFamily="34" charset="77"/>
              </a:rPr>
              <a:t> </a:t>
            </a:r>
            <a:r>
              <a:rPr lang="it-IT" dirty="0" err="1">
                <a:latin typeface="Avenir Next Ultra Light" panose="020B0203020202020204" pitchFamily="34" charset="77"/>
              </a:rPr>
              <a:t>Without</a:t>
            </a:r>
            <a:r>
              <a:rPr lang="it-IT" dirty="0">
                <a:latin typeface="Avenir Next Ultra Light" panose="020B0203020202020204" pitchFamily="34" charset="77"/>
              </a:rPr>
              <a:t> </a:t>
            </a:r>
            <a:r>
              <a:rPr lang="it-IT" dirty="0" err="1">
                <a:latin typeface="Avenir Next Ultra Light" panose="020B0203020202020204" pitchFamily="34" charset="77"/>
              </a:rPr>
              <a:t>Attention</a:t>
            </a:r>
            <a:endParaRPr lang="it-IT" dirty="0">
              <a:latin typeface="Avenir Next Ultra Light" panose="020B0203020202020204" pitchFamily="34" charset="77"/>
            </a:endParaRPr>
          </a:p>
        </p:txBody>
      </p:sp>
      <p:pic>
        <p:nvPicPr>
          <p:cNvPr id="5" name="Picture 4">
            <a:extLst>
              <a:ext uri="{FF2B5EF4-FFF2-40B4-BE49-F238E27FC236}">
                <a16:creationId xmlns:a16="http://schemas.microsoft.com/office/drawing/2014/main" id="{DC41BDE5-3DBE-2746-81DB-FBD3629788F3}"/>
              </a:ext>
            </a:extLst>
          </p:cNvPr>
          <p:cNvPicPr>
            <a:picLocks noChangeAspect="1"/>
          </p:cNvPicPr>
          <p:nvPr/>
        </p:nvPicPr>
        <p:blipFill>
          <a:blip r:embed="rId2"/>
          <a:stretch>
            <a:fillRect/>
          </a:stretch>
        </p:blipFill>
        <p:spPr>
          <a:xfrm>
            <a:off x="3025750" y="1385570"/>
            <a:ext cx="5671210" cy="1774190"/>
          </a:xfrm>
          <a:prstGeom prst="rect">
            <a:avLst/>
          </a:prstGeom>
        </p:spPr>
      </p:pic>
      <p:pic>
        <p:nvPicPr>
          <p:cNvPr id="9" name="Picture 8">
            <a:extLst>
              <a:ext uri="{FF2B5EF4-FFF2-40B4-BE49-F238E27FC236}">
                <a16:creationId xmlns:a16="http://schemas.microsoft.com/office/drawing/2014/main" id="{5DFABFA0-8DD6-C041-B9BB-02B714B9656A}"/>
              </a:ext>
            </a:extLst>
          </p:cNvPr>
          <p:cNvPicPr>
            <a:picLocks noChangeAspect="1"/>
          </p:cNvPicPr>
          <p:nvPr/>
        </p:nvPicPr>
        <p:blipFill>
          <a:blip r:embed="rId3"/>
          <a:stretch>
            <a:fillRect/>
          </a:stretch>
        </p:blipFill>
        <p:spPr>
          <a:xfrm>
            <a:off x="977900" y="3354903"/>
            <a:ext cx="9423400" cy="2679700"/>
          </a:xfrm>
          <a:prstGeom prst="rect">
            <a:avLst/>
          </a:prstGeom>
        </p:spPr>
      </p:pic>
      <p:sp>
        <p:nvSpPr>
          <p:cNvPr id="30" name="Rectangle 29">
            <a:extLst>
              <a:ext uri="{FF2B5EF4-FFF2-40B4-BE49-F238E27FC236}">
                <a16:creationId xmlns:a16="http://schemas.microsoft.com/office/drawing/2014/main" id="{6CC4F9B1-C69E-674F-8928-896A64A95660}"/>
              </a:ext>
            </a:extLst>
          </p:cNvPr>
          <p:cNvSpPr/>
          <p:nvPr/>
        </p:nvSpPr>
        <p:spPr>
          <a:xfrm>
            <a:off x="2109567" y="6229747"/>
            <a:ext cx="7972866" cy="615553"/>
          </a:xfrm>
          <a:prstGeom prst="rect">
            <a:avLst/>
          </a:prstGeom>
        </p:spPr>
        <p:txBody>
          <a:bodyPr wrap="square">
            <a:spAutoFit/>
          </a:bodyPr>
          <a:lstStyle/>
          <a:p>
            <a:r>
              <a:rPr lang="it-IT" sz="1600" dirty="0">
                <a:latin typeface="Avenir Next Ultra Light" panose="020B0203020202020204" pitchFamily="34" charset="77"/>
              </a:rPr>
              <a:t>the first </a:t>
            </a:r>
            <a:r>
              <a:rPr lang="it-IT" sz="1600" dirty="0" err="1">
                <a:latin typeface="Avenir Next Ultra Light" panose="020B0203020202020204" pitchFamily="34" charset="77"/>
              </a:rPr>
              <a:t>hidden</a:t>
            </a:r>
            <a:r>
              <a:rPr lang="it-IT" sz="1600" dirty="0">
                <a:latin typeface="Avenir Next Ultra Light" panose="020B0203020202020204" pitchFamily="34" charset="77"/>
              </a:rPr>
              <a:t> state h</a:t>
            </a:r>
            <a:r>
              <a:rPr lang="it-IT" sz="1600" baseline="-25000" dirty="0">
                <a:latin typeface="Avenir Next Ultra Light" panose="020B0203020202020204" pitchFamily="34" charset="77"/>
              </a:rPr>
              <a:t>0</a:t>
            </a:r>
            <a:r>
              <a:rPr lang="it-IT" sz="1600" dirty="0">
                <a:latin typeface="Avenir Next Ultra Light" panose="020B0203020202020204" pitchFamily="34" charset="77"/>
              </a:rPr>
              <a:t> </a:t>
            </a:r>
            <a:r>
              <a:rPr lang="it-IT" sz="1600" dirty="0" err="1">
                <a:latin typeface="Avenir Next Ultra Light" panose="020B0203020202020204" pitchFamily="34" charset="77"/>
              </a:rPr>
              <a:t>is</a:t>
            </a:r>
            <a:r>
              <a:rPr lang="it-IT" sz="1600" dirty="0">
                <a:latin typeface="Avenir Next Ultra Light" panose="020B0203020202020204" pitchFamily="34" charset="77"/>
              </a:rPr>
              <a:t> </a:t>
            </a:r>
            <a:r>
              <a:rPr lang="it-IT" sz="1600" dirty="0" err="1">
                <a:latin typeface="Avenir Next Ultra Light" panose="020B0203020202020204" pitchFamily="34" charset="77"/>
              </a:rPr>
              <a:t>obtained</a:t>
            </a:r>
            <a:r>
              <a:rPr lang="it-IT" sz="1600" dirty="0">
                <a:latin typeface="Avenir Next Ultra Light" panose="020B0203020202020204" pitchFamily="34" charset="77"/>
              </a:rPr>
              <a:t> by </a:t>
            </a:r>
            <a:r>
              <a:rPr lang="it-IT" sz="1600" dirty="0" err="1">
                <a:latin typeface="Avenir Next Ultra Light" panose="020B0203020202020204" pitchFamily="34" charset="77"/>
              </a:rPr>
              <a:t>averaging</a:t>
            </a:r>
            <a:r>
              <a:rPr lang="it-IT" sz="1600" dirty="0">
                <a:latin typeface="Avenir Next Ultra Light" panose="020B0203020202020204" pitchFamily="34" charset="77"/>
              </a:rPr>
              <a:t> the </a:t>
            </a:r>
            <a:r>
              <a:rPr lang="it-IT" sz="1600" dirty="0" err="1">
                <a:latin typeface="Avenir Next Ultra Light" panose="020B0203020202020204" pitchFamily="34" charset="77"/>
              </a:rPr>
              <a:t>encoded</a:t>
            </a:r>
            <a:r>
              <a:rPr lang="it-IT" sz="1600" dirty="0">
                <a:latin typeface="Avenir Next Ultra Light" panose="020B0203020202020204" pitchFamily="34" charset="77"/>
              </a:rPr>
              <a:t> image </a:t>
            </a:r>
            <a:r>
              <a:rPr lang="it-IT" sz="1600" dirty="0" err="1">
                <a:latin typeface="Avenir Next Ultra Light" panose="020B0203020202020204" pitchFamily="34" charset="77"/>
              </a:rPr>
              <a:t>across</a:t>
            </a:r>
            <a:r>
              <a:rPr lang="it-IT" sz="1600" dirty="0">
                <a:latin typeface="Avenir Next Ultra Light" panose="020B0203020202020204" pitchFamily="34" charset="77"/>
              </a:rPr>
              <a:t> </a:t>
            </a:r>
            <a:r>
              <a:rPr lang="it-IT" sz="1600" dirty="0" err="1">
                <a:latin typeface="Avenir Next Ultra Light" panose="020B0203020202020204" pitchFamily="34" charset="77"/>
              </a:rPr>
              <a:t>all</a:t>
            </a:r>
            <a:r>
              <a:rPr lang="it-IT" sz="1600" dirty="0">
                <a:latin typeface="Avenir Next Ultra Light" panose="020B0203020202020204" pitchFamily="34" charset="77"/>
              </a:rPr>
              <a:t> </a:t>
            </a:r>
            <a:r>
              <a:rPr lang="it-IT" sz="1600" dirty="0" err="1">
                <a:latin typeface="Avenir Next Ultra Light" panose="020B0203020202020204" pitchFamily="34" charset="77"/>
              </a:rPr>
              <a:t>pixels</a:t>
            </a:r>
            <a:r>
              <a:rPr lang="it-IT" sz="1600" dirty="0">
                <a:latin typeface="Avenir Next Ultra Light" panose="020B0203020202020204" pitchFamily="34" charset="77"/>
              </a:rPr>
              <a:t> </a:t>
            </a:r>
          </a:p>
          <a:p>
            <a:endParaRPr lang="it-IT" dirty="0">
              <a:latin typeface="Avenir Next Ultra Light" panose="020B0203020202020204" pitchFamily="34" charset="77"/>
            </a:endParaRPr>
          </a:p>
        </p:txBody>
      </p:sp>
      <p:cxnSp>
        <p:nvCxnSpPr>
          <p:cNvPr id="32" name="Straight Arrow Connector 31">
            <a:extLst>
              <a:ext uri="{FF2B5EF4-FFF2-40B4-BE49-F238E27FC236}">
                <a16:creationId xmlns:a16="http://schemas.microsoft.com/office/drawing/2014/main" id="{C9076EE9-7AEC-2947-ABE2-41267D99C543}"/>
              </a:ext>
            </a:extLst>
          </p:cNvPr>
          <p:cNvCxnSpPr>
            <a:cxnSpLocks noChangeAspect="1"/>
          </p:cNvCxnSpPr>
          <p:nvPr/>
        </p:nvCxnSpPr>
        <p:spPr>
          <a:xfrm flipH="1">
            <a:off x="3383280" y="5027651"/>
            <a:ext cx="180000" cy="1149750"/>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29056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BBD8AB4-6E02-A74E-8E43-150F13687D35}"/>
              </a:ext>
            </a:extLst>
          </p:cNvPr>
          <p:cNvSpPr>
            <a:spLocks noGrp="1"/>
          </p:cNvSpPr>
          <p:nvPr>
            <p:ph type="title"/>
          </p:nvPr>
        </p:nvSpPr>
        <p:spPr>
          <a:xfrm>
            <a:off x="431800" y="161449"/>
            <a:ext cx="10515600" cy="1325563"/>
          </a:xfrm>
        </p:spPr>
        <p:txBody>
          <a:bodyPr/>
          <a:lstStyle/>
          <a:p>
            <a:r>
              <a:rPr lang="it-IT" dirty="0">
                <a:latin typeface="Avenir Next Ultra Light" panose="020B0203020202020204" pitchFamily="34" charset="77"/>
              </a:rPr>
              <a:t>Image </a:t>
            </a:r>
            <a:r>
              <a:rPr lang="it-IT" dirty="0" err="1">
                <a:latin typeface="Avenir Next Ultra Light" panose="020B0203020202020204" pitchFamily="34" charset="77"/>
              </a:rPr>
              <a:t>Captioning</a:t>
            </a:r>
            <a:r>
              <a:rPr lang="it-IT" dirty="0">
                <a:latin typeface="Avenir Next Ultra Light" panose="020B0203020202020204" pitchFamily="34" charset="77"/>
              </a:rPr>
              <a:t> With</a:t>
            </a:r>
            <a:r>
              <a:rPr lang="it-IT" b="1" dirty="0">
                <a:latin typeface="Avenir Next Ultra Light" panose="020B0203020202020204" pitchFamily="34" charset="77"/>
              </a:rPr>
              <a:t> </a:t>
            </a:r>
            <a:r>
              <a:rPr lang="it-IT" b="1" dirty="0" err="1">
                <a:latin typeface="Avenir Next Ultra Light" panose="020B0203020202020204" pitchFamily="34" charset="77"/>
              </a:rPr>
              <a:t>Attention</a:t>
            </a:r>
            <a:endParaRPr lang="it-IT" b="1" dirty="0">
              <a:latin typeface="Avenir Next Ultra Light" panose="020B0203020202020204" pitchFamily="34" charset="77"/>
            </a:endParaRPr>
          </a:p>
        </p:txBody>
      </p:sp>
      <p:sp>
        <p:nvSpPr>
          <p:cNvPr id="2" name="Rectangle 1">
            <a:extLst>
              <a:ext uri="{FF2B5EF4-FFF2-40B4-BE49-F238E27FC236}">
                <a16:creationId xmlns:a16="http://schemas.microsoft.com/office/drawing/2014/main" id="{2D51CD69-07D0-2B4C-AAD2-0EB526CEC6C1}"/>
              </a:ext>
            </a:extLst>
          </p:cNvPr>
          <p:cNvSpPr/>
          <p:nvPr/>
        </p:nvSpPr>
        <p:spPr>
          <a:xfrm>
            <a:off x="431800" y="1261922"/>
            <a:ext cx="11003280" cy="369332"/>
          </a:xfrm>
          <a:prstGeom prst="rect">
            <a:avLst/>
          </a:prstGeom>
        </p:spPr>
        <p:txBody>
          <a:bodyPr wrap="square">
            <a:spAutoFit/>
          </a:bodyPr>
          <a:lstStyle/>
          <a:p>
            <a:r>
              <a:rPr lang="it-IT" dirty="0" err="1">
                <a:latin typeface="Avenir Next Ultra Light" panose="020B0203020202020204" pitchFamily="34" charset="77"/>
              </a:rPr>
              <a:t>we</a:t>
            </a:r>
            <a:r>
              <a:rPr lang="it-IT" dirty="0">
                <a:latin typeface="Avenir Next Ultra Light" panose="020B0203020202020204" pitchFamily="34" charset="77"/>
              </a:rPr>
              <a:t> </a:t>
            </a:r>
            <a:r>
              <a:rPr lang="it-IT" dirty="0" err="1">
                <a:latin typeface="Avenir Next Ultra Light" panose="020B0203020202020204" pitchFamily="34" charset="77"/>
              </a:rPr>
              <a:t>want</a:t>
            </a:r>
            <a:r>
              <a:rPr lang="it-IT" dirty="0">
                <a:latin typeface="Avenir Next Ultra Light" panose="020B0203020202020204" pitchFamily="34" charset="77"/>
              </a:rPr>
              <a:t> the decoder to be </a:t>
            </a:r>
            <a:r>
              <a:rPr lang="it-IT" dirty="0" err="1">
                <a:latin typeface="Avenir Next Ultra Light" panose="020B0203020202020204" pitchFamily="34" charset="77"/>
              </a:rPr>
              <a:t>able</a:t>
            </a:r>
            <a:r>
              <a:rPr lang="it-IT" dirty="0">
                <a:latin typeface="Avenir Next Ultra Light" panose="020B0203020202020204" pitchFamily="34" charset="77"/>
              </a:rPr>
              <a:t> to look </a:t>
            </a:r>
            <a:r>
              <a:rPr lang="it-IT" dirty="0" err="1">
                <a:latin typeface="Avenir Next Ultra Light" panose="020B0203020202020204" pitchFamily="34" charset="77"/>
              </a:rPr>
              <a:t>at</a:t>
            </a:r>
            <a:r>
              <a:rPr lang="it-IT" dirty="0">
                <a:latin typeface="Avenir Next Ultra Light" panose="020B0203020202020204" pitchFamily="34" charset="77"/>
              </a:rPr>
              <a:t> </a:t>
            </a:r>
            <a:r>
              <a:rPr lang="it-IT" b="1" dirty="0" err="1">
                <a:latin typeface="Avenir Next Ultra Light" panose="020B0203020202020204" pitchFamily="34" charset="77"/>
              </a:rPr>
              <a:t>different</a:t>
            </a:r>
            <a:r>
              <a:rPr lang="it-IT" b="1" dirty="0">
                <a:latin typeface="Avenir Next Ultra Light" panose="020B0203020202020204" pitchFamily="34" charset="77"/>
              </a:rPr>
              <a:t> </a:t>
            </a:r>
            <a:r>
              <a:rPr lang="it-IT" b="1" dirty="0" err="1">
                <a:latin typeface="Avenir Next Ultra Light" panose="020B0203020202020204" pitchFamily="34" charset="77"/>
              </a:rPr>
              <a:t>parts</a:t>
            </a:r>
            <a:r>
              <a:rPr lang="it-IT" b="1" dirty="0">
                <a:latin typeface="Avenir Next Ultra Light" panose="020B0203020202020204" pitchFamily="34" charset="77"/>
              </a:rPr>
              <a:t> of the image </a:t>
            </a:r>
            <a:r>
              <a:rPr lang="it-IT" b="1" dirty="0" err="1">
                <a:latin typeface="Avenir Next Ultra Light" panose="020B0203020202020204" pitchFamily="34" charset="77"/>
              </a:rPr>
              <a:t>at</a:t>
            </a:r>
            <a:r>
              <a:rPr lang="it-IT" b="1" dirty="0">
                <a:latin typeface="Avenir Next Ultra Light" panose="020B0203020202020204" pitchFamily="34" charset="77"/>
              </a:rPr>
              <a:t> </a:t>
            </a:r>
            <a:r>
              <a:rPr lang="it-IT" b="1" dirty="0" err="1">
                <a:latin typeface="Avenir Next Ultra Light" panose="020B0203020202020204" pitchFamily="34" charset="77"/>
              </a:rPr>
              <a:t>different</a:t>
            </a:r>
            <a:r>
              <a:rPr lang="it-IT" b="1" dirty="0">
                <a:latin typeface="Avenir Next Ultra Light" panose="020B0203020202020204" pitchFamily="34" charset="77"/>
              </a:rPr>
              <a:t> </a:t>
            </a:r>
            <a:r>
              <a:rPr lang="it-IT" b="1" dirty="0" err="1">
                <a:latin typeface="Avenir Next Ultra Light" panose="020B0203020202020204" pitchFamily="34" charset="77"/>
              </a:rPr>
              <a:t>points</a:t>
            </a:r>
            <a:r>
              <a:rPr lang="it-IT" b="1" dirty="0">
                <a:latin typeface="Avenir Next Ultra Light" panose="020B0203020202020204" pitchFamily="34" charset="77"/>
              </a:rPr>
              <a:t> in the </a:t>
            </a:r>
            <a:r>
              <a:rPr lang="it-IT" b="1" dirty="0" err="1">
                <a:latin typeface="Avenir Next Ultra Light" panose="020B0203020202020204" pitchFamily="34" charset="77"/>
              </a:rPr>
              <a:t>sequence</a:t>
            </a:r>
            <a:endParaRPr lang="it-IT" b="1" dirty="0">
              <a:latin typeface="Avenir Next Ultra Light" panose="020B0203020202020204" pitchFamily="34" charset="77"/>
            </a:endParaRPr>
          </a:p>
        </p:txBody>
      </p:sp>
      <p:pic>
        <p:nvPicPr>
          <p:cNvPr id="8" name="Picture 7">
            <a:extLst>
              <a:ext uri="{FF2B5EF4-FFF2-40B4-BE49-F238E27FC236}">
                <a16:creationId xmlns:a16="http://schemas.microsoft.com/office/drawing/2014/main" id="{0BAEA599-14FF-EB4C-848A-B7183F160774}"/>
              </a:ext>
            </a:extLst>
          </p:cNvPr>
          <p:cNvPicPr>
            <a:picLocks noChangeAspect="1"/>
          </p:cNvPicPr>
          <p:nvPr/>
        </p:nvPicPr>
        <p:blipFill>
          <a:blip r:embed="rId2"/>
          <a:stretch>
            <a:fillRect/>
          </a:stretch>
        </p:blipFill>
        <p:spPr>
          <a:xfrm>
            <a:off x="1661159" y="1701202"/>
            <a:ext cx="8544561" cy="4681830"/>
          </a:xfrm>
          <a:prstGeom prst="rect">
            <a:avLst/>
          </a:prstGeom>
        </p:spPr>
      </p:pic>
      <p:sp>
        <p:nvSpPr>
          <p:cNvPr id="10" name="Rectangle 9">
            <a:extLst>
              <a:ext uri="{FF2B5EF4-FFF2-40B4-BE49-F238E27FC236}">
                <a16:creationId xmlns:a16="http://schemas.microsoft.com/office/drawing/2014/main" id="{96C23C0E-3544-7142-95AC-C450CF1441C8}"/>
              </a:ext>
            </a:extLst>
          </p:cNvPr>
          <p:cNvSpPr/>
          <p:nvPr/>
        </p:nvSpPr>
        <p:spPr>
          <a:xfrm>
            <a:off x="5112112" y="6527274"/>
            <a:ext cx="7709808" cy="338554"/>
          </a:xfrm>
          <a:prstGeom prst="rect">
            <a:avLst/>
          </a:prstGeom>
        </p:spPr>
        <p:txBody>
          <a:bodyPr wrap="square">
            <a:spAutoFit/>
          </a:bodyPr>
          <a:lstStyle/>
          <a:p>
            <a:r>
              <a:rPr lang="it-IT" sz="1600" dirty="0">
                <a:latin typeface="Avenir Next Ultra Light" panose="020B0203020202020204" pitchFamily="34" charset="77"/>
              </a:rPr>
              <a:t>source: </a:t>
            </a:r>
            <a:r>
              <a:rPr lang="it-IT" sz="1600" dirty="0" err="1">
                <a:latin typeface="Avenir Next Ultra Light" panose="020B0203020202020204" pitchFamily="34" charset="77"/>
              </a:rPr>
              <a:t>https</a:t>
            </a:r>
            <a:r>
              <a:rPr lang="it-IT" sz="1600" dirty="0">
                <a:latin typeface="Avenir Next Ultra Light" panose="020B0203020202020204" pitchFamily="34" charset="77"/>
              </a:rPr>
              <a:t>://</a:t>
            </a:r>
            <a:r>
              <a:rPr lang="it-IT" sz="1600" dirty="0" err="1">
                <a:latin typeface="Avenir Next Ultra Light" panose="020B0203020202020204" pitchFamily="34" charset="77"/>
              </a:rPr>
              <a:t>github.com</a:t>
            </a:r>
            <a:r>
              <a:rPr lang="it-IT" sz="1600" dirty="0">
                <a:latin typeface="Avenir Next Ultra Light" panose="020B0203020202020204" pitchFamily="34" charset="77"/>
              </a:rPr>
              <a:t>/</a:t>
            </a:r>
            <a:r>
              <a:rPr lang="it-IT" sz="1600" dirty="0" err="1">
                <a:latin typeface="Avenir Next Ultra Light" panose="020B0203020202020204" pitchFamily="34" charset="77"/>
              </a:rPr>
              <a:t>sgrvinod</a:t>
            </a:r>
            <a:r>
              <a:rPr lang="it-IT" sz="1600" dirty="0">
                <a:latin typeface="Avenir Next Ultra Light" panose="020B0203020202020204" pitchFamily="34" charset="77"/>
              </a:rPr>
              <a:t>/a-</a:t>
            </a:r>
            <a:r>
              <a:rPr lang="it-IT" sz="1600" dirty="0" err="1">
                <a:latin typeface="Avenir Next Ultra Light" panose="020B0203020202020204" pitchFamily="34" charset="77"/>
              </a:rPr>
              <a:t>PyTorch</a:t>
            </a:r>
            <a:r>
              <a:rPr lang="it-IT" sz="1600" dirty="0">
                <a:latin typeface="Avenir Next Ultra Light" panose="020B0203020202020204" pitchFamily="34" charset="77"/>
              </a:rPr>
              <a:t>-Tutorial-to-Image-</a:t>
            </a:r>
            <a:r>
              <a:rPr lang="it-IT" sz="1600" dirty="0" err="1">
                <a:latin typeface="Avenir Next Ultra Light" panose="020B0203020202020204" pitchFamily="34" charset="77"/>
              </a:rPr>
              <a:t>Captioning</a:t>
            </a:r>
            <a:endParaRPr lang="it-IT" sz="1600" dirty="0">
              <a:latin typeface="Avenir Next Ultra Light" panose="020B0203020202020204" pitchFamily="34" charset="77"/>
            </a:endParaRPr>
          </a:p>
        </p:txBody>
      </p:sp>
    </p:spTree>
    <p:extLst>
      <p:ext uri="{BB962C8B-B14F-4D97-AF65-F5344CB8AC3E}">
        <p14:creationId xmlns:p14="http://schemas.microsoft.com/office/powerpoint/2010/main" val="3615371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BBD8AB4-6E02-A74E-8E43-150F13687D35}"/>
              </a:ext>
            </a:extLst>
          </p:cNvPr>
          <p:cNvSpPr>
            <a:spLocks noGrp="1"/>
          </p:cNvSpPr>
          <p:nvPr>
            <p:ph type="title"/>
          </p:nvPr>
        </p:nvSpPr>
        <p:spPr>
          <a:xfrm>
            <a:off x="431800" y="161449"/>
            <a:ext cx="10515600" cy="1325563"/>
          </a:xfrm>
        </p:spPr>
        <p:txBody>
          <a:bodyPr/>
          <a:lstStyle/>
          <a:p>
            <a:r>
              <a:rPr lang="it-IT" dirty="0">
                <a:latin typeface="Avenir Next Ultra Light" panose="020B0203020202020204" pitchFamily="34" charset="77"/>
              </a:rPr>
              <a:t>Image </a:t>
            </a:r>
            <a:r>
              <a:rPr lang="it-IT" dirty="0" err="1">
                <a:latin typeface="Avenir Next Ultra Light" panose="020B0203020202020204" pitchFamily="34" charset="77"/>
              </a:rPr>
              <a:t>Captioning</a:t>
            </a:r>
            <a:r>
              <a:rPr lang="it-IT" dirty="0">
                <a:latin typeface="Avenir Next Ultra Light" panose="020B0203020202020204" pitchFamily="34" charset="77"/>
              </a:rPr>
              <a:t> With</a:t>
            </a:r>
            <a:r>
              <a:rPr lang="it-IT" b="1" dirty="0">
                <a:latin typeface="Avenir Next Ultra Light" panose="020B0203020202020204" pitchFamily="34" charset="77"/>
              </a:rPr>
              <a:t> </a:t>
            </a:r>
            <a:r>
              <a:rPr lang="it-IT" b="1" dirty="0" err="1">
                <a:latin typeface="Avenir Next Ultra Light" panose="020B0203020202020204" pitchFamily="34" charset="77"/>
              </a:rPr>
              <a:t>Attention</a:t>
            </a:r>
            <a:endParaRPr lang="it-IT" dirty="0">
              <a:latin typeface="Avenir Next Ultra Light" panose="020B0203020202020204" pitchFamily="34" charset="77"/>
            </a:endParaRPr>
          </a:p>
        </p:txBody>
      </p:sp>
      <p:pic>
        <p:nvPicPr>
          <p:cNvPr id="3" name="Picture 2">
            <a:extLst>
              <a:ext uri="{FF2B5EF4-FFF2-40B4-BE49-F238E27FC236}">
                <a16:creationId xmlns:a16="http://schemas.microsoft.com/office/drawing/2014/main" id="{B160987C-9D95-CB43-9020-9D141189385D}"/>
              </a:ext>
            </a:extLst>
          </p:cNvPr>
          <p:cNvPicPr>
            <a:picLocks noChangeAspect="1"/>
          </p:cNvPicPr>
          <p:nvPr/>
        </p:nvPicPr>
        <p:blipFill>
          <a:blip r:embed="rId2"/>
          <a:stretch>
            <a:fillRect/>
          </a:stretch>
        </p:blipFill>
        <p:spPr>
          <a:xfrm>
            <a:off x="1087771" y="2068182"/>
            <a:ext cx="9203657" cy="3006116"/>
          </a:xfrm>
          <a:prstGeom prst="rect">
            <a:avLst/>
          </a:prstGeom>
        </p:spPr>
      </p:pic>
      <p:sp>
        <p:nvSpPr>
          <p:cNvPr id="4" name="Rectangle 3">
            <a:extLst>
              <a:ext uri="{FF2B5EF4-FFF2-40B4-BE49-F238E27FC236}">
                <a16:creationId xmlns:a16="http://schemas.microsoft.com/office/drawing/2014/main" id="{C199B180-9349-034D-941F-AC6FBE70A0E2}"/>
              </a:ext>
            </a:extLst>
          </p:cNvPr>
          <p:cNvSpPr/>
          <p:nvPr/>
        </p:nvSpPr>
        <p:spPr>
          <a:xfrm>
            <a:off x="4612640" y="4318000"/>
            <a:ext cx="2712720" cy="9347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10" name="Rectangle 9">
            <a:extLst>
              <a:ext uri="{FF2B5EF4-FFF2-40B4-BE49-F238E27FC236}">
                <a16:creationId xmlns:a16="http://schemas.microsoft.com/office/drawing/2014/main" id="{1866F019-2694-7D46-89CF-5C01E40B6469}"/>
              </a:ext>
            </a:extLst>
          </p:cNvPr>
          <p:cNvSpPr/>
          <p:nvPr/>
        </p:nvSpPr>
        <p:spPr>
          <a:xfrm>
            <a:off x="4690207" y="4458745"/>
            <a:ext cx="7972866" cy="615553"/>
          </a:xfrm>
          <a:prstGeom prst="rect">
            <a:avLst/>
          </a:prstGeom>
        </p:spPr>
        <p:txBody>
          <a:bodyPr wrap="square">
            <a:spAutoFit/>
          </a:bodyPr>
          <a:lstStyle/>
          <a:p>
            <a:r>
              <a:rPr lang="it-IT" sz="1600" dirty="0" err="1">
                <a:latin typeface="Avenir Next Ultra Light" panose="020B0203020202020204" pitchFamily="34" charset="77"/>
              </a:rPr>
              <a:t>previous</a:t>
            </a:r>
            <a:r>
              <a:rPr lang="it-IT" sz="1600" dirty="0">
                <a:latin typeface="Avenir Next Ultra Light" panose="020B0203020202020204" pitchFamily="34" charset="77"/>
              </a:rPr>
              <a:t> </a:t>
            </a:r>
            <a:r>
              <a:rPr lang="it-IT" sz="1600" dirty="0" err="1">
                <a:latin typeface="Avenir Next Ultra Light" panose="020B0203020202020204" pitchFamily="34" charset="77"/>
              </a:rPr>
              <a:t>hidden</a:t>
            </a:r>
            <a:r>
              <a:rPr lang="it-IT" sz="1600" dirty="0">
                <a:latin typeface="Avenir Next Ultra Light" panose="020B0203020202020204" pitchFamily="34" charset="77"/>
              </a:rPr>
              <a:t> state </a:t>
            </a:r>
          </a:p>
          <a:p>
            <a:endParaRPr lang="it-IT" dirty="0">
              <a:latin typeface="Avenir Next Ultra Light" panose="020B0203020202020204" pitchFamily="34" charset="77"/>
            </a:endParaRPr>
          </a:p>
        </p:txBody>
      </p:sp>
    </p:spTree>
    <p:extLst>
      <p:ext uri="{BB962C8B-B14F-4D97-AF65-F5344CB8AC3E}">
        <p14:creationId xmlns:p14="http://schemas.microsoft.com/office/powerpoint/2010/main" val="2793784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D357315-43AF-BE45-A154-E0AFB3E2E7CD}"/>
              </a:ext>
            </a:extLst>
          </p:cNvPr>
          <p:cNvSpPr/>
          <p:nvPr/>
        </p:nvSpPr>
        <p:spPr>
          <a:xfrm>
            <a:off x="5200094" y="6519446"/>
            <a:ext cx="7500134" cy="338554"/>
          </a:xfrm>
          <a:prstGeom prst="rect">
            <a:avLst/>
          </a:prstGeom>
        </p:spPr>
        <p:txBody>
          <a:bodyPr wrap="square">
            <a:spAutoFit/>
          </a:bodyPr>
          <a:lstStyle/>
          <a:p>
            <a:r>
              <a:rPr lang="it-IT" sz="1600" dirty="0">
                <a:latin typeface="Avenir Next Ultra Light" panose="020B0203020202020204" pitchFamily="34" charset="77"/>
              </a:rPr>
              <a:t>source: </a:t>
            </a:r>
            <a:r>
              <a:rPr lang="it-IT" sz="1600" dirty="0" err="1">
                <a:latin typeface="Avenir Next Ultra Light" panose="020B0203020202020204" pitchFamily="34" charset="77"/>
              </a:rPr>
              <a:t>https</a:t>
            </a:r>
            <a:r>
              <a:rPr lang="it-IT" sz="1600" dirty="0">
                <a:latin typeface="Avenir Next Ultra Light" panose="020B0203020202020204" pitchFamily="34" charset="77"/>
              </a:rPr>
              <a:t>://</a:t>
            </a:r>
            <a:r>
              <a:rPr lang="it-IT" sz="1600" dirty="0" err="1">
                <a:latin typeface="Avenir Next Ultra Light" panose="020B0203020202020204" pitchFamily="34" charset="77"/>
              </a:rPr>
              <a:t>github.com</a:t>
            </a:r>
            <a:r>
              <a:rPr lang="it-IT" sz="1600" dirty="0">
                <a:latin typeface="Avenir Next Ultra Light" panose="020B0203020202020204" pitchFamily="34" charset="77"/>
              </a:rPr>
              <a:t>/</a:t>
            </a:r>
            <a:r>
              <a:rPr lang="it-IT" sz="1600" dirty="0" err="1">
                <a:latin typeface="Avenir Next Ultra Light" panose="020B0203020202020204" pitchFamily="34" charset="77"/>
              </a:rPr>
              <a:t>sgrvinod</a:t>
            </a:r>
            <a:r>
              <a:rPr lang="it-IT" sz="1600" dirty="0">
                <a:latin typeface="Avenir Next Ultra Light" panose="020B0203020202020204" pitchFamily="34" charset="77"/>
              </a:rPr>
              <a:t>/a-</a:t>
            </a:r>
            <a:r>
              <a:rPr lang="it-IT" sz="1600" dirty="0" err="1">
                <a:latin typeface="Avenir Next Ultra Light" panose="020B0203020202020204" pitchFamily="34" charset="77"/>
              </a:rPr>
              <a:t>PyTorch</a:t>
            </a:r>
            <a:r>
              <a:rPr lang="it-IT" sz="1600" dirty="0">
                <a:latin typeface="Avenir Next Ultra Light" panose="020B0203020202020204" pitchFamily="34" charset="77"/>
              </a:rPr>
              <a:t>-Tutorial-to-Image-</a:t>
            </a:r>
            <a:r>
              <a:rPr lang="it-IT" sz="1600" dirty="0" err="1">
                <a:latin typeface="Avenir Next Ultra Light" panose="020B0203020202020204" pitchFamily="34" charset="77"/>
              </a:rPr>
              <a:t>Captioning</a:t>
            </a:r>
            <a:endParaRPr lang="it-IT" sz="1600" dirty="0">
              <a:latin typeface="Avenir Next Ultra Light" panose="020B0203020202020204" pitchFamily="34" charset="77"/>
            </a:endParaRPr>
          </a:p>
        </p:txBody>
      </p:sp>
      <p:pic>
        <p:nvPicPr>
          <p:cNvPr id="3" name="Picture 2">
            <a:extLst>
              <a:ext uri="{FF2B5EF4-FFF2-40B4-BE49-F238E27FC236}">
                <a16:creationId xmlns:a16="http://schemas.microsoft.com/office/drawing/2014/main" id="{4D339EA8-E316-8142-AD2C-124A7EB8B875}"/>
              </a:ext>
            </a:extLst>
          </p:cNvPr>
          <p:cNvPicPr>
            <a:picLocks noChangeAspect="1"/>
          </p:cNvPicPr>
          <p:nvPr/>
        </p:nvPicPr>
        <p:blipFill>
          <a:blip r:embed="rId2"/>
          <a:stretch>
            <a:fillRect/>
          </a:stretch>
        </p:blipFill>
        <p:spPr>
          <a:xfrm>
            <a:off x="1524000" y="1190004"/>
            <a:ext cx="8331200" cy="5156087"/>
          </a:xfrm>
          <a:prstGeom prst="rect">
            <a:avLst/>
          </a:prstGeom>
        </p:spPr>
      </p:pic>
      <p:sp>
        <p:nvSpPr>
          <p:cNvPr id="9" name="Title 6">
            <a:extLst>
              <a:ext uri="{FF2B5EF4-FFF2-40B4-BE49-F238E27FC236}">
                <a16:creationId xmlns:a16="http://schemas.microsoft.com/office/drawing/2014/main" id="{A05FA6DB-647D-4148-B077-88A961F4DEF5}"/>
              </a:ext>
            </a:extLst>
          </p:cNvPr>
          <p:cNvSpPr txBox="1">
            <a:spLocks/>
          </p:cNvSpPr>
          <p:nvPr/>
        </p:nvSpPr>
        <p:spPr>
          <a:xfrm>
            <a:off x="431800" y="16144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a:latin typeface="Avenir Next Ultra Light" panose="020B0203020202020204" pitchFamily="34" charset="77"/>
              </a:rPr>
              <a:t>Image Captioning With</a:t>
            </a:r>
            <a:r>
              <a:rPr lang="it-IT" b="1">
                <a:latin typeface="Avenir Next Ultra Light" panose="020B0203020202020204" pitchFamily="34" charset="77"/>
              </a:rPr>
              <a:t> Attention</a:t>
            </a:r>
            <a:endParaRPr lang="it-IT" dirty="0">
              <a:latin typeface="Avenir Next Ultra Light" panose="020B0203020202020204" pitchFamily="34" charset="77"/>
            </a:endParaRPr>
          </a:p>
        </p:txBody>
      </p:sp>
    </p:spTree>
    <p:extLst>
      <p:ext uri="{BB962C8B-B14F-4D97-AF65-F5344CB8AC3E}">
        <p14:creationId xmlns:p14="http://schemas.microsoft.com/office/powerpoint/2010/main" val="479952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D357315-43AF-BE45-A154-E0AFB3E2E7CD}"/>
              </a:ext>
            </a:extLst>
          </p:cNvPr>
          <p:cNvSpPr/>
          <p:nvPr/>
        </p:nvSpPr>
        <p:spPr>
          <a:xfrm>
            <a:off x="5200094" y="6519446"/>
            <a:ext cx="7500134" cy="338554"/>
          </a:xfrm>
          <a:prstGeom prst="rect">
            <a:avLst/>
          </a:prstGeom>
        </p:spPr>
        <p:txBody>
          <a:bodyPr wrap="square">
            <a:spAutoFit/>
          </a:bodyPr>
          <a:lstStyle/>
          <a:p>
            <a:r>
              <a:rPr lang="it-IT" sz="1600" dirty="0">
                <a:latin typeface="Avenir Next Ultra Light" panose="020B0203020202020204" pitchFamily="34" charset="77"/>
              </a:rPr>
              <a:t>source: </a:t>
            </a:r>
            <a:r>
              <a:rPr lang="it-IT" sz="1600" dirty="0" err="1">
                <a:latin typeface="Avenir Next Ultra Light" panose="020B0203020202020204" pitchFamily="34" charset="77"/>
              </a:rPr>
              <a:t>https</a:t>
            </a:r>
            <a:r>
              <a:rPr lang="it-IT" sz="1600" dirty="0">
                <a:latin typeface="Avenir Next Ultra Light" panose="020B0203020202020204" pitchFamily="34" charset="77"/>
              </a:rPr>
              <a:t>://</a:t>
            </a:r>
            <a:r>
              <a:rPr lang="it-IT" sz="1600" dirty="0" err="1">
                <a:latin typeface="Avenir Next Ultra Light" panose="020B0203020202020204" pitchFamily="34" charset="77"/>
              </a:rPr>
              <a:t>github.com</a:t>
            </a:r>
            <a:r>
              <a:rPr lang="it-IT" sz="1600" dirty="0">
                <a:latin typeface="Avenir Next Ultra Light" panose="020B0203020202020204" pitchFamily="34" charset="77"/>
              </a:rPr>
              <a:t>/</a:t>
            </a:r>
            <a:r>
              <a:rPr lang="it-IT" sz="1600" dirty="0" err="1">
                <a:latin typeface="Avenir Next Ultra Light" panose="020B0203020202020204" pitchFamily="34" charset="77"/>
              </a:rPr>
              <a:t>sgrvinod</a:t>
            </a:r>
            <a:r>
              <a:rPr lang="it-IT" sz="1600" dirty="0">
                <a:latin typeface="Avenir Next Ultra Light" panose="020B0203020202020204" pitchFamily="34" charset="77"/>
              </a:rPr>
              <a:t>/a-</a:t>
            </a:r>
            <a:r>
              <a:rPr lang="it-IT" sz="1600" dirty="0" err="1">
                <a:latin typeface="Avenir Next Ultra Light" panose="020B0203020202020204" pitchFamily="34" charset="77"/>
              </a:rPr>
              <a:t>PyTorch</a:t>
            </a:r>
            <a:r>
              <a:rPr lang="it-IT" sz="1600" dirty="0">
                <a:latin typeface="Avenir Next Ultra Light" panose="020B0203020202020204" pitchFamily="34" charset="77"/>
              </a:rPr>
              <a:t>-Tutorial-to-Image-</a:t>
            </a:r>
            <a:r>
              <a:rPr lang="it-IT" sz="1600" dirty="0" err="1">
                <a:latin typeface="Avenir Next Ultra Light" panose="020B0203020202020204" pitchFamily="34" charset="77"/>
              </a:rPr>
              <a:t>Captioning</a:t>
            </a:r>
            <a:endParaRPr lang="it-IT" sz="1600" dirty="0">
              <a:latin typeface="Avenir Next Ultra Light" panose="020B0203020202020204" pitchFamily="34" charset="77"/>
            </a:endParaRPr>
          </a:p>
        </p:txBody>
      </p:sp>
      <p:pic>
        <p:nvPicPr>
          <p:cNvPr id="4" name="Picture 3">
            <a:extLst>
              <a:ext uri="{FF2B5EF4-FFF2-40B4-BE49-F238E27FC236}">
                <a16:creationId xmlns:a16="http://schemas.microsoft.com/office/drawing/2014/main" id="{20AB995D-BD0C-9949-9162-06FD44ECC17D}"/>
              </a:ext>
            </a:extLst>
          </p:cNvPr>
          <p:cNvPicPr>
            <a:picLocks noChangeAspect="1"/>
          </p:cNvPicPr>
          <p:nvPr/>
        </p:nvPicPr>
        <p:blipFill>
          <a:blip r:embed="rId2"/>
          <a:stretch>
            <a:fillRect/>
          </a:stretch>
        </p:blipFill>
        <p:spPr>
          <a:xfrm>
            <a:off x="985651" y="529107"/>
            <a:ext cx="10035475" cy="5990339"/>
          </a:xfrm>
          <a:prstGeom prst="rect">
            <a:avLst/>
          </a:prstGeom>
        </p:spPr>
      </p:pic>
    </p:spTree>
    <p:extLst>
      <p:ext uri="{BB962C8B-B14F-4D97-AF65-F5344CB8AC3E}">
        <p14:creationId xmlns:p14="http://schemas.microsoft.com/office/powerpoint/2010/main" val="1784546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1982</TotalTime>
  <Words>907</Words>
  <Application>Microsoft Macintosh PowerPoint</Application>
  <PresentationFormat>Widescreen</PresentationFormat>
  <Paragraphs>124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Avenir Next Ultra Light</vt:lpstr>
      <vt:lpstr>Calibri</vt:lpstr>
      <vt:lpstr>Calibri Light</vt:lpstr>
      <vt:lpstr>Office Theme</vt:lpstr>
      <vt:lpstr>Handwritten Text Recognition Using Image-Captioning Models With Attention   Francesco Bonanni  University of Rome, La Sapienza</vt:lpstr>
      <vt:lpstr>Problem definition and Dataset</vt:lpstr>
      <vt:lpstr>Model</vt:lpstr>
      <vt:lpstr>Resources</vt:lpstr>
      <vt:lpstr>Image Captioning Without Attention</vt:lpstr>
      <vt:lpstr>Image Captioning With Attention</vt:lpstr>
      <vt:lpstr>Image Captioning With Attention</vt:lpstr>
      <vt:lpstr>PowerPoint Presentation</vt:lpstr>
      <vt:lpstr>PowerPoint Presentation</vt:lpstr>
      <vt:lpstr>Data Processing</vt:lpstr>
      <vt:lpstr>Training</vt:lpstr>
      <vt:lpstr>Learning Curves</vt:lpstr>
      <vt:lpstr>Some results</vt:lpstr>
      <vt:lpstr>Some results</vt:lpstr>
      <vt:lpstr>Some results</vt:lpstr>
      <vt:lpstr>Some results</vt:lpstr>
      <vt:lpstr>Future Work</vt:lpstr>
      <vt:lpstr>Code details and structure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L(h,1)-labeling subclasses of planar graphs  Tiziana Calamoneri and Rossella Petreschi  Department of Computer Science, University of Rome, ‘‘La Sapienza’’— Italy, via Salaria 113, Roma 00198, Italy  J. Parallel Distrib. Comput. 64 (2004) 414–426, 2003    </dc:title>
  <dc:creator>Francesco Bonanni</dc:creator>
  <cp:lastModifiedBy>Francesco Bonanni</cp:lastModifiedBy>
  <cp:revision>210</cp:revision>
  <dcterms:created xsi:type="dcterms:W3CDTF">2022-11-14T11:11:44Z</dcterms:created>
  <dcterms:modified xsi:type="dcterms:W3CDTF">2023-07-05T10:24:50Z</dcterms:modified>
</cp:coreProperties>
</file>