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  <p:embeddedFont>
      <p:font typeface="Century Gothic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158753B-858C-4FEF-900B-A7D9B1D8161E}">
  <a:tblStyle styleId="{7158753B-858C-4FEF-900B-A7D9B1D816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4.xml"/><Relationship Id="rId33" Type="http://schemas.openxmlformats.org/officeDocument/2006/relationships/font" Target="fonts/CenturyGothic-regular.fntdata"/><Relationship Id="rId10" Type="http://schemas.openxmlformats.org/officeDocument/2006/relationships/slide" Target="slides/slide3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6.xml"/><Relationship Id="rId35" Type="http://schemas.openxmlformats.org/officeDocument/2006/relationships/font" Target="fonts/CenturyGothic-italic.fntdata"/><Relationship Id="rId12" Type="http://schemas.openxmlformats.org/officeDocument/2006/relationships/slide" Target="slides/slide5.xml"/><Relationship Id="rId34" Type="http://schemas.openxmlformats.org/officeDocument/2006/relationships/font" Target="fonts/CenturyGothic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CenturyGothic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2aff455b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2aff455b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31bfeaeac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31bfeaeac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2aff455b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2aff455b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2db794d5b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2db794d5b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2db794d5b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2db794d5b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31bfeaeac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31bfeaeac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31a24eac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31a24eac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31a24eac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31a24eac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31a24eac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31a24eac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31a24eac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31a24eac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2aff455b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2aff455b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2aff455b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2aff455b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2aff455b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2aff455b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2aff455b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2aff455b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2aff455b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2aff455b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2aff455b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2aff455b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2aff455b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2aff455b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2aff455b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2aff455b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939836" y="3411635"/>
            <a:ext cx="56679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4" name="Google Shape;74;p14"/>
          <p:cNvSpPr/>
          <p:nvPr/>
        </p:nvSpPr>
        <p:spPr>
          <a:xfrm>
            <a:off x="428977" y="1488140"/>
            <a:ext cx="8359200" cy="1697400"/>
          </a:xfrm>
          <a:prstGeom prst="roundRect">
            <a:avLst>
              <a:gd fmla="val 3969" name="adj"/>
            </a:avLst>
          </a:prstGeom>
          <a:gradFill>
            <a:gsLst>
              <a:gs pos="0">
                <a:srgbClr val="9E2100"/>
              </a:gs>
              <a:gs pos="23000">
                <a:srgbClr val="9E2100"/>
              </a:gs>
              <a:gs pos="69000">
                <a:srgbClr val="851C00"/>
              </a:gs>
              <a:gs pos="97000">
                <a:srgbClr val="7C1A00"/>
              </a:gs>
              <a:gs pos="100000">
                <a:srgbClr val="7C1A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tl" dir="2700000" dist="152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14"/>
          <p:cNvSpPr txBox="1"/>
          <p:nvPr>
            <p:ph type="ctrTitle"/>
          </p:nvPr>
        </p:nvSpPr>
        <p:spPr>
          <a:xfrm>
            <a:off x="610138" y="1596859"/>
            <a:ext cx="79974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0402" y="424598"/>
            <a:ext cx="2597418" cy="91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91016" y="4261143"/>
            <a:ext cx="1423672" cy="48421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34316" y="945292"/>
            <a:ext cx="8675400" cy="3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>
            <a:off x="0" y="0"/>
            <a:ext cx="9144000" cy="788700"/>
          </a:xfrm>
          <a:prstGeom prst="rect">
            <a:avLst/>
          </a:prstGeom>
          <a:gradFill>
            <a:gsLst>
              <a:gs pos="0">
                <a:srgbClr val="FF0000"/>
              </a:gs>
              <a:gs pos="2000">
                <a:srgbClr val="C00000"/>
              </a:gs>
              <a:gs pos="93000">
                <a:srgbClr val="764E4E"/>
              </a:gs>
              <a:gs pos="100000">
                <a:srgbClr val="764E4E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50800" rotWithShape="0" algn="tl" dir="5400000" dist="889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44843" y="939113"/>
            <a:ext cx="40701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667764" y="939113"/>
            <a:ext cx="40701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0" type="dt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1" type="ftr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0" y="0"/>
            <a:ext cx="9144000" cy="788700"/>
          </a:xfrm>
          <a:prstGeom prst="rect">
            <a:avLst/>
          </a:prstGeom>
          <a:gradFill>
            <a:gsLst>
              <a:gs pos="0">
                <a:srgbClr val="FF0000"/>
              </a:gs>
              <a:gs pos="2000">
                <a:srgbClr val="C00000"/>
              </a:gs>
              <a:gs pos="93000">
                <a:srgbClr val="764E4E"/>
              </a:gs>
              <a:gs pos="100000">
                <a:srgbClr val="764E4E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50800" rotWithShape="0" algn="tl" dir="5400000" dist="889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234315" y="27016"/>
            <a:ext cx="86754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34315" y="155449"/>
            <a:ext cx="86754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0" type="dt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1" type="ftr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0" type="dt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1" type="ftr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21"/>
          <p:cNvSpPr txBox="1"/>
          <p:nvPr>
            <p:ph idx="10" type="dt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1" type="ftr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22"/>
          <p:cNvSpPr txBox="1"/>
          <p:nvPr>
            <p:ph idx="10" type="dt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1" type="ftr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34315" y="155449"/>
            <a:ext cx="86754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 rot="5400000">
            <a:off x="2827185" y="-1468435"/>
            <a:ext cx="3489600" cy="8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0" type="dt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1" type="ftr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0" type="dt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1" type="ftr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1pPr>
            <a:lvl2pPr indent="-355600" lvl="1" marL="9144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30200" lvl="3" marL="18288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3"/>
          <p:cNvGrpSpPr/>
          <p:nvPr/>
        </p:nvGrpSpPr>
        <p:grpSpPr>
          <a:xfrm>
            <a:off x="-8092" y="4919480"/>
            <a:ext cx="9171579" cy="236250"/>
            <a:chOff x="5532" y="6543123"/>
            <a:chExt cx="9196409" cy="315000"/>
          </a:xfrm>
        </p:grpSpPr>
        <p:sp>
          <p:nvSpPr>
            <p:cNvPr id="64" name="Google Shape;64;p13"/>
            <p:cNvSpPr/>
            <p:nvPr/>
          </p:nvSpPr>
          <p:spPr>
            <a:xfrm>
              <a:off x="6093041" y="6543123"/>
              <a:ext cx="3108900" cy="315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532" y="6543123"/>
              <a:ext cx="3108900" cy="315000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3045428" y="6543123"/>
              <a:ext cx="3108900" cy="315000"/>
            </a:xfrm>
            <a:prstGeom prst="rect">
              <a:avLst/>
            </a:prstGeom>
            <a:solidFill>
              <a:srgbClr val="00AB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13"/>
          <p:cNvSpPr txBox="1"/>
          <p:nvPr>
            <p:ph type="title"/>
          </p:nvPr>
        </p:nvSpPr>
        <p:spPr>
          <a:xfrm>
            <a:off x="234315" y="155449"/>
            <a:ext cx="86754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234315" y="1124465"/>
            <a:ext cx="86754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62176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3292706" y="4938439"/>
            <a:ext cx="25506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81493" y="4938439"/>
            <a:ext cx="17004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Transfer Learning</a:t>
            </a:r>
            <a:endParaRPr/>
          </a:p>
        </p:txBody>
      </p:sp>
      <p:sp>
        <p:nvSpPr>
          <p:cNvPr id="156" name="Google Shape;156;p2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김동휘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183450" y="60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Case2 (4폴더)</a:t>
            </a:r>
            <a:endParaRPr/>
          </a:p>
        </p:txBody>
      </p:sp>
      <p:graphicFrame>
        <p:nvGraphicFramePr>
          <p:cNvPr id="210" name="Google Shape;210;p35"/>
          <p:cNvGraphicFramePr/>
          <p:nvPr/>
        </p:nvGraphicFramePr>
        <p:xfrm>
          <a:off x="34150" y="9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{7158753B-858C-4FEF-900B-A7D9B1D8161E}</a:tableStyleId>
              </a:tblPr>
              <a:tblGrid>
                <a:gridCol w="1102400"/>
                <a:gridCol w="1102400"/>
                <a:gridCol w="1102400"/>
                <a:gridCol w="1102400"/>
                <a:gridCol w="1102400"/>
                <a:gridCol w="1102400"/>
                <a:gridCol w="1102400"/>
                <a:gridCol w="110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모델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VGG16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8192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16384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30592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3400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model (A)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test 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0.726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0.758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0.773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0.794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0.804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0.823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0.817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CNV 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0.854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0.883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0.844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0.895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0.952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0.868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0.908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DME 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0.718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0.809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0.785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0.753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0.736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0.806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0.856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DRUSEN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0.658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0.677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0.707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0.686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0.749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0.731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0.790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NORMAL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0.673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0.662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0.758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0.844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0.778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0.887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0.716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183450" y="60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Case2 (4폴더)</a:t>
            </a:r>
            <a:endParaRPr/>
          </a:p>
        </p:txBody>
      </p:sp>
      <p:graphicFrame>
        <p:nvGraphicFramePr>
          <p:cNvPr id="216" name="Google Shape;216;p36"/>
          <p:cNvGraphicFramePr/>
          <p:nvPr/>
        </p:nvGraphicFramePr>
        <p:xfrm>
          <a:off x="281900" y="60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{7158753B-858C-4FEF-900B-A7D9B1D8161E}</a:tableStyleId>
              </a:tblPr>
              <a:tblGrid>
                <a:gridCol w="756700"/>
                <a:gridCol w="756700"/>
                <a:gridCol w="756700"/>
                <a:gridCol w="756700"/>
                <a:gridCol w="756700"/>
                <a:gridCol w="756700"/>
                <a:gridCol w="756700"/>
                <a:gridCol w="756700"/>
                <a:gridCol w="756700"/>
                <a:gridCol w="756700"/>
                <a:gridCol w="756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1fold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2fold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3fold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4fold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5fold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6fold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7fold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8fold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모델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Traindata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30592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30592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30592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30592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30592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30592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30592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30592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30592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30592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Test data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3400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model(A)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</a:t>
                      </a:r>
                      <a:r>
                        <a:rPr lang="ko" sz="900">
                          <a:highlight>
                            <a:srgbClr val="FFFFFF"/>
                          </a:highlight>
                        </a:rPr>
                        <a:t>.97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highlight>
                            <a:srgbClr val="FFFFFF"/>
                          </a:highlight>
                        </a:rPr>
                        <a:t>0.9577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0000"/>
                          </a:solidFill>
                        </a:rPr>
                        <a:t>test 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0.8524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highlight>
                            <a:srgbClr val="FFFFFF"/>
                          </a:highlight>
                        </a:rPr>
                        <a:t>0.8450272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9900"/>
                          </a:solidFill>
                        </a:rPr>
                        <a:t>CNV </a:t>
                      </a:r>
                      <a:endParaRPr sz="9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0.8844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highlight>
                            <a:srgbClr val="FFFFFF"/>
                          </a:highlight>
                        </a:rPr>
                        <a:t>0.9089743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F00FF"/>
                          </a:solidFill>
                        </a:rPr>
                        <a:t>DME </a:t>
                      </a:r>
                      <a:endParaRPr sz="900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0.8719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highlight>
                            <a:srgbClr val="FFFFFF"/>
                          </a:highlight>
                        </a:rPr>
                        <a:t>0.8719806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0000FF"/>
                          </a:solidFill>
                        </a:rPr>
                        <a:t>DRUSEN</a:t>
                      </a:r>
                      <a:endParaRPr sz="9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0.7718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highlight>
                            <a:srgbClr val="FFFFFF"/>
                          </a:highlight>
                        </a:rPr>
                        <a:t>0.7929864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9900FF"/>
                          </a:solidFill>
                        </a:rPr>
                        <a:t>NORMAL</a:t>
                      </a:r>
                      <a:endParaRPr sz="9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8817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highlight>
                            <a:srgbClr val="FFFFFF"/>
                          </a:highlight>
                        </a:rPr>
                        <a:t>0.8061674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4175"/>
            <a:ext cx="5113888" cy="33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7056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183450" y="60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Case2 (4폴더)</a:t>
            </a:r>
            <a:endParaRPr/>
          </a:p>
        </p:txBody>
      </p:sp>
      <p:graphicFrame>
        <p:nvGraphicFramePr>
          <p:cNvPr id="239" name="Google Shape;239;p40"/>
          <p:cNvGraphicFramePr/>
          <p:nvPr/>
        </p:nvGraphicFramePr>
        <p:xfrm>
          <a:off x="34150" y="9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{7158753B-858C-4FEF-900B-A7D9B1D8161E}</a:tableStyleId>
              </a:tblPr>
              <a:tblGrid>
                <a:gridCol w="1102400"/>
                <a:gridCol w="1102400"/>
                <a:gridCol w="1102400"/>
                <a:gridCol w="1102400"/>
                <a:gridCol w="1102400"/>
                <a:gridCol w="1102400"/>
                <a:gridCol w="1102400"/>
                <a:gridCol w="110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1fold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2fold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3fold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4fold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5fold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6fold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7fold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모델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30592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30592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30592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30592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30592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30592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3400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model (A)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r>
                        <a:rPr lang="ko" sz="1050">
                          <a:highlight>
                            <a:srgbClr val="FFFFFF"/>
                          </a:highlight>
                        </a:rPr>
                        <a:t>.97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highlight>
                            <a:srgbClr val="FFFFFF"/>
                          </a:highlight>
                        </a:rPr>
                        <a:t>0.9577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test 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0.8524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highlight>
                            <a:srgbClr val="FFFFFF"/>
                          </a:highlight>
                        </a:rPr>
                        <a:t>0.8450272153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CNV 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0.8844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highlight>
                            <a:srgbClr val="FFFFFF"/>
                          </a:highlight>
                        </a:rPr>
                        <a:t>0.908974358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DME 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0.8719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highlight>
                            <a:srgbClr val="FFFFFF"/>
                          </a:highlight>
                        </a:rPr>
                        <a:t>0.871980676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DRUSEN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0.7718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highlight>
                            <a:srgbClr val="FFFFFF"/>
                          </a:highlight>
                        </a:rPr>
                        <a:t>0.7929864253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NORMAL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8817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highlight>
                            <a:srgbClr val="FFFFFF"/>
                          </a:highlight>
                        </a:rPr>
                        <a:t>0.8061674008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Case2</a:t>
            </a:r>
            <a:endParaRPr/>
          </a:p>
        </p:txBody>
      </p:sp>
      <p:graphicFrame>
        <p:nvGraphicFramePr>
          <p:cNvPr id="245" name="Google Shape;245;p41"/>
          <p:cNvGraphicFramePr/>
          <p:nvPr/>
        </p:nvGraphicFramePr>
        <p:xfrm>
          <a:off x="0" y="86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{7158753B-858C-4FEF-900B-A7D9B1D8161E}</a:tableStyleId>
              </a:tblPr>
              <a:tblGrid>
                <a:gridCol w="1102400"/>
                <a:gridCol w="1102400"/>
                <a:gridCol w="1102400"/>
                <a:gridCol w="1102400"/>
                <a:gridCol w="1102400"/>
                <a:gridCol w="1102400"/>
                <a:gridCol w="1102400"/>
                <a:gridCol w="1070800"/>
              </a:tblGrid>
              <a:tr h="38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모델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VGG16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8192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16384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30592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3400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model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(Acc)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test </a:t>
                      </a:r>
                      <a:r>
                        <a:rPr b="1" lang="ko" sz="800">
                          <a:solidFill>
                            <a:srgbClr val="FF0000"/>
                          </a:solidFill>
                        </a:rPr>
                        <a:t>(Acc)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0.727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0.774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0.785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0.805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0.821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0.840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0.832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CNV 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0.774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0.782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0.876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0.845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0.899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0.919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0.893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DME 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0.72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0.737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0.847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0.802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0.763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0.860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0.829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DRUSEN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0.696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0.778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0.695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0.786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0.742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0.754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0.771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NORMAL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0.719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0.801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0.722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0.789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0.880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0.829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0.836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Case3</a:t>
            </a:r>
            <a:endParaRPr/>
          </a:p>
        </p:txBody>
      </p:sp>
      <p:graphicFrame>
        <p:nvGraphicFramePr>
          <p:cNvPr id="251" name="Google Shape;251;p42"/>
          <p:cNvGraphicFramePr/>
          <p:nvPr/>
        </p:nvGraphicFramePr>
        <p:xfrm>
          <a:off x="0" y="95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{7158753B-858C-4FEF-900B-A7D9B1D8161E}</a:tableStyleId>
              </a:tblPr>
              <a:tblGrid>
                <a:gridCol w="1102400"/>
                <a:gridCol w="1102400"/>
                <a:gridCol w="1102400"/>
                <a:gridCol w="1102400"/>
                <a:gridCol w="1102400"/>
                <a:gridCol w="1102400"/>
                <a:gridCol w="1102400"/>
                <a:gridCol w="110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모델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VGG16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8192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16384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30592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3400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model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(Acc)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0.9604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test </a:t>
                      </a:r>
                      <a:r>
                        <a:rPr b="1" lang="ko" sz="800">
                          <a:solidFill>
                            <a:srgbClr val="FF0000"/>
                          </a:solidFill>
                        </a:rPr>
                        <a:t>(Acc)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0.775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0.790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0.799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0.856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0.868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0.872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0.867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CNV 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0.785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0.803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0.783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0.895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0.962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0.863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0.893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DME 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0.831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0.765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0.793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0.842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0.849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0.865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0.837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DRUSEN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0.810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0.791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0.774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0.820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0.837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0.918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0.896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NORMAL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0.673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0.803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0.846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0.868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0.824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0.840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0.841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Case4</a:t>
            </a:r>
            <a:endParaRPr/>
          </a:p>
        </p:txBody>
      </p:sp>
      <p:graphicFrame>
        <p:nvGraphicFramePr>
          <p:cNvPr id="257" name="Google Shape;257;p43"/>
          <p:cNvGraphicFramePr/>
          <p:nvPr/>
        </p:nvGraphicFramePr>
        <p:xfrm>
          <a:off x="0" y="92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{7158753B-858C-4FEF-900B-A7D9B1D8161E}</a:tableStyleId>
              </a:tblPr>
              <a:tblGrid>
                <a:gridCol w="1102400"/>
                <a:gridCol w="1102400"/>
                <a:gridCol w="1102400"/>
                <a:gridCol w="1102400"/>
                <a:gridCol w="1102400"/>
                <a:gridCol w="1102400"/>
                <a:gridCol w="1102400"/>
                <a:gridCol w="110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모델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VGG16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8192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16384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30592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3400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model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(Acc)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test </a:t>
                      </a:r>
                      <a:r>
                        <a:rPr b="1" lang="ko" sz="800">
                          <a:solidFill>
                            <a:srgbClr val="FF0000"/>
                          </a:solidFill>
                        </a:rPr>
                        <a:t>(Acc)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0.73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0.814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0.795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0.807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0.807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0.862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0.861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CNV 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0.84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0.877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0.855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0.838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0.838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0.913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0.931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DME 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0.64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0.867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0.776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0.723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0.723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0.910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0.847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DRUSEN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0.66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0.777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0.797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0.792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0.792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0.827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0.794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NORMAL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0.733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0.754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0.838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0.873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0.799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0.872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197568" y="22463"/>
            <a:ext cx="8779500" cy="7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Case5</a:t>
            </a:r>
            <a:endParaRPr/>
          </a:p>
        </p:txBody>
      </p:sp>
      <p:graphicFrame>
        <p:nvGraphicFramePr>
          <p:cNvPr id="263" name="Google Shape;263;p44"/>
          <p:cNvGraphicFramePr/>
          <p:nvPr/>
        </p:nvGraphicFramePr>
        <p:xfrm>
          <a:off x="0" y="88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{7158753B-858C-4FEF-900B-A7D9B1D8161E}</a:tableStyleId>
              </a:tblPr>
              <a:tblGrid>
                <a:gridCol w="1102400"/>
                <a:gridCol w="1102400"/>
                <a:gridCol w="1102400"/>
                <a:gridCol w="1102400"/>
                <a:gridCol w="1102400"/>
                <a:gridCol w="1102400"/>
                <a:gridCol w="1102400"/>
                <a:gridCol w="110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모델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VGG16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8192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16384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30592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3400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model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(Acc)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test </a:t>
                      </a:r>
                      <a:r>
                        <a:rPr b="1" lang="ko" sz="800">
                          <a:solidFill>
                            <a:srgbClr val="FF0000"/>
                          </a:solidFill>
                        </a:rPr>
                        <a:t>(Acc)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0.726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0.758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0.773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0.794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0.804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0.823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0.817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CNV 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0.854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0.883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0.844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0.895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0.952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0.868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0.908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DME 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0.718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0.809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0.785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0.753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0.736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0.806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0.856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DRUSEN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0.658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0.677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0.707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0.686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0.749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0.731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0.790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NORMAL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0.673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0.662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0.758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0.844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0.778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0.887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0.716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260573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500" y="0"/>
            <a:ext cx="3094800" cy="503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</a:t>
            </a:r>
            <a:endParaRPr/>
          </a:p>
        </p:txBody>
      </p:sp>
      <p:graphicFrame>
        <p:nvGraphicFramePr>
          <p:cNvPr id="168" name="Google Shape;168;p28"/>
          <p:cNvGraphicFramePr/>
          <p:nvPr/>
        </p:nvGraphicFramePr>
        <p:xfrm>
          <a:off x="157350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{7158753B-858C-4FEF-900B-A7D9B1D8161E}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Total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83335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CNV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37188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11328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DRUSEN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8565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NORMAL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26254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Image_size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224*224*3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Epochs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Normalization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0~1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68625" y="85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Case1 (original dataset)</a:t>
            </a:r>
            <a:endParaRPr/>
          </a:p>
        </p:txBody>
      </p:sp>
      <p:graphicFrame>
        <p:nvGraphicFramePr>
          <p:cNvPr id="174" name="Google Shape;174;p29"/>
          <p:cNvGraphicFramePr/>
          <p:nvPr/>
        </p:nvGraphicFramePr>
        <p:xfrm>
          <a:off x="162400" y="79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{7158753B-858C-4FEF-900B-A7D9B1D8161E}</a:tableStyleId>
              </a:tblPr>
              <a:tblGrid>
                <a:gridCol w="1102400"/>
                <a:gridCol w="1102400"/>
                <a:gridCol w="1102400"/>
                <a:gridCol w="1102400"/>
                <a:gridCol w="1102400"/>
                <a:gridCol w="1102400"/>
                <a:gridCol w="1102400"/>
                <a:gridCol w="110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모델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VGG16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8192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16384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42496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model (A)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0.959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test 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0.878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0.869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0.907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0.93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0.951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0.957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CNV 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0.979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0.98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0.977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0.97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0.987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0.996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1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DME 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0.623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0.703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0.62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0.799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0.829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0.946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0.888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DRUSEN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0.92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0.934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0.93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0.926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0.98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0.97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0.995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A86E8"/>
                          </a:solidFill>
                        </a:rPr>
                        <a:t>NORMAL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A86E8"/>
                          </a:solidFill>
                        </a:rPr>
                        <a:t>0.802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A86E8"/>
                          </a:solidFill>
                        </a:rPr>
                        <a:t>0.893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A86E8"/>
                          </a:solidFill>
                        </a:rPr>
                        <a:t>0.949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A86E8"/>
                          </a:solidFill>
                        </a:rPr>
                        <a:t>0.932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A86E8"/>
                          </a:solidFill>
                        </a:rPr>
                        <a:t>0.92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A86E8"/>
                          </a:solidFill>
                        </a:rPr>
                        <a:t>0.894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4A86E8"/>
                          </a:solidFill>
                        </a:rPr>
                        <a:t>0.947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234750" y="175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</a:t>
            </a:r>
            <a:endParaRPr/>
          </a:p>
        </p:txBody>
      </p:sp>
      <p:graphicFrame>
        <p:nvGraphicFramePr>
          <p:cNvPr id="186" name="Google Shape;186;p31"/>
          <p:cNvGraphicFramePr/>
          <p:nvPr/>
        </p:nvGraphicFramePr>
        <p:xfrm>
          <a:off x="234750" y="825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{7158753B-858C-4FEF-900B-A7D9B1D8161E}</a:tableStyleId>
              </a:tblPr>
              <a:tblGrid>
                <a:gridCol w="2840200"/>
                <a:gridCol w="2840200"/>
                <a:gridCol w="2840200"/>
              </a:tblGrid>
              <a:tr h="4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30600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3400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CNV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7650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41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DRUSEN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41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NORMAL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41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Image_size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224*224*3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1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Epochs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Normalization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0~1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183450" y="60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Case2 (1폴더)</a:t>
            </a:r>
            <a:endParaRPr/>
          </a:p>
        </p:txBody>
      </p:sp>
      <p:graphicFrame>
        <p:nvGraphicFramePr>
          <p:cNvPr id="192" name="Google Shape;192;p32"/>
          <p:cNvGraphicFramePr/>
          <p:nvPr/>
        </p:nvGraphicFramePr>
        <p:xfrm>
          <a:off x="34150" y="9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{7158753B-858C-4FEF-900B-A7D9B1D8161E}</a:tableStyleId>
              </a:tblPr>
              <a:tblGrid>
                <a:gridCol w="1102400"/>
                <a:gridCol w="1102400"/>
                <a:gridCol w="1102400"/>
                <a:gridCol w="1102400"/>
                <a:gridCol w="1102400"/>
                <a:gridCol w="1102400"/>
                <a:gridCol w="1102400"/>
                <a:gridCol w="1070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모델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VGG16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8192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16384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30592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3400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model (A)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test 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0.727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0,774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0.785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0.805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0.821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0.840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0.832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CNV 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0.774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0.782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0.876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0.845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0.899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0.919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0.893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DME 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0.72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0.737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0.847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0.802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0.763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0.860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0.829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DRUSEN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0.696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0.778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0.695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0.786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0.742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0.754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0.771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NORMAL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0.719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0.801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0.722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0.789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0.880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0.829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0.836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183450" y="60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Case2 (2폴더)</a:t>
            </a:r>
            <a:endParaRPr/>
          </a:p>
        </p:txBody>
      </p:sp>
      <p:graphicFrame>
        <p:nvGraphicFramePr>
          <p:cNvPr id="198" name="Google Shape;198;p33"/>
          <p:cNvGraphicFramePr/>
          <p:nvPr/>
        </p:nvGraphicFramePr>
        <p:xfrm>
          <a:off x="34150" y="9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{7158753B-858C-4FEF-900B-A7D9B1D8161E}</a:tableStyleId>
              </a:tblPr>
              <a:tblGrid>
                <a:gridCol w="1102400"/>
                <a:gridCol w="1102400"/>
                <a:gridCol w="1102400"/>
                <a:gridCol w="1102400"/>
                <a:gridCol w="1102400"/>
                <a:gridCol w="1102400"/>
                <a:gridCol w="1102400"/>
                <a:gridCol w="110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모델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VGG16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8192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16384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30592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3400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model (A)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0.9604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test 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0.775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0.790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0.799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0.856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0.868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0.872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0.867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CNV 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0.785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0.803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0.783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0.895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0.962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0.863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0.893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DME 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0.831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0.765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0.793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0.842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0.849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0.865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0.837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DRUSEN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0.810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0.791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0.774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0.820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0.837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0.918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0.896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NORMAL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0.673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0.803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0.846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0.868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0.824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0.840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0.841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183450" y="60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Case2 (3폴더)</a:t>
            </a:r>
            <a:endParaRPr/>
          </a:p>
        </p:txBody>
      </p:sp>
      <p:graphicFrame>
        <p:nvGraphicFramePr>
          <p:cNvPr id="204" name="Google Shape;204;p34"/>
          <p:cNvGraphicFramePr/>
          <p:nvPr/>
        </p:nvGraphicFramePr>
        <p:xfrm>
          <a:off x="34150" y="9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{7158753B-858C-4FEF-900B-A7D9B1D8161E}</a:tableStyleId>
              </a:tblPr>
              <a:tblGrid>
                <a:gridCol w="1102400"/>
                <a:gridCol w="1102400"/>
                <a:gridCol w="1102400"/>
                <a:gridCol w="1102400"/>
                <a:gridCol w="1102400"/>
                <a:gridCol w="1102400"/>
                <a:gridCol w="1102400"/>
                <a:gridCol w="110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Case7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모델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VGG16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Train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8192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16384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30592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Test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3400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model (A)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test 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0.73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0.814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0.795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0.807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0.807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0.862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0.861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CNV 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0.84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0.877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0.855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0.838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0.838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0.913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9900"/>
                          </a:solidFill>
                        </a:rPr>
                        <a:t>0.931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DME 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0.64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0.867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0.776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0.723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0.723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0.910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FF"/>
                          </a:solidFill>
                        </a:rPr>
                        <a:t>0.847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DRUSEN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0.66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0.777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0.797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0.792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0.792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0.827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0.794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NORMAL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0.733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0.754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0.838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0.873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0.799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00FF"/>
                          </a:solidFill>
                        </a:rPr>
                        <a:t>0.872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노랑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