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73263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34360" y="2629080"/>
            <a:ext cx="73263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34360" y="262908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988800" y="262908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711520" y="94536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188320" y="94536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234360" y="262908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711520" y="262908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188320" y="262908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234360" y="945360"/>
            <a:ext cx="7326360" cy="322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73263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97640" y="22320"/>
            <a:ext cx="8779320" cy="34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34360" y="262908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234360" y="945360"/>
            <a:ext cx="7326360" cy="322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988800" y="262908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34360" y="2629080"/>
            <a:ext cx="73263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73263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34360" y="2629080"/>
            <a:ext cx="73263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234360" y="262908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3988800" y="262908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711520" y="94536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88320" y="94536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34360" y="262908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2711520" y="262908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188320" y="2629080"/>
            <a:ext cx="235872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73263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97640" y="22320"/>
            <a:ext cx="8779320" cy="34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34360" y="262908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32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988800" y="262908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3436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988800" y="945360"/>
            <a:ext cx="35751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34360" y="2629080"/>
            <a:ext cx="7326360" cy="153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-7920" y="4919400"/>
            <a:ext cx="9171360" cy="235800"/>
            <a:chOff x="-7920" y="4919400"/>
            <a:chExt cx="9171360" cy="235800"/>
          </a:xfrm>
        </p:grpSpPr>
        <p:sp>
          <p:nvSpPr>
            <p:cNvPr id="12" name="CustomShape 2"/>
            <p:cNvSpPr/>
            <p:nvPr/>
          </p:nvSpPr>
          <p:spPr>
            <a:xfrm>
              <a:off x="6063120" y="4919400"/>
              <a:ext cx="3100320" cy="23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7920" y="4919400"/>
              <a:ext cx="3100320" cy="23580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3023640" y="4919400"/>
              <a:ext cx="3100320" cy="235800"/>
            </a:xfrm>
            <a:prstGeom prst="rect">
              <a:avLst/>
            </a:prstGeom>
            <a:solidFill>
              <a:srgbClr val="00ABA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CustomShape 5"/>
          <p:cNvSpPr/>
          <p:nvPr/>
        </p:nvSpPr>
        <p:spPr>
          <a:xfrm>
            <a:off x="429120" y="1488240"/>
            <a:ext cx="8358840" cy="1697040"/>
          </a:xfrm>
          <a:prstGeom prst="roundRect">
            <a:avLst>
              <a:gd name="adj" fmla="val 3969"/>
            </a:avLst>
          </a:prstGeom>
          <a:gradFill rotWithShape="0">
            <a:gsLst>
              <a:gs pos="0">
                <a:srgbClr val="9E2100"/>
              </a:gs>
              <a:gs pos="23000">
                <a:srgbClr val="9E2100"/>
              </a:gs>
              <a:gs pos="69000">
                <a:srgbClr val="851C00"/>
              </a:gs>
              <a:gs pos="97000">
                <a:srgbClr val="7C1A00"/>
              </a:gs>
              <a:gs pos="100000">
                <a:srgbClr val="7C1A00"/>
              </a:gs>
            </a:gsLst>
            <a:lin ang="0"/>
          </a:gradFill>
          <a:ln>
            <a:noFill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10200" y="1596960"/>
            <a:ext cx="7997040" cy="147960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62280" y="4938480"/>
            <a:ext cx="1699920" cy="16992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292560" y="4938480"/>
            <a:ext cx="2550240" cy="16992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381440" y="4938480"/>
            <a:ext cx="1699920" cy="169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D5C4616-DBA8-408D-99D3-FA9ED8BE107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Noto Sans CJK JP"/>
            </a:endParaRPr>
          </a:p>
        </p:txBody>
      </p:sp>
      <p:pic>
        <p:nvPicPr>
          <p:cNvPr id="9" name="Google Shape;22;p2"/>
          <p:cNvPicPr/>
          <p:nvPr/>
        </p:nvPicPr>
        <p:blipFill>
          <a:blip r:embed="rId14"/>
          <a:stretch/>
        </p:blipFill>
        <p:spPr>
          <a:xfrm>
            <a:off x="340560" y="424440"/>
            <a:ext cx="2597040" cy="916560"/>
          </a:xfrm>
          <a:prstGeom prst="rect">
            <a:avLst/>
          </a:prstGeom>
          <a:ln>
            <a:noFill/>
          </a:ln>
        </p:spPr>
      </p:pic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-7920" y="4919400"/>
            <a:ext cx="9171360" cy="235800"/>
            <a:chOff x="-7920" y="4919400"/>
            <a:chExt cx="9171360" cy="235800"/>
          </a:xfrm>
        </p:grpSpPr>
        <p:sp>
          <p:nvSpPr>
            <p:cNvPr id="48" name="CustomShape 2"/>
            <p:cNvSpPr/>
            <p:nvPr/>
          </p:nvSpPr>
          <p:spPr>
            <a:xfrm>
              <a:off x="6063120" y="4919400"/>
              <a:ext cx="3100320" cy="23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3"/>
            <p:cNvSpPr/>
            <p:nvPr/>
          </p:nvSpPr>
          <p:spPr>
            <a:xfrm>
              <a:off x="-7920" y="4919400"/>
              <a:ext cx="3100320" cy="23580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"/>
            <p:cNvSpPr/>
            <p:nvPr/>
          </p:nvSpPr>
          <p:spPr>
            <a:xfrm>
              <a:off x="3023640" y="4919400"/>
              <a:ext cx="3100320" cy="235800"/>
            </a:xfrm>
            <a:prstGeom prst="rect">
              <a:avLst/>
            </a:prstGeom>
            <a:solidFill>
              <a:srgbClr val="00ABA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234360" y="945360"/>
            <a:ext cx="7326360" cy="322272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7번째 개요 수준</a:t>
            </a:r>
          </a:p>
        </p:txBody>
      </p:sp>
      <p:sp>
        <p:nvSpPr>
          <p:cNvPr id="53" name="CustomShape 6"/>
          <p:cNvSpPr/>
          <p:nvPr/>
        </p:nvSpPr>
        <p:spPr>
          <a:xfrm>
            <a:off x="0" y="0"/>
            <a:ext cx="9143640" cy="7884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lin ang="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197640" y="22320"/>
            <a:ext cx="8779320" cy="73404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62280" y="4938480"/>
            <a:ext cx="1699920" cy="16992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3292560" y="4938480"/>
            <a:ext cx="2550240" cy="16992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7381440" y="4938480"/>
            <a:ext cx="1699920" cy="169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7358B0-5ABF-4464-9299-51F28DCF09F1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Noto Sans CJK JP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13840" y="3411720"/>
            <a:ext cx="7605720" cy="139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경상대학교 정보통신공학과</a:t>
            </a:r>
            <a:endParaRPr lang="en-US" sz="1800" b="0" strike="noStrike" spc="-1">
              <a:latin typeface="Noto Sans CJK JP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이윤환, 김동휘, 김지연, 김진현, 이웅섭</a:t>
            </a:r>
            <a:endParaRPr lang="en-US" sz="1800" b="0" strike="noStrike" spc="-1">
              <a:latin typeface="Noto Sans CJK JP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2020.06.11</a:t>
            </a:r>
            <a:endParaRPr lang="en-US" sz="1800" b="0" strike="noStrike" spc="-1">
              <a:latin typeface="Noto Sans CJK JP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10200" y="1596960"/>
            <a:ext cx="7997040" cy="14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900" b="0" strike="noStrike" spc="-1">
                <a:solidFill>
                  <a:srgbClr val="FFFFFF"/>
                </a:solidFill>
                <a:latin typeface="Calibri"/>
                <a:ea typeface="Calibri"/>
              </a:rPr>
              <a:t>Deep Learning</a:t>
            </a:r>
            <a:br/>
            <a:r>
              <a:rPr lang="en-US" sz="5900" b="0" strike="noStrike" spc="-1">
                <a:solidFill>
                  <a:srgbClr val="FFFFFF"/>
                </a:solidFill>
                <a:latin typeface="Calibri"/>
                <a:ea typeface="Calibri"/>
              </a:rPr>
              <a:t>For OCT Image</a:t>
            </a:r>
            <a:endParaRPr lang="en-US" sz="5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34360" y="945360"/>
            <a:ext cx="7326360" cy="322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186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Malgun Gothic"/>
              <a:buAutoNum type="arabicPeriod"/>
            </a:pPr>
            <a:r>
              <a:rPr lang="en-US" sz="24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데이터</a:t>
            </a:r>
            <a:r>
              <a:rPr lang="en-US" sz="24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데이터전처리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Malgun Gothic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Model test</a:t>
            </a:r>
          </a:p>
          <a:p>
            <a:pPr marL="38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400" spc="-1" dirty="0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en-US" altLang="ko-KR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Xception</a:t>
            </a:r>
            <a:r>
              <a:rPr lang="en-US" altLang="ko-KR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, InceptionV3, Vgg19, DenseNet121, ResNet50</a:t>
            </a:r>
            <a:endParaRPr lang="en-US" sz="2400" spc="-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8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3.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CAM을</a:t>
            </a:r>
            <a:r>
              <a:rPr lang="en-US" sz="24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이용한</a:t>
            </a:r>
            <a:r>
              <a:rPr lang="en-US" sz="24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특징</a:t>
            </a:r>
            <a:r>
              <a:rPr lang="en-US" sz="24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시각화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97640" y="22320"/>
            <a:ext cx="8779320" cy="734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목차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97640" y="22320"/>
            <a:ext cx="8779320" cy="734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데이터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2096048937"/>
              </p:ext>
            </p:extLst>
          </p:nvPr>
        </p:nvGraphicFramePr>
        <p:xfrm>
          <a:off x="142920" y="938017"/>
          <a:ext cx="4545819" cy="2303281"/>
        </p:xfrm>
        <a:graphic>
          <a:graphicData uri="http://schemas.openxmlformats.org/drawingml/2006/table">
            <a:tbl>
              <a:tblPr/>
              <a:tblGrid>
                <a:gridCol w="1426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14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원본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원본=&gt;크롭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AMD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29609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29067 (-2)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DME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5223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5223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Drusen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12695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12693 (-2)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Normal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1709</a:t>
                      </a:r>
                      <a:endParaRPr lang="en-US" sz="14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1709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49236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49232</a:t>
                      </a:r>
                      <a:endParaRPr lang="en-US" sz="14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0" name="Google Shape;111;p16"/>
          <p:cNvPicPr/>
          <p:nvPr/>
        </p:nvPicPr>
        <p:blipFill>
          <a:blip r:embed="rId2"/>
          <a:stretch/>
        </p:blipFill>
        <p:spPr>
          <a:xfrm>
            <a:off x="142920" y="3253766"/>
            <a:ext cx="2278080" cy="160020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2;p16"/>
          <p:cNvPicPr/>
          <p:nvPr/>
        </p:nvPicPr>
        <p:blipFill>
          <a:blip r:embed="rId3"/>
          <a:stretch/>
        </p:blipFill>
        <p:spPr>
          <a:xfrm>
            <a:off x="2415829" y="3241298"/>
            <a:ext cx="2278080" cy="160020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113;p16"/>
          <p:cNvPicPr/>
          <p:nvPr/>
        </p:nvPicPr>
        <p:blipFill>
          <a:blip r:embed="rId4"/>
          <a:stretch/>
        </p:blipFill>
        <p:spPr>
          <a:xfrm>
            <a:off x="4930920" y="984240"/>
            <a:ext cx="4070160" cy="160020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14;p16"/>
          <p:cNvPicPr/>
          <p:nvPr/>
        </p:nvPicPr>
        <p:blipFill>
          <a:blip r:embed="rId5"/>
          <a:stretch/>
        </p:blipFill>
        <p:spPr>
          <a:xfrm>
            <a:off x="5735160" y="3109320"/>
            <a:ext cx="2460960" cy="160020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6914160" y="2653560"/>
            <a:ext cx="207000" cy="385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7074359" y="2653560"/>
            <a:ext cx="1991436" cy="2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000000"/>
                </a:solidFill>
                <a:latin typeface="Century Gothic"/>
                <a:ea typeface="Century Gothic"/>
              </a:rPr>
              <a:t>모델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entury Gothic"/>
                <a:ea typeface="Century Gothic"/>
              </a:rPr>
              <a:t>테스트에</a:t>
            </a:r>
            <a:r>
              <a:rPr lang="en-US" sz="900" b="0" strike="noStrike" spc="-1" dirty="0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entury Gothic"/>
                <a:ea typeface="Century Gothic"/>
              </a:rPr>
              <a:t>필요한</a:t>
            </a:r>
            <a:r>
              <a:rPr lang="en-US" sz="900" b="0" strike="noStrike" spc="-1" dirty="0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entury Gothic"/>
                <a:ea typeface="Century Gothic"/>
              </a:rPr>
              <a:t>부분만</a:t>
            </a:r>
            <a:r>
              <a:rPr lang="en-US" sz="900" b="0" strike="noStrike" spc="-1" dirty="0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lang="ko-KR" altLang="en-US" sz="900" b="0" strike="noStrike" spc="-1" dirty="0">
                <a:solidFill>
                  <a:srgbClr val="000000"/>
                </a:solidFill>
                <a:latin typeface="Century Gothic"/>
                <a:ea typeface="Century Gothic"/>
              </a:rPr>
              <a:t>추출</a:t>
            </a:r>
            <a:endParaRPr lang="en-US" sz="9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97640" y="22320"/>
            <a:ext cx="8779320" cy="734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Result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7" name="Table 2"/>
          <p:cNvGraphicFramePr/>
          <p:nvPr>
            <p:extLst>
              <p:ext uri="{D42A27DB-BD31-4B8C-83A1-F6EECF244321}">
                <p14:modId xmlns:p14="http://schemas.microsoft.com/office/powerpoint/2010/main" val="2886654173"/>
              </p:ext>
            </p:extLst>
          </p:nvPr>
        </p:nvGraphicFramePr>
        <p:xfrm>
          <a:off x="347728" y="1420090"/>
          <a:ext cx="8448543" cy="2763829"/>
        </p:xfrm>
        <a:graphic>
          <a:graphicData uri="http://schemas.openxmlformats.org/drawingml/2006/table">
            <a:tbl>
              <a:tblPr/>
              <a:tblGrid>
                <a:gridCol w="13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4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8203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Noto Sans CJK JP"/>
                        </a:rPr>
                        <a:t>Total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Xception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InceptionV3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Vgg19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DenseNet121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Resnet50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DME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80000"/>
                        </a:lnSpc>
                        <a:spcBef>
                          <a:spcPts val="0"/>
                        </a:spcBef>
                      </a:pPr>
                      <a:r>
                        <a:rPr lang="en-US" sz="1400" b="0" strike="noStrike" spc="-1" dirty="0">
                          <a:solidFill>
                            <a:srgbClr val="CE181E"/>
                          </a:solidFill>
                          <a:latin typeface="Noto Sans CJK JP"/>
                        </a:rPr>
                        <a:t>5,223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CE181E"/>
                          </a:solidFill>
                          <a:latin typeface="Arial"/>
                          <a:ea typeface="Arial"/>
                        </a:rPr>
                        <a:t>3,449 (66%)</a:t>
                      </a:r>
                      <a:endParaRPr lang="en-US" sz="1200" b="0" strike="noStrike" spc="-1" dirty="0">
                        <a:solidFill>
                          <a:srgbClr val="CE181E"/>
                        </a:solidFill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3,187 (61%)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2,191 (41%)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2,699 (51%)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3,168 (60%)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6B26B"/>
                          </a:solidFill>
                          <a:latin typeface="Arial"/>
                          <a:ea typeface="Arial"/>
                        </a:rPr>
                        <a:t>Negative_DME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6B26B"/>
                          </a:solidFill>
                          <a:latin typeface="Arial"/>
                          <a:ea typeface="Arial"/>
                        </a:rPr>
                        <a:t>1,772 (34%)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F6B26B"/>
                          </a:solidFill>
                          <a:latin typeface="Arial"/>
                          <a:ea typeface="Arial"/>
                        </a:rPr>
                        <a:t>2,034 (39%)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6B26B"/>
                          </a:solidFill>
                          <a:latin typeface="Arial"/>
                          <a:ea typeface="Arial"/>
                        </a:rPr>
                        <a:t>3,030 (59%)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6B26B"/>
                          </a:solidFill>
                          <a:latin typeface="Arial"/>
                          <a:ea typeface="Arial"/>
                        </a:rPr>
                        <a:t>2522 (49%)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6B26B"/>
                          </a:solidFill>
                          <a:latin typeface="Arial"/>
                          <a:ea typeface="Arial"/>
                        </a:rPr>
                        <a:t>2,053 (40%)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DRUSEN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80000"/>
                        </a:lnSpc>
                        <a:spcBef>
                          <a:spcPts val="0"/>
                        </a:spcBef>
                      </a:pPr>
                      <a:r>
                        <a:rPr lang="en-US" sz="1200" b="0" strike="noStrike" spc="-1" dirty="0">
                          <a:solidFill>
                            <a:srgbClr val="407927"/>
                          </a:solidFill>
                          <a:latin typeface="Noto Sans CJK JP"/>
                        </a:rPr>
                        <a:t>12,693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407927"/>
                          </a:solidFill>
                          <a:latin typeface="Arial"/>
                          <a:ea typeface="Arial"/>
                        </a:rPr>
                        <a:t>1,650 (13%)</a:t>
                      </a:r>
                      <a:endParaRPr lang="en-US" sz="1200" b="0" strike="noStrike" spc="-1" dirty="0">
                        <a:solidFill>
                          <a:srgbClr val="407927"/>
                        </a:solidFill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407927"/>
                          </a:solidFill>
                          <a:latin typeface="Arial"/>
                          <a:ea typeface="Arial"/>
                        </a:rPr>
                        <a:t>2,431 (19%)</a:t>
                      </a:r>
                      <a:endParaRPr lang="en-US" sz="1200" b="0" strike="noStrike" spc="-1" dirty="0">
                        <a:solidFill>
                          <a:srgbClr val="407927"/>
                        </a:solidFill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5,280 (41%)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1,772 (13%)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1,450 (11%)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 dirty="0" err="1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Negative_DRUSEN</a:t>
                      </a:r>
                      <a:endParaRPr lang="en-US" sz="105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11,047 (87%)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10,266 (81%)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7,417 (59%)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10,925 (87%)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11,247 (89%)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NORMAL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80000"/>
                        </a:lnSpc>
                        <a:spcBef>
                          <a:spcPts val="0"/>
                        </a:spcBef>
                      </a:pPr>
                      <a:r>
                        <a:rPr lang="en-US" sz="1200" b="0" strike="noStrike" spc="-1" dirty="0">
                          <a:solidFill>
                            <a:srgbClr val="00508F"/>
                          </a:solidFill>
                          <a:latin typeface="Noto Sans CJK JP"/>
                        </a:rPr>
                        <a:t>1,709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508F"/>
                          </a:solidFill>
                          <a:latin typeface="Arial"/>
                          <a:ea typeface="Arial"/>
                        </a:rPr>
                        <a:t>1,242 (72%)</a:t>
                      </a:r>
                      <a:endParaRPr lang="en-US" sz="1200" b="0" strike="noStrike" spc="-1">
                        <a:solidFill>
                          <a:srgbClr val="00508F"/>
                        </a:solidFill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508F"/>
                          </a:solidFill>
                          <a:latin typeface="Arial"/>
                          <a:ea typeface="Arial"/>
                        </a:rPr>
                        <a:t>1,099 (64%)</a:t>
                      </a:r>
                      <a:endParaRPr lang="en-US" sz="1200" b="0" strike="noStrike" spc="-1" dirty="0">
                        <a:solidFill>
                          <a:srgbClr val="00508F"/>
                        </a:solidFill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693 (40%)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1,389 (81%)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1,245 (72%)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 dirty="0" err="1">
                          <a:solidFill>
                            <a:srgbClr val="351C75"/>
                          </a:solidFill>
                          <a:latin typeface="Arial"/>
                          <a:ea typeface="Arial"/>
                        </a:rPr>
                        <a:t>Negative_NORMAL</a:t>
                      </a:r>
                      <a:endParaRPr lang="en-US" sz="105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351C75"/>
                          </a:solidFill>
                          <a:latin typeface="Arial"/>
                          <a:ea typeface="Arial"/>
                        </a:rPr>
                        <a:t>467 (28%)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351C75"/>
                          </a:solidFill>
                          <a:latin typeface="Arial"/>
                          <a:ea typeface="Arial"/>
                        </a:rPr>
                        <a:t>610 (36%)</a:t>
                      </a:r>
                      <a:endParaRPr lang="en-US" sz="12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351C75"/>
                          </a:solidFill>
                          <a:latin typeface="Arial"/>
                          <a:ea typeface="Arial"/>
                        </a:rPr>
                        <a:t>1,016 (60%)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351C75"/>
                          </a:solidFill>
                          <a:latin typeface="Arial"/>
                          <a:ea typeface="Arial"/>
                        </a:rPr>
                        <a:t>320 (19%)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351C75"/>
                          </a:solidFill>
                          <a:latin typeface="Arial"/>
                          <a:ea typeface="Arial"/>
                        </a:rPr>
                        <a:t>464 (28%)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6BF3B9-9DFC-40AD-9F4A-5E318C9E16AA}"/>
              </a:ext>
            </a:extLst>
          </p:cNvPr>
          <p:cNvCxnSpPr>
            <a:cxnSpLocks/>
          </p:cNvCxnSpPr>
          <p:nvPr/>
        </p:nvCxnSpPr>
        <p:spPr>
          <a:xfrm flipV="1">
            <a:off x="2677026" y="1943101"/>
            <a:ext cx="318837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1C2D19-0DE8-4BC0-AC26-7DD459AA3C09}"/>
              </a:ext>
            </a:extLst>
          </p:cNvPr>
          <p:cNvCxnSpPr>
            <a:cxnSpLocks/>
          </p:cNvCxnSpPr>
          <p:nvPr/>
        </p:nvCxnSpPr>
        <p:spPr>
          <a:xfrm>
            <a:off x="2677026" y="2171700"/>
            <a:ext cx="318837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6B80E4-4811-4F6C-9243-C3DF7502D9F4}"/>
              </a:ext>
            </a:extLst>
          </p:cNvPr>
          <p:cNvCxnSpPr>
            <a:cxnSpLocks/>
          </p:cNvCxnSpPr>
          <p:nvPr/>
        </p:nvCxnSpPr>
        <p:spPr>
          <a:xfrm flipV="1">
            <a:off x="2677026" y="2743201"/>
            <a:ext cx="318837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54DFD0-5533-474E-B724-26BB32ADFB40}"/>
              </a:ext>
            </a:extLst>
          </p:cNvPr>
          <p:cNvCxnSpPr>
            <a:cxnSpLocks/>
          </p:cNvCxnSpPr>
          <p:nvPr/>
        </p:nvCxnSpPr>
        <p:spPr>
          <a:xfrm>
            <a:off x="2677026" y="2971800"/>
            <a:ext cx="318837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3AB500-690E-4696-8BF6-5927A839D4A9}"/>
              </a:ext>
            </a:extLst>
          </p:cNvPr>
          <p:cNvCxnSpPr>
            <a:cxnSpLocks/>
          </p:cNvCxnSpPr>
          <p:nvPr/>
        </p:nvCxnSpPr>
        <p:spPr>
          <a:xfrm flipV="1">
            <a:off x="2677026" y="3569369"/>
            <a:ext cx="318837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FA2F85-F134-46D2-87CF-02EA602E58F9}"/>
              </a:ext>
            </a:extLst>
          </p:cNvPr>
          <p:cNvCxnSpPr>
            <a:cxnSpLocks/>
          </p:cNvCxnSpPr>
          <p:nvPr/>
        </p:nvCxnSpPr>
        <p:spPr>
          <a:xfrm>
            <a:off x="2677026" y="3797968"/>
            <a:ext cx="318837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97640" y="22320"/>
            <a:ext cx="8779320" cy="734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Bar Chart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0480" y="4312080"/>
            <a:ext cx="980280" cy="26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Xception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557160" y="4312080"/>
            <a:ext cx="1486440" cy="26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DenseNet 121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903320" y="4312080"/>
            <a:ext cx="148644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InceptionV3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6831000" y="4312080"/>
            <a:ext cx="980280" cy="26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VGG19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5211360" y="4312080"/>
            <a:ext cx="1196640" cy="26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ResNet50</a:t>
            </a:r>
            <a:endParaRPr lang="en-US" sz="1400" b="0" strike="noStrike" spc="-1">
              <a:latin typeface="Noto Sans CJK JP"/>
            </a:endParaRPr>
          </a:p>
        </p:txBody>
      </p:sp>
      <p:pic>
        <p:nvPicPr>
          <p:cNvPr id="114" name="Google Shape;133;p18"/>
          <p:cNvPicPr/>
          <p:nvPr/>
        </p:nvPicPr>
        <p:blipFill>
          <a:blip r:embed="rId2"/>
          <a:stretch/>
        </p:blipFill>
        <p:spPr>
          <a:xfrm>
            <a:off x="152280" y="909360"/>
            <a:ext cx="6388560" cy="325008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134;p18"/>
          <p:cNvPicPr/>
          <p:nvPr/>
        </p:nvPicPr>
        <p:blipFill>
          <a:blip r:embed="rId3"/>
          <a:stretch/>
        </p:blipFill>
        <p:spPr>
          <a:xfrm>
            <a:off x="6463080" y="909360"/>
            <a:ext cx="1404000" cy="3271680"/>
          </a:xfrm>
          <a:prstGeom prst="rect">
            <a:avLst/>
          </a:prstGeom>
          <a:ln>
            <a:noFill/>
          </a:ln>
        </p:spPr>
      </p:pic>
      <p:sp>
        <p:nvSpPr>
          <p:cNvPr id="116" name="CustomShape 7"/>
          <p:cNvSpPr/>
          <p:nvPr/>
        </p:nvSpPr>
        <p:spPr>
          <a:xfrm>
            <a:off x="7963214" y="3404098"/>
            <a:ext cx="529623" cy="177463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7969026" y="3678018"/>
            <a:ext cx="523811" cy="17746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9"/>
          <p:cNvSpPr/>
          <p:nvPr/>
        </p:nvSpPr>
        <p:spPr>
          <a:xfrm>
            <a:off x="8480382" y="3341923"/>
            <a:ext cx="718427" cy="301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entury Gothic"/>
                <a:ea typeface="Century Gothic"/>
              </a:rPr>
              <a:t>Positive</a:t>
            </a:r>
            <a:endParaRPr lang="en-US" sz="800" b="0" strike="noStrike" spc="-1" dirty="0">
              <a:latin typeface="Noto Sans CJK JP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8466351" y="3615843"/>
            <a:ext cx="780773" cy="301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entury Gothic"/>
                <a:ea typeface="Century Gothic"/>
              </a:rPr>
              <a:t>Negative</a:t>
            </a:r>
            <a:endParaRPr lang="en-US" sz="800" b="0" strike="noStrike" spc="-1" dirty="0">
              <a:latin typeface="Noto Sans CJK JP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16707E-98C4-44D7-8811-0A84257521FC}"/>
              </a:ext>
            </a:extLst>
          </p:cNvPr>
          <p:cNvSpPr/>
          <p:nvPr/>
        </p:nvSpPr>
        <p:spPr>
          <a:xfrm>
            <a:off x="7867080" y="3307638"/>
            <a:ext cx="1276920" cy="6616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97640" y="22320"/>
            <a:ext cx="8779320" cy="734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Negative Result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1" name="Table 2"/>
          <p:cNvGraphicFramePr/>
          <p:nvPr>
            <p:extLst>
              <p:ext uri="{D42A27DB-BD31-4B8C-83A1-F6EECF244321}">
                <p14:modId xmlns:p14="http://schemas.microsoft.com/office/powerpoint/2010/main" val="3333014545"/>
              </p:ext>
            </p:extLst>
          </p:nvPr>
        </p:nvGraphicFramePr>
        <p:xfrm>
          <a:off x="182339" y="1103987"/>
          <a:ext cx="8779321" cy="3513735"/>
        </p:xfrm>
        <a:graphic>
          <a:graphicData uri="http://schemas.openxmlformats.org/drawingml/2006/table">
            <a:tbl>
              <a:tblPr/>
              <a:tblGrid>
                <a:gridCol w="1760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775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Xception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InceptionV3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Vgg19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DenseNet121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Resnet50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DME-&gt;CNV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247 (5%)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419 (8%)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1285 (25%)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271 (5%)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437 (8%)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DME-&gt;DRUSEN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130 (2%)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250 (5%)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720 (14%) 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140 (3%)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99 (2%)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DME-&gt;NORMAL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1,395 (27%)</a:t>
                      </a:r>
                      <a:endParaRPr lang="en-US" sz="13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1,365 (26%)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1,025 (20%)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2,111 (40%)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CC0000"/>
                          </a:solidFill>
                          <a:latin typeface="Arial"/>
                          <a:ea typeface="Arial"/>
                        </a:rPr>
                        <a:t>1,517 (29%)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DRUSEN-&gt;CNV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431 (3%)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691 (5%)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1580 (12%) 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132 (1%)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571 (5%)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DRUSEN-&gt;DME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952 (7%)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1,008 (8%)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303 (2%)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320 (3%)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1,024 (8%)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DRUSEN-&gt;NORMAL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9,664 (77%)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8,567 (67%)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5,534 (44%)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10,473 (82%)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1155CC"/>
                          </a:solidFill>
                          <a:latin typeface="Arial"/>
                          <a:ea typeface="Arial"/>
                        </a:rPr>
                        <a:t>9,652 (76%)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NORMAL-&gt;CNV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244 (14%)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379 (22%)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511 (30%) 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186 (11%)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224 (13%)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NORMAL-&gt;DME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206 (12%)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182 (10%)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25 (1%)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128 (7%)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203 (12%)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NORMAL-&gt;DRUSEN</a:t>
                      </a:r>
                      <a:endParaRPr lang="en-US" sz="13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17 (0.1%)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49 (3%)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480 (28%)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6 (1%)</a:t>
                      </a:r>
                      <a:endParaRPr lang="en-US" sz="1300" b="0" strike="noStrike" spc="-1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37 (2%)</a:t>
                      </a:r>
                      <a:endParaRPr lang="en-US" sz="1300" b="0" strike="noStrike" spc="-1" dirty="0">
                        <a:latin typeface="Noto Sans CJK JP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34360" y="945360"/>
            <a:ext cx="7326360" cy="322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모델의 마지막 컨볼루션 Layer를 통해 얻은 feature map을 이용.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97640" y="22320"/>
            <a:ext cx="8779320" cy="734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Class Activation Map(CAM)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51;p20"/>
          <p:cNvPicPr/>
          <p:nvPr/>
        </p:nvPicPr>
        <p:blipFill>
          <a:blip r:embed="rId2"/>
          <a:srcRect r="66682"/>
          <a:stretch/>
        </p:blipFill>
        <p:spPr>
          <a:xfrm>
            <a:off x="373320" y="2512800"/>
            <a:ext cx="2285280" cy="153324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152;p20"/>
          <p:cNvPicPr/>
          <p:nvPr/>
        </p:nvPicPr>
        <p:blipFill>
          <a:blip r:embed="rId2"/>
          <a:srcRect l="33071" r="33612"/>
          <a:stretch/>
        </p:blipFill>
        <p:spPr>
          <a:xfrm>
            <a:off x="3317040" y="2512800"/>
            <a:ext cx="2285280" cy="153324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3;p20"/>
          <p:cNvPicPr/>
          <p:nvPr/>
        </p:nvPicPr>
        <p:blipFill>
          <a:blip r:embed="rId2"/>
          <a:srcRect l="66682"/>
          <a:stretch/>
        </p:blipFill>
        <p:spPr>
          <a:xfrm>
            <a:off x="6456960" y="2512800"/>
            <a:ext cx="2285280" cy="15332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2712600" y="2984040"/>
            <a:ext cx="550080" cy="59076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5721120" y="3182760"/>
            <a:ext cx="617400" cy="33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7640" y="22320"/>
            <a:ext cx="8779320" cy="734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특징 시각화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61;p21"/>
          <p:cNvPicPr/>
          <p:nvPr/>
        </p:nvPicPr>
        <p:blipFill>
          <a:blip r:embed="rId2"/>
          <a:stretch/>
        </p:blipFill>
        <p:spPr>
          <a:xfrm>
            <a:off x="805680" y="1254960"/>
            <a:ext cx="1896840" cy="118296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162;p21"/>
          <p:cNvPicPr/>
          <p:nvPr/>
        </p:nvPicPr>
        <p:blipFill>
          <a:blip r:embed="rId3"/>
          <a:stretch/>
        </p:blipFill>
        <p:spPr>
          <a:xfrm>
            <a:off x="2702880" y="1254960"/>
            <a:ext cx="1896840" cy="118296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3;p21"/>
          <p:cNvPicPr/>
          <p:nvPr/>
        </p:nvPicPr>
        <p:blipFill>
          <a:blip r:embed="rId4"/>
          <a:stretch/>
        </p:blipFill>
        <p:spPr>
          <a:xfrm>
            <a:off x="805680" y="2954160"/>
            <a:ext cx="1896840" cy="118296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64;p21"/>
          <p:cNvPicPr/>
          <p:nvPr/>
        </p:nvPicPr>
        <p:blipFill>
          <a:blip r:embed="rId5"/>
          <a:stretch/>
        </p:blipFill>
        <p:spPr>
          <a:xfrm>
            <a:off x="2702880" y="2954160"/>
            <a:ext cx="1896840" cy="118296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65;p21"/>
          <p:cNvPicPr/>
          <p:nvPr/>
        </p:nvPicPr>
        <p:blipFill>
          <a:blip r:embed="rId6"/>
          <a:stretch/>
        </p:blipFill>
        <p:spPr>
          <a:xfrm>
            <a:off x="5122440" y="993960"/>
            <a:ext cx="1553400" cy="150012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66;p21"/>
          <p:cNvPicPr/>
          <p:nvPr/>
        </p:nvPicPr>
        <p:blipFill>
          <a:blip r:embed="rId7"/>
          <a:stretch/>
        </p:blipFill>
        <p:spPr>
          <a:xfrm>
            <a:off x="6675840" y="993960"/>
            <a:ext cx="1553400" cy="150012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67;p21"/>
          <p:cNvPicPr/>
          <p:nvPr/>
        </p:nvPicPr>
        <p:blipFill>
          <a:blip r:embed="rId8"/>
          <a:stretch/>
        </p:blipFill>
        <p:spPr>
          <a:xfrm>
            <a:off x="5122440" y="2954160"/>
            <a:ext cx="1515240" cy="141768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168;p21"/>
          <p:cNvPicPr/>
          <p:nvPr/>
        </p:nvPicPr>
        <p:blipFill>
          <a:blip r:embed="rId9"/>
          <a:stretch/>
        </p:blipFill>
        <p:spPr>
          <a:xfrm>
            <a:off x="6638040" y="2954160"/>
            <a:ext cx="1515240" cy="14176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138040" y="2523600"/>
            <a:ext cx="15152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Normal image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233440" y="4222800"/>
            <a:ext cx="119016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CNV image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183000" y="2523600"/>
            <a:ext cx="119016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DME image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5922360" y="4371840"/>
            <a:ext cx="173232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DRUSEN image</a:t>
            </a:r>
            <a:endParaRPr lang="en-US" sz="14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467</Words>
  <Application>Microsoft Office PowerPoint</Application>
  <PresentationFormat>화면 슬라이드 쇼(16:9)</PresentationFormat>
  <Paragraphs>149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DejaVu Sans</vt:lpstr>
      <vt:lpstr>Noto Sans CJK JP</vt:lpstr>
      <vt:lpstr>Malgun Gothic</vt:lpstr>
      <vt:lpstr>Arial</vt:lpstr>
      <vt:lpstr>Calibri</vt:lpstr>
      <vt:lpstr>Century Gothic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OCT Image</dc:title>
  <dc:subject/>
  <dc:creator/>
  <dc:description/>
  <cp:lastModifiedBy>user</cp:lastModifiedBy>
  <cp:revision>12</cp:revision>
  <dcterms:modified xsi:type="dcterms:W3CDTF">2020-06-11T07:05:27Z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