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D571E1-EC30-4DFE-AA24-19BE4A4791BA}">
  <a:tblStyle styleId="{DED571E1-EC30-4DFE-AA24-19BE4A4791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0023261-AD95-4445-B1F0-9BF694CBA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9C4AEB-C844-488E-853C-6FCD658FA2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2979F-0C15-4AD8-A48A-CF84E66BD1E9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5AC803-DD55-405A-99EB-BAAC06FD1C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A8D80-7CE0-4571-B025-7CD529FA53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6377-9520-4C84-BD5F-99AC990A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450ae60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450ae60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450ae60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450ae60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모델이 제대로 잘 동작안 될 때 오버피팅 정규화과정들을 전부 빼고 train_acc 확인하기. cnn크기와 깊이 조절에 문제가 있는걸수도 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450ae60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450ae60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450ae60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450ae60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450ae60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450ae60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450ae60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450ae60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450ae60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1450ae60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과정을 좀더 자세히 out of memory나는 부분 why ! 사이킷런 내부 패키지를 이용하여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939836" y="3411635"/>
            <a:ext cx="56679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8977" y="1488140"/>
            <a:ext cx="8359200" cy="1697400"/>
          </a:xfrm>
          <a:prstGeom prst="roundRect">
            <a:avLst>
              <a:gd name="adj" fmla="val 3969"/>
            </a:avLst>
          </a:prstGeom>
          <a:gradFill>
            <a:gsLst>
              <a:gs pos="0">
                <a:srgbClr val="9E2100"/>
              </a:gs>
              <a:gs pos="23000">
                <a:srgbClr val="9E2100"/>
              </a:gs>
              <a:gs pos="69000">
                <a:srgbClr val="851C00"/>
              </a:gs>
              <a:gs pos="97000">
                <a:srgbClr val="7C1A00"/>
              </a:gs>
              <a:gs pos="100000">
                <a:srgbClr val="7C1A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10138" y="1596859"/>
            <a:ext cx="7997400" cy="1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402" y="424598"/>
            <a:ext cx="2597418" cy="9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827185" y="-1468435"/>
            <a:ext cx="3489600" cy="8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4316" y="945292"/>
            <a:ext cx="8569442" cy="378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44843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67764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34315" y="27016"/>
            <a:ext cx="86754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092" y="4919480"/>
            <a:ext cx="9171579" cy="236250"/>
            <a:chOff x="5532" y="6543123"/>
            <a:chExt cx="9196409" cy="315000"/>
          </a:xfrm>
        </p:grpSpPr>
        <p:sp>
          <p:nvSpPr>
            <p:cNvPr id="7" name="Google Shape;7;p1"/>
            <p:cNvSpPr/>
            <p:nvPr/>
          </p:nvSpPr>
          <p:spPr>
            <a:xfrm>
              <a:off x="6093041" y="6543123"/>
              <a:ext cx="3108900" cy="315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5532" y="6543123"/>
              <a:ext cx="3108900" cy="31500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045428" y="6543123"/>
              <a:ext cx="3108900" cy="315000"/>
            </a:xfrm>
            <a:prstGeom prst="rect">
              <a:avLst/>
            </a:prstGeom>
            <a:solidFill>
              <a:srgbClr val="00AB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34315" y="1124465"/>
            <a:ext cx="8675400" cy="3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10138" y="1596859"/>
            <a:ext cx="7997400" cy="147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500" b="1">
                <a:latin typeface="Century Gothic"/>
                <a:ea typeface="Century Gothic"/>
                <a:cs typeface="Century Gothic"/>
                <a:sym typeface="Century Gothic"/>
              </a:rPr>
              <a:t>Image-Based Deep Learning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939836" y="3411635"/>
            <a:ext cx="5667900" cy="112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경상대학교 정보통신공학과</a:t>
            </a:r>
            <a:endParaRPr sz="1800"/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김동휘, 이윤환, 김지연, 이웅섭, 김진현</a:t>
            </a:r>
            <a:endParaRPr sz="1800"/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2020.03.12 </a:t>
            </a:r>
            <a:endParaRPr sz="1800"/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234320" y="945300"/>
            <a:ext cx="38763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dirty="0"/>
              <a:t>Training_set :  75,484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CNV : 35,205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DME : 9,348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DRUSEN : 6,616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NORMAL : 24,315</a:t>
            </a:r>
            <a:endParaRPr sz="2000"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4483120" y="945300"/>
            <a:ext cx="38763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test_set :  8,000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CNV : 2,000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DME : 2,000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DRUSEN : 2,000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NORMAL : 2,000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13975" y="945300"/>
            <a:ext cx="85467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000"/>
              <a:t>Overfitting</a:t>
            </a:r>
            <a:endParaRPr sz="20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모델이 너무 학습데이터에만 맞춰져서 실제 테스트를 할 때는 결과가 좋지 못한 경우를 말합니다.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000"/>
              <a:t>총 800장(각 200)가지고 Overfitting 확인</a:t>
            </a:r>
            <a:endParaRPr sz="20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원본사이즈만 299x299로 변환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overfitting을 해결하기 위한 방법(정규화, dropout, batch_normalization )을 전부 제외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overfitting 확인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overfitting 확인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400" y="1287453"/>
            <a:ext cx="4237375" cy="28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528200" y="3735575"/>
            <a:ext cx="1825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234316" y="945292"/>
            <a:ext cx="86754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RGB값은 0~255의 값.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RGB값의 평균인 128을 데이터에 빼기.(-128~127을 가짐)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128을 다시 나눠줌으로써 데이터들이 -1~1사이의 값을 가지도록 정규화.</a:t>
            </a:r>
            <a:endParaRPr sz="20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정규화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model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234329" y="945300"/>
            <a:ext cx="8651700" cy="39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데이터가 -1~1사이의 값을 가지도록 정규화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dropout(0.25)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conv과 fully conected 다음 배치정규화를 추가</a:t>
            </a:r>
            <a:endParaRPr sz="20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" sz="2000" dirty="0"/>
              <a:t>모델 layers</a:t>
            </a:r>
            <a:endParaRPr sz="2000" dirty="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5" y="3357300"/>
            <a:ext cx="8833126" cy="8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CNN vs Transfer learning</a:t>
            </a:r>
            <a:endParaRPr/>
          </a:p>
        </p:txBody>
      </p:sp>
      <p:graphicFrame>
        <p:nvGraphicFramePr>
          <p:cNvPr id="136" name="Google Shape;136;p19"/>
          <p:cNvGraphicFramePr/>
          <p:nvPr>
            <p:extLst>
              <p:ext uri="{D42A27DB-BD31-4B8C-83A1-F6EECF244321}">
                <p14:modId xmlns:p14="http://schemas.microsoft.com/office/powerpoint/2010/main" val="1747386510"/>
              </p:ext>
            </p:extLst>
          </p:nvPr>
        </p:nvGraphicFramePr>
        <p:xfrm>
          <a:off x="197568" y="909200"/>
          <a:ext cx="8510496" cy="3384017"/>
        </p:xfrm>
        <a:graphic>
          <a:graphicData uri="http://schemas.openxmlformats.org/drawingml/2006/table">
            <a:tbl>
              <a:tblPr>
                <a:noFill/>
                <a:tableStyleId>{DED571E1-EC30-4DFE-AA24-19BE4A4791BA}</a:tableStyleId>
              </a:tblPr>
              <a:tblGrid>
                <a:gridCol w="2836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</a:rPr>
                        <a:t>CNN</a:t>
                      </a:r>
                      <a:endParaRPr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</a:rPr>
                        <a:t>Trasfer_learning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/>
                        <a:t>공통부분</a:t>
                      </a:r>
                      <a:endParaRPr sz="16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</a:rPr>
                        <a:t>Img_size : 299x299, 정규화 : z score, batch_size : 64 , </a:t>
                      </a:r>
                      <a:r>
                        <a:rPr lang="ko" sz="1400" b="1" dirty="0">
                          <a:solidFill>
                            <a:schemeClr val="dk1"/>
                          </a:solidFill>
                        </a:rPr>
                        <a:t>epochs : 100</a:t>
                      </a:r>
                      <a:endParaRPr sz="14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</a:rPr>
                        <a:t>learning_rate : 0.001</a:t>
                      </a:r>
                      <a:endParaRPr sz="16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/>
                        <a:t>test_accuracy</a:t>
                      </a:r>
                      <a:endParaRPr sz="16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0.29875</a:t>
                      </a:r>
                      <a:endParaRPr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b="1" dirty="0">
                          <a:solidFill>
                            <a:schemeClr val="dk1"/>
                          </a:solidFill>
                        </a:rPr>
                        <a:t>0.7212</a:t>
                      </a:r>
                      <a:endParaRPr sz="1400" b="1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CNV</a:t>
                      </a:r>
                      <a:endParaRPr sz="160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b="1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0.02</a:t>
                      </a:r>
                      <a:endParaRPr sz="1400" b="1" dirty="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dirty="0"/>
                        <a:t>0.833</a:t>
                      </a:r>
                      <a:endParaRPr sz="1400" b="1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3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DME</a:t>
                      </a:r>
                      <a:endParaRPr sz="160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b="1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0.0005</a:t>
                      </a:r>
                      <a:endParaRPr sz="1400" b="1" dirty="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dirty="0"/>
                        <a:t>0.516</a:t>
                      </a:r>
                      <a:endParaRPr sz="1400" b="1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8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DRUSEN</a:t>
                      </a:r>
                      <a:endParaRPr sz="18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b="1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0.334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/>
                        <a:t>0.612</a:t>
                      </a:r>
                      <a:endParaRPr sz="1600" b="1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NORMAL</a:t>
                      </a:r>
                      <a:endParaRPr sz="18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0.8515</a:t>
                      </a:r>
                      <a:endParaRPr sz="1600" b="1" dirty="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/>
                        <a:t>0.901</a:t>
                      </a:r>
                      <a:endParaRPr sz="1600" b="1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19"/>
          <p:cNvSpPr txBox="1"/>
          <p:nvPr/>
        </p:nvSpPr>
        <p:spPr>
          <a:xfrm>
            <a:off x="314547" y="4445554"/>
            <a:ext cx="27480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ko" b="1" dirty="0">
                <a:latin typeface="Century Gothic"/>
                <a:ea typeface="Century Gothic"/>
                <a:cs typeface="Century Gothic"/>
                <a:sym typeface="Century Gothic"/>
              </a:rPr>
              <a:t>test_set : 8,000(각 2,000)</a:t>
            </a:r>
            <a:endParaRPr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C10684A-5C60-417D-9AE5-8EB5F45D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케이스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0292E5-BAEF-401E-B28A-8CD1AA21B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37213"/>
              </p:ext>
            </p:extLst>
          </p:nvPr>
        </p:nvGraphicFramePr>
        <p:xfrm>
          <a:off x="197568" y="850605"/>
          <a:ext cx="8680617" cy="390202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3233">
                  <a:extLst>
                    <a:ext uri="{9D8B030D-6E8A-4147-A177-3AD203B41FA5}">
                      <a16:colId xmlns:a16="http://schemas.microsoft.com/office/drawing/2014/main" val="668758642"/>
                    </a:ext>
                  </a:extLst>
                </a:gridCol>
                <a:gridCol w="1130240">
                  <a:extLst>
                    <a:ext uri="{9D8B030D-6E8A-4147-A177-3AD203B41FA5}">
                      <a16:colId xmlns:a16="http://schemas.microsoft.com/office/drawing/2014/main" val="517485742"/>
                    </a:ext>
                  </a:extLst>
                </a:gridCol>
                <a:gridCol w="828393">
                  <a:extLst>
                    <a:ext uri="{9D8B030D-6E8A-4147-A177-3AD203B41FA5}">
                      <a16:colId xmlns:a16="http://schemas.microsoft.com/office/drawing/2014/main" val="2004366000"/>
                    </a:ext>
                  </a:extLst>
                </a:gridCol>
                <a:gridCol w="828393">
                  <a:extLst>
                    <a:ext uri="{9D8B030D-6E8A-4147-A177-3AD203B41FA5}">
                      <a16:colId xmlns:a16="http://schemas.microsoft.com/office/drawing/2014/main" val="1707253946"/>
                    </a:ext>
                  </a:extLst>
                </a:gridCol>
                <a:gridCol w="828393">
                  <a:extLst>
                    <a:ext uri="{9D8B030D-6E8A-4147-A177-3AD203B41FA5}">
                      <a16:colId xmlns:a16="http://schemas.microsoft.com/office/drawing/2014/main" val="3559197231"/>
                    </a:ext>
                  </a:extLst>
                </a:gridCol>
                <a:gridCol w="828393">
                  <a:extLst>
                    <a:ext uri="{9D8B030D-6E8A-4147-A177-3AD203B41FA5}">
                      <a16:colId xmlns:a16="http://schemas.microsoft.com/office/drawing/2014/main" val="559285353"/>
                    </a:ext>
                  </a:extLst>
                </a:gridCol>
                <a:gridCol w="828393">
                  <a:extLst>
                    <a:ext uri="{9D8B030D-6E8A-4147-A177-3AD203B41FA5}">
                      <a16:colId xmlns:a16="http://schemas.microsoft.com/office/drawing/2014/main" val="2762633127"/>
                    </a:ext>
                  </a:extLst>
                </a:gridCol>
                <a:gridCol w="828393">
                  <a:extLst>
                    <a:ext uri="{9D8B030D-6E8A-4147-A177-3AD203B41FA5}">
                      <a16:colId xmlns:a16="http://schemas.microsoft.com/office/drawing/2014/main" val="1282265297"/>
                    </a:ext>
                  </a:extLst>
                </a:gridCol>
                <a:gridCol w="828393">
                  <a:extLst>
                    <a:ext uri="{9D8B030D-6E8A-4147-A177-3AD203B41FA5}">
                      <a16:colId xmlns:a16="http://schemas.microsoft.com/office/drawing/2014/main" val="2182071033"/>
                    </a:ext>
                  </a:extLst>
                </a:gridCol>
                <a:gridCol w="828393">
                  <a:extLst>
                    <a:ext uri="{9D8B030D-6E8A-4147-A177-3AD203B41FA5}">
                      <a16:colId xmlns:a16="http://schemas.microsoft.com/office/drawing/2014/main" val="706014983"/>
                    </a:ext>
                  </a:extLst>
                </a:gridCol>
              </a:tblGrid>
              <a:tr h="267552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CASE1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CASE2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CASE3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CASE4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8635"/>
                  </a:ext>
                </a:extLst>
              </a:tr>
              <a:tr h="2207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preprocessing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35786"/>
                  </a:ext>
                </a:extLst>
              </a:tr>
              <a:tr h="2207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Normalization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 (0~1)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 (-1~1)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 (-1~1)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99955"/>
                  </a:ext>
                </a:extLst>
              </a:tr>
              <a:tr h="2207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Batch normalization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09483"/>
                  </a:ext>
                </a:extLst>
              </a:tr>
              <a:tr h="2207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Dropout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46125"/>
                  </a:ext>
                </a:extLst>
              </a:tr>
              <a:tr h="2207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Batch size1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128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128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64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64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60455"/>
                  </a:ext>
                </a:extLst>
              </a:tr>
              <a:tr h="2207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Batch size2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strike="noStrike" cap="none" dirty="0">
                          <a:effectLst/>
                          <a:sym typeface="Arial"/>
                        </a:rPr>
                        <a:t>82484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strike="noStrike" cap="none" dirty="0">
                          <a:effectLst/>
                          <a:sym typeface="Arial"/>
                        </a:rPr>
                        <a:t>81484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" altLang="ko-KR" sz="1000" dirty="0"/>
                        <a:t>75484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" altLang="ko-KR" sz="1000" dirty="0"/>
                        <a:t>75484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05354"/>
                  </a:ext>
                </a:extLst>
              </a:tr>
              <a:tr h="4044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Training(validation)/Test size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(given test size)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strike="noStrike" cap="none" dirty="0">
                          <a:effectLst/>
                          <a:sym typeface="Arial"/>
                        </a:rPr>
                        <a:t>81484(1000)/1000 </a:t>
                      </a:r>
                    </a:p>
                    <a:p>
                      <a:pPr algn="ctr" latinLnBrk="1"/>
                      <a:r>
                        <a:rPr lang="en-US" altLang="ko-KR" sz="1000" u="none" strike="noStrike" cap="none" dirty="0">
                          <a:effectLst/>
                          <a:sym typeface="Arial"/>
                        </a:rPr>
                        <a:t>(</a:t>
                      </a:r>
                      <a:r>
                        <a:rPr lang="en-US" altLang="ko-KR" sz="1000" dirty="0"/>
                        <a:t>1000)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strike="noStrike" cap="none" dirty="0">
                          <a:effectLst/>
                          <a:sym typeface="Arial"/>
                        </a:rPr>
                        <a:t>81484(1000)/</a:t>
                      </a:r>
                      <a:r>
                        <a:rPr lang="en-US" altLang="ko-KR" sz="1000" dirty="0"/>
                        <a:t>1000 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(unused 1000)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" altLang="ko-KR" sz="1000" dirty="0"/>
                        <a:t>75484</a:t>
                      </a:r>
                      <a:r>
                        <a:rPr lang="en-US" altLang="ko" sz="1000" dirty="0"/>
                        <a:t>(0)/</a:t>
                      </a:r>
                      <a:r>
                        <a:rPr lang="en-US" altLang="ko-KR" sz="1000" dirty="0"/>
                        <a:t>8000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(unused 1000)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" altLang="ko-KR" sz="1000" dirty="0"/>
                        <a:t>75484</a:t>
                      </a:r>
                      <a:r>
                        <a:rPr lang="en-US" altLang="ko" sz="1000" dirty="0"/>
                        <a:t>(0)/</a:t>
                      </a:r>
                      <a:r>
                        <a:rPr lang="en-US" altLang="ko-KR" sz="1000" dirty="0"/>
                        <a:t>8000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(unused 1000)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40467"/>
                  </a:ext>
                </a:extLst>
              </a:tr>
              <a:tr h="267552"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Results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929368"/>
                  </a:ext>
                </a:extLst>
              </a:tr>
              <a:tr h="227419">
                <a:tc rowSpan="4">
                  <a:txBody>
                    <a:bodyPr/>
                    <a:lstStyle/>
                    <a:p>
                      <a:r>
                        <a:rPr lang="en-US" altLang="ko-KR" sz="1050" dirty="0"/>
                        <a:t>Total 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CNV</a:t>
                      </a:r>
                      <a:endParaRPr lang="ko-KR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0.9458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0.948 (1.)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0.9859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0.984</a:t>
                      </a:r>
                      <a:endParaRPr lang="en-US" altLang="ko-KR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ko-KR" sz="1200" dirty="0"/>
                        <a:t>1.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0.218</a:t>
                      </a:r>
                      <a:endParaRPr lang="ko-KR" altLang="en-US" sz="10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ko-KR" sz="1200" dirty="0"/>
                        <a:t>0.9934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71141"/>
                  </a:ext>
                </a:extLst>
              </a:tr>
              <a:tr h="374572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DME</a:t>
                      </a:r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0.592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(0.924)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0.02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0.002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0.0005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770091"/>
                  </a:ext>
                </a:extLst>
              </a:tr>
              <a:tr h="374572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Drusen</a:t>
                      </a:r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0.444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(0.968)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0.452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0.216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0.334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167565"/>
                  </a:ext>
                </a:extLst>
              </a:tr>
              <a:tr h="374572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Normal</a:t>
                      </a:r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0.932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(0.996)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0.912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0.759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0.8515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3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34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26291" r="85784"/>
          <a:stretch/>
        </p:blipFill>
        <p:spPr>
          <a:xfrm>
            <a:off x="1607354" y="1556677"/>
            <a:ext cx="773700" cy="277258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1296768" y="1068664"/>
            <a:ext cx="1273873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ko" b="1" dirty="0">
                <a:latin typeface="Century Gothic"/>
                <a:ea typeface="Century Gothic"/>
                <a:cs typeface="Century Gothic"/>
                <a:sym typeface="Century Gothic"/>
              </a:rPr>
              <a:t>ase1</a:t>
            </a:r>
            <a:r>
              <a:rPr lang="en-US" altLang="ko" b="1" dirty="0">
                <a:latin typeface="Century Gothic"/>
                <a:ea typeface="Century Gothic"/>
                <a:cs typeface="Century Gothic"/>
                <a:sym typeface="Century Gothic"/>
              </a:rPr>
              <a:t>,2,4</a:t>
            </a:r>
            <a:endParaRPr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713475" y="1062193"/>
            <a:ext cx="773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Century Gothic"/>
                <a:ea typeface="Century Gothic"/>
                <a:cs typeface="Century Gothic"/>
                <a:sym typeface="Century Gothic"/>
              </a:rPr>
              <a:t>case</a:t>
            </a:r>
            <a:r>
              <a:rPr lang="en-US" altLang="ko" b="1" dirty="0"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97568" y="2416065"/>
            <a:ext cx="1099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Century Gothic"/>
                <a:ea typeface="Century Gothic"/>
                <a:cs typeface="Century Gothic"/>
                <a:sym typeface="Century Gothic"/>
              </a:rPr>
              <a:t>batch_size : 64</a:t>
            </a:r>
            <a:endParaRPr sz="1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Century Gothic"/>
                <a:ea typeface="Century Gothic"/>
                <a:cs typeface="Century Gothic"/>
                <a:sym typeface="Century Gothic"/>
              </a:rPr>
              <a:t>epochs : 100</a:t>
            </a:r>
            <a:endParaRPr sz="1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490425" y="2108865"/>
            <a:ext cx="1219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Century Gothic"/>
                <a:ea typeface="Century Gothic"/>
                <a:cs typeface="Century Gothic"/>
                <a:sym typeface="Century Gothic"/>
              </a:rPr>
              <a:t>data_size : 1024</a:t>
            </a:r>
            <a:endParaRPr sz="1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490425" y="2837765"/>
            <a:ext cx="10992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entury Gothic"/>
                <a:ea typeface="Century Gothic"/>
                <a:cs typeface="Century Gothic"/>
                <a:sym typeface="Century Gothic"/>
              </a:rPr>
              <a:t>batch_size : 64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epochs : 100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61;p23">
            <a:extLst>
              <a:ext uri="{FF2B5EF4-FFF2-40B4-BE49-F238E27FC236}">
                <a16:creationId xmlns:a16="http://schemas.microsoft.com/office/drawing/2014/main" id="{581797C4-FA02-4A62-9587-C97AF529FA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588"/>
          <a:stretch/>
        </p:blipFill>
        <p:spPr>
          <a:xfrm>
            <a:off x="4721325" y="1062193"/>
            <a:ext cx="3614430" cy="37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노랑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404</Words>
  <Application>Microsoft Office PowerPoint</Application>
  <PresentationFormat>화면 슬라이드 쇼(16:9)</PresentationFormat>
  <Paragraphs>137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Century Gothic</vt:lpstr>
      <vt:lpstr>Calibri</vt:lpstr>
      <vt:lpstr>Arial</vt:lpstr>
      <vt:lpstr>Office 테마</vt:lpstr>
      <vt:lpstr>Image-Based Deep Learning</vt:lpstr>
      <vt:lpstr>Data </vt:lpstr>
      <vt:lpstr>overfitting 확인</vt:lpstr>
      <vt:lpstr>overfitting 확인</vt:lpstr>
      <vt:lpstr>데이터 정규화</vt:lpstr>
      <vt:lpstr>CNN model</vt:lpstr>
      <vt:lpstr>CNN vs Transfer learning</vt:lpstr>
      <vt:lpstr>케이스 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Image-Based Deep Learning</dc:title>
  <cp:lastModifiedBy>YoonHwan LEE</cp:lastModifiedBy>
  <cp:revision>13</cp:revision>
  <dcterms:modified xsi:type="dcterms:W3CDTF">2020-03-12T03:51:56Z</dcterms:modified>
</cp:coreProperties>
</file>