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  <p:sldMasterId id="2147483673" r:id="rId3"/>
  </p:sldMasterIdLst>
  <p:notesMasterIdLst>
    <p:notesMasterId r:id="rId33"/>
  </p:notesMasterIdLst>
  <p:sldIdLst>
    <p:sldId id="256" r:id="rId4"/>
    <p:sldId id="257" r:id="rId5"/>
    <p:sldId id="258" r:id="rId6"/>
    <p:sldId id="292" r:id="rId7"/>
    <p:sldId id="287" r:id="rId8"/>
    <p:sldId id="288" r:id="rId9"/>
    <p:sldId id="289" r:id="rId10"/>
    <p:sldId id="290" r:id="rId11"/>
    <p:sldId id="291" r:id="rId12"/>
    <p:sldId id="303" r:id="rId13"/>
    <p:sldId id="304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8" r:id="rId24"/>
    <p:sldId id="298" r:id="rId25"/>
    <p:sldId id="279" r:id="rId26"/>
    <p:sldId id="299" r:id="rId27"/>
    <p:sldId id="296" r:id="rId28"/>
    <p:sldId id="295" r:id="rId29"/>
    <p:sldId id="283" r:id="rId30"/>
    <p:sldId id="300" r:id="rId31"/>
    <p:sldId id="301" r:id="rId3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8A6217-01B5-4E4D-8C53-9AEBC4BD5C9C}">
  <a:tblStyle styleId="{1B8A6217-01B5-4E4D-8C53-9AEBC4BD5C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70" d="100"/>
          <a:sy n="170" d="100"/>
        </p:scale>
        <p:origin x="-317" y="-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6.fntdata"/><Relationship Id="rId21" Type="http://schemas.openxmlformats.org/officeDocument/2006/relationships/slide" Target="slides/slide18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71103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31b3a5eb2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31b3a5eb2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31b3a5eb2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31b3a5eb2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31b3a5eb2_4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31b3a5eb2_4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31b3a5eb2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31b3a5eb2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31b3a5eb2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31b3a5eb2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31b3a5eb2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31b3a5eb2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31b3a5eb2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31b3a5eb2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31b3a5eb2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31b3a5eb2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31b3a5eb2_3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31b3a5eb2_3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31b3a5eb2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31b3a5eb2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31b3a5eb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31b3a5eb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31b3a5eb2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31b3a5eb2_0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31b3a5eb2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31b3a5eb2_0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31b3a5eb2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31b3a5eb2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31b3a5eb2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31b3a5eb2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31b3a5eb2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31b3a5eb2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31b3a5eb2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31b3a5eb2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1450ae60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1450ae60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31b3a5eb2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31b3a5eb2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31b3a5eb2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31b3a5eb2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31b3a5eb2_0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31b3a5eb2_0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31b3a5eb2_0_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31b3a5eb2_0_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31b3a5eb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31b3a5eb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939836" y="3411635"/>
            <a:ext cx="5667900" cy="11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8977" y="1488140"/>
            <a:ext cx="8359200" cy="1697400"/>
          </a:xfrm>
          <a:prstGeom prst="roundRect">
            <a:avLst>
              <a:gd name="adj" fmla="val 3969"/>
            </a:avLst>
          </a:prstGeom>
          <a:gradFill>
            <a:gsLst>
              <a:gs pos="0">
                <a:srgbClr val="9E2100"/>
              </a:gs>
              <a:gs pos="23000">
                <a:srgbClr val="9E2100"/>
              </a:gs>
              <a:gs pos="69000">
                <a:srgbClr val="851C00"/>
              </a:gs>
              <a:gs pos="97000">
                <a:srgbClr val="7C1A00"/>
              </a:gs>
              <a:gs pos="100000">
                <a:srgbClr val="7C1A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52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endParaRPr sz="135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10138" y="1596859"/>
            <a:ext cx="7997400" cy="1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402" y="424598"/>
            <a:ext cx="2597418" cy="91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234315" y="155449"/>
            <a:ext cx="86754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2827185" y="-1468435"/>
            <a:ext cx="3489600" cy="86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55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302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265C8E1-232D-4D5A-A625-2EDA12959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1E2F6892-11A9-4B9F-B7EE-4AA9CBFF8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C67224A-1CE6-44F9-A0F2-7ADF7EE8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5595-5C3F-423B-A3A3-10033B955630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B11DC02-195E-4AA9-87C5-F13C3FD3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C609C2F-EC57-40AD-A4AB-32D3E450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C07-9CFC-4032-8E18-B81F28793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556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2D2A6E-7EFD-4F0F-A87D-83933B2B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500F80-8D8B-4FB7-9DE2-07FD07524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08DBFDB-F007-42BA-95F9-614D361A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5595-5C3F-423B-A3A3-10033B955630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62C7AA2-6381-4DBA-BBEB-6CC44768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7834861-E363-43D3-A9A8-21D537B5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C07-9CFC-4032-8E18-B81F28793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324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03C734F-6C74-43B5-88B7-9FEF2228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5CD7B0E-78F0-4B75-9F0A-A41F9E541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E6AC61C-FE39-465A-B30A-62958D78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5595-5C3F-423B-A3A3-10033B955630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66AB3EC-A00B-430D-8F72-0963B4BC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7F1028-A9F4-4A2F-856B-1156DB96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C07-9CFC-4032-8E18-B81F28793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44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E1D8947-2E47-46B5-BB56-4F72CBF3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86C2E89-331C-4380-BFC3-8BB0F3B50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B3DEBDC-2F5E-41F5-95AE-23E3A7206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2C4D1B1-5F5D-4903-9BB5-9B1479F8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5595-5C3F-423B-A3A3-10033B955630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4480DEF-BB15-4734-9B5A-C0635980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1AB5214-30CA-483B-B648-42563061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C07-9CFC-4032-8E18-B81F28793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085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8649BF-0603-47C6-8E1E-90E86EED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7E0573F-8E28-4526-9B6A-69D68CC2B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0A72EE5-5E55-4C4E-A09C-D2879D46D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5959ECE-E8D2-4F1B-B9FB-D153B9F3E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65B3425-7516-4E4C-AD9A-865D3EF0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BC7B74A6-A191-48BB-9656-10BABFE7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5595-5C3F-423B-A3A3-10033B955630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135AC7C-B589-4B92-92B1-991915EF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50AC74B1-F593-461F-B650-DCE66BEA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C07-9CFC-4032-8E18-B81F28793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217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FF1005-90AF-4AF5-A291-BF6BCBA4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1FA2CEA-4C38-4647-BDD6-7E4DE950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5595-5C3F-423B-A3A3-10033B955630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EB86891-ADF6-49A9-87BF-9FF9D0DC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B163D33-84DC-439C-88E3-F55E3C1B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C07-9CFC-4032-8E18-B81F28793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15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98675451-CA4F-4174-9BE3-CB5063A0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5595-5C3F-423B-A3A3-10033B955630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875DB9F2-9390-4CCF-A178-23B85E2D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3418A97-C5BF-4BD9-92DB-F9032197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C07-9CFC-4032-8E18-B81F28793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9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91016" y="4261143"/>
            <a:ext cx="1423672" cy="48421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234316" y="945292"/>
            <a:ext cx="8675400" cy="39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0"/>
            <a:ext cx="9144000" cy="788700"/>
          </a:xfrm>
          <a:prstGeom prst="rect">
            <a:avLst/>
          </a:prstGeom>
          <a:gradFill>
            <a:gsLst>
              <a:gs pos="0">
                <a:srgbClr val="FF0000"/>
              </a:gs>
              <a:gs pos="2000">
                <a:srgbClr val="C00000"/>
              </a:gs>
              <a:gs pos="93000">
                <a:srgbClr val="764E4E"/>
              </a:gs>
              <a:gs pos="100000">
                <a:srgbClr val="764E4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889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BC691EF-6E83-4F94-AC73-D442980D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0C4F384-1BE0-455F-A88E-1FF50B2C1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8D652A0-513A-4E01-AD43-E5F9EB779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0AF44F7-AA2C-4893-8A12-2554C846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5595-5C3F-423B-A3A3-10033B955630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55D0D39-B543-42C5-9BF3-87475487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0C27DE1-FFBC-41EB-9639-92BDB6CB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C07-9CFC-4032-8E18-B81F28793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940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AB7D59-6CA0-44E1-9E58-85B4B382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E1DD09D5-D6A9-45B6-875E-9FEA3F21F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6DA4A1E-6859-4B57-AE05-809538324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32CFFAE-D848-40CC-B98C-A3FC1C73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5595-5C3F-423B-A3A3-10033B955630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D871F32-3769-46D2-B9E7-BA9593C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3099EA8-C922-4CCC-8F4E-F4DF6054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C07-9CFC-4032-8E18-B81F28793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048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B5D408-7505-4DB8-B70D-7B581431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0F4583F-206F-40C3-9C8B-FE8486BAF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3194E60-0817-42BF-934D-BB79461C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5595-5C3F-423B-A3A3-10033B955630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BFC6C6C-C66D-469E-A902-ABFC4884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B6C137E-3891-424E-952A-66D982F0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C07-9CFC-4032-8E18-B81F28793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196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2EC494E-CF28-433F-B2C6-740AC50FC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1223F82-06D8-4BE2-9A07-75547CC0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8F5E87B-DB8A-43BA-A64C-B289786B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5595-5C3F-423B-A3A3-10033B955630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1DAC785-5E0E-468D-9EFC-7CF32B5B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03B7E0-102C-454E-A1F8-396AD3FC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6C07-9CFC-4032-8E18-B81F28793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9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939836" y="3411635"/>
            <a:ext cx="5667900" cy="11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8977" y="1488140"/>
            <a:ext cx="8359200" cy="1697400"/>
          </a:xfrm>
          <a:prstGeom prst="roundRect">
            <a:avLst>
              <a:gd name="adj" fmla="val 3969"/>
            </a:avLst>
          </a:prstGeom>
          <a:gradFill>
            <a:gsLst>
              <a:gs pos="0">
                <a:srgbClr val="9E2100"/>
              </a:gs>
              <a:gs pos="23000">
                <a:srgbClr val="9E2100"/>
              </a:gs>
              <a:gs pos="69000">
                <a:srgbClr val="851C00"/>
              </a:gs>
              <a:gs pos="97000">
                <a:srgbClr val="7C1A00"/>
              </a:gs>
              <a:gs pos="100000">
                <a:srgbClr val="7C1A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52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endParaRPr sz="135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10138" y="1596859"/>
            <a:ext cx="7997400" cy="1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402" y="424598"/>
            <a:ext cx="2597418" cy="916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88376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234316" y="945292"/>
            <a:ext cx="8569442" cy="3786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6" name="Google Shape;26;p3"/>
          <p:cNvSpPr/>
          <p:nvPr/>
        </p:nvSpPr>
        <p:spPr>
          <a:xfrm>
            <a:off x="0" y="0"/>
            <a:ext cx="9144000" cy="788700"/>
          </a:xfrm>
          <a:prstGeom prst="rect">
            <a:avLst/>
          </a:prstGeom>
          <a:gradFill>
            <a:gsLst>
              <a:gs pos="0">
                <a:srgbClr val="FF0000"/>
              </a:gs>
              <a:gs pos="2000">
                <a:srgbClr val="C00000"/>
              </a:gs>
              <a:gs pos="93000">
                <a:srgbClr val="764E4E"/>
              </a:gs>
              <a:gs pos="100000">
                <a:srgbClr val="764E4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889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56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구역 머리글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9131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콘텐츠 2개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444843" y="939113"/>
            <a:ext cx="4070100" cy="3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667764" y="939113"/>
            <a:ext cx="4070100" cy="3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0" y="0"/>
            <a:ext cx="9144000" cy="788700"/>
          </a:xfrm>
          <a:prstGeom prst="rect">
            <a:avLst/>
          </a:prstGeom>
          <a:gradFill>
            <a:gsLst>
              <a:gs pos="0">
                <a:srgbClr val="FF0000"/>
              </a:gs>
              <a:gs pos="2000">
                <a:srgbClr val="C00000"/>
              </a:gs>
              <a:gs pos="93000">
                <a:srgbClr val="764E4E"/>
              </a:gs>
              <a:gs pos="100000">
                <a:srgbClr val="764E4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889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234315" y="27016"/>
            <a:ext cx="86754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1271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비교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93475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제목만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234315" y="155449"/>
            <a:ext cx="86754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91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빈 화면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67650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캡션 있는 콘텐츠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49338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캡션 있는 그림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54393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제목 및 세로 텍스트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234315" y="155449"/>
            <a:ext cx="86754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2827185" y="-1468435"/>
            <a:ext cx="3489600" cy="86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40265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세로 제목 및 텍스트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717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444843" y="939113"/>
            <a:ext cx="4070100" cy="3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667764" y="939113"/>
            <a:ext cx="4070100" cy="3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0" y="0"/>
            <a:ext cx="9144000" cy="788700"/>
          </a:xfrm>
          <a:prstGeom prst="rect">
            <a:avLst/>
          </a:prstGeom>
          <a:gradFill>
            <a:gsLst>
              <a:gs pos="0">
                <a:srgbClr val="FF0000"/>
              </a:gs>
              <a:gs pos="2000">
                <a:srgbClr val="C00000"/>
              </a:gs>
              <a:gs pos="93000">
                <a:srgbClr val="764E4E"/>
              </a:gs>
              <a:gs pos="100000">
                <a:srgbClr val="764E4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889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234315" y="27016"/>
            <a:ext cx="86754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234315" y="155449"/>
            <a:ext cx="86754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8092" y="4919480"/>
            <a:ext cx="9171579" cy="236250"/>
            <a:chOff x="5532" y="6543123"/>
            <a:chExt cx="9196409" cy="315000"/>
          </a:xfrm>
        </p:grpSpPr>
        <p:sp>
          <p:nvSpPr>
            <p:cNvPr id="7" name="Google Shape;7;p1"/>
            <p:cNvSpPr/>
            <p:nvPr/>
          </p:nvSpPr>
          <p:spPr>
            <a:xfrm>
              <a:off x="6093041" y="6543123"/>
              <a:ext cx="3108900" cy="315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5532" y="6543123"/>
              <a:ext cx="3108900" cy="315000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045428" y="6543123"/>
              <a:ext cx="3108900" cy="315000"/>
            </a:xfrm>
            <a:prstGeom prst="rect">
              <a:avLst/>
            </a:prstGeom>
            <a:solidFill>
              <a:srgbClr val="00ABA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34315" y="155449"/>
            <a:ext cx="86754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34315" y="1124465"/>
            <a:ext cx="8675400" cy="3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DDDBFEB-1EA1-49E1-B94A-1F79A31A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2F4C76C-A4A9-44F6-B5F9-22FD4F7E7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764B141-1A6A-4C5F-B725-66FB2C385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E5595-5C3F-423B-A3A3-10033B955630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30204EA-374A-4E77-B531-347BDB650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5C9D110-C619-4108-86C6-EE972A8A0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66C07-9CFC-4032-8E18-B81F28793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6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8092" y="4919480"/>
            <a:ext cx="9171579" cy="236250"/>
            <a:chOff x="5532" y="6543123"/>
            <a:chExt cx="9196409" cy="315000"/>
          </a:xfrm>
        </p:grpSpPr>
        <p:sp>
          <p:nvSpPr>
            <p:cNvPr id="7" name="Google Shape;7;p1"/>
            <p:cNvSpPr/>
            <p:nvPr/>
          </p:nvSpPr>
          <p:spPr>
            <a:xfrm>
              <a:off x="6093041" y="6543123"/>
              <a:ext cx="3108900" cy="315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5532" y="6543123"/>
              <a:ext cx="3108900" cy="315000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045428" y="6543123"/>
              <a:ext cx="3108900" cy="315000"/>
            </a:xfrm>
            <a:prstGeom prst="rect">
              <a:avLst/>
            </a:prstGeom>
            <a:solidFill>
              <a:srgbClr val="00ABA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34315" y="155449"/>
            <a:ext cx="86754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34315" y="1124465"/>
            <a:ext cx="8675400" cy="3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9277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ctrTitle"/>
          </p:nvPr>
        </p:nvSpPr>
        <p:spPr>
          <a:xfrm>
            <a:off x="610138" y="1596859"/>
            <a:ext cx="7997400" cy="147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sz="6000" b="1" dirty="0"/>
              <a:t>Image-Based Deep Learning</a:t>
            </a:r>
            <a:endParaRPr sz="6000" dirty="0"/>
          </a:p>
        </p:txBody>
      </p:sp>
      <p:sp>
        <p:nvSpPr>
          <p:cNvPr id="99" name="Google Shape;99;p14"/>
          <p:cNvSpPr txBox="1"/>
          <p:nvPr/>
        </p:nvSpPr>
        <p:spPr>
          <a:xfrm>
            <a:off x="3085897" y="3189816"/>
            <a:ext cx="56679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24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경상대학교 정보통신공학과</a:t>
            </a:r>
            <a:endParaRPr sz="24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algn="r">
              <a:spcBef>
                <a:spcPts val="1000"/>
              </a:spcBef>
            </a:pPr>
            <a:r>
              <a:rPr lang="ko" sz="24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이윤환, </a:t>
            </a:r>
            <a:r>
              <a:rPr lang="ko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김동휘,</a:t>
            </a:r>
            <a:r>
              <a:rPr lang="ko" sz="24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김지연</a:t>
            </a:r>
            <a:r>
              <a:rPr lang="en-US" altLang="ko" sz="24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ko" altLang="ko-KR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김진현, 이웅섭</a:t>
            </a:r>
            <a:endParaRPr sz="24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24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2020.0</a:t>
            </a:r>
            <a:r>
              <a:rPr lang="ko" sz="2400" dirty="0"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r>
              <a:rPr lang="ko" sz="24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lang="en-US" altLang="ko" sz="2400" dirty="0">
                <a:latin typeface="Century Gothic"/>
                <a:ea typeface="Century Gothic"/>
                <a:cs typeface="Century Gothic"/>
                <a:sym typeface="Century Gothic"/>
              </a:rPr>
              <a:t>10</a:t>
            </a:r>
            <a:r>
              <a:rPr lang="ko" sz="24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Transfer Learning</a:t>
            </a:r>
            <a:endParaRPr dirty="0"/>
          </a:p>
        </p:txBody>
      </p:sp>
      <p:pic>
        <p:nvPicPr>
          <p:cNvPr id="3" name="Picture 2" descr="https://lh5.googleusercontent.com/nuMOvJR7cjdFr7DTCkuv8bhhJRdJoe5DVJtyCI2y64En8eS3D6n7iq4K-KZIQeewBVXxBGW-ySB44x4vp4g4lyphzj0d3L3Z0O-LpnsVFuyhlhbhJMFIGeTrNwoKz92d5P_STIBEPV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534" y="995083"/>
            <a:ext cx="2672209" cy="347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11" y="905670"/>
            <a:ext cx="591931" cy="383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43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234316" y="945292"/>
            <a:ext cx="8675400" cy="39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ko" dirty="0"/>
              <a:t>사전 학습 모델 선택 </a:t>
            </a:r>
            <a:endParaRPr dirty="0"/>
          </a:p>
          <a:p>
            <a:pPr marL="457200" lvl="0" indent="-38100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dirty="0">
                <a:highlight>
                  <a:schemeClr val="lt1"/>
                </a:highlight>
              </a:rPr>
              <a:t>데이터크기-</a:t>
            </a:r>
            <a:r>
              <a:rPr lang="ko" b="1" dirty="0">
                <a:highlight>
                  <a:schemeClr val="lt1"/>
                </a:highlight>
              </a:rPr>
              <a:t>유사성 그래프</a:t>
            </a:r>
            <a:r>
              <a:rPr lang="ko" dirty="0">
                <a:highlight>
                  <a:schemeClr val="lt1"/>
                </a:highlight>
              </a:rPr>
              <a:t>에서 어떤 부분에 속하는지 확인</a:t>
            </a:r>
            <a:endParaRPr dirty="0">
              <a:highlight>
                <a:schemeClr val="lt1"/>
              </a:highlight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b="1" dirty="0"/>
              <a:t>Fine-tune</a:t>
            </a:r>
            <a:r>
              <a:rPr lang="ko" dirty="0"/>
              <a:t> </a:t>
            </a:r>
            <a:r>
              <a:rPr lang="ko" dirty="0" smtClean="0"/>
              <a:t>하기</a:t>
            </a:r>
            <a:endParaRPr lang="en-US" altLang="ko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" dirty="0" smtClean="0"/>
              <a:t>4</a:t>
            </a:r>
            <a:r>
              <a:rPr lang="en-US" altLang="ko" dirty="0" smtClean="0"/>
              <a:t>. </a:t>
            </a:r>
            <a:r>
              <a:rPr lang="ko" dirty="0" smtClean="0"/>
              <a:t>Classifier </a:t>
            </a:r>
            <a:r>
              <a:rPr lang="ko" dirty="0"/>
              <a:t>(분류기) 선택</a:t>
            </a:r>
            <a:endParaRPr dirty="0"/>
          </a:p>
        </p:txBody>
      </p:sp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Transfer Learning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69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Fine-Tuning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5300"/>
            <a:ext cx="6722299" cy="364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2293" y="3187825"/>
            <a:ext cx="602325" cy="5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 비교</a:t>
            </a:r>
            <a:endParaRPr/>
          </a:p>
        </p:txBody>
      </p:sp>
      <p:graphicFrame>
        <p:nvGraphicFramePr>
          <p:cNvPr id="180" name="Google Shape;180;p26"/>
          <p:cNvGraphicFramePr/>
          <p:nvPr>
            <p:extLst>
              <p:ext uri="{D42A27DB-BD31-4B8C-83A1-F6EECF244321}">
                <p14:modId xmlns:p14="http://schemas.microsoft.com/office/powerpoint/2010/main" val="1740702734"/>
              </p:ext>
            </p:extLst>
          </p:nvPr>
        </p:nvGraphicFramePr>
        <p:xfrm>
          <a:off x="542125" y="1238250"/>
          <a:ext cx="8026625" cy="2773470"/>
        </p:xfrm>
        <a:graphic>
          <a:graphicData uri="http://schemas.openxmlformats.org/drawingml/2006/table">
            <a:tbl>
              <a:tblPr>
                <a:noFill/>
                <a:tableStyleId>{1B8A6217-01B5-4E4D-8C53-9AEBC4BD5C9C}</a:tableStyleId>
              </a:tblPr>
              <a:tblGrid>
                <a:gridCol w="1915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3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053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053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053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모델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 smtClean="0"/>
                        <a:t>사이즈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정확도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 smtClean="0"/>
                        <a:t>매개변수</a:t>
                      </a:r>
                      <a:r>
                        <a:rPr lang="en-US" altLang="ko" sz="800" b="1" dirty="0" smtClean="0"/>
                        <a:t>(parameter)</a:t>
                      </a:r>
                      <a:endParaRPr sz="800"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깊이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2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solidFill>
                            <a:schemeClr val="dk1"/>
                          </a:solidFill>
                        </a:rPr>
                        <a:t>InceptionResNetV2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215MB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0.953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55,873,736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572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Xception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88MB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0.945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22,910,480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126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InceptionV3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92MB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0.937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23,851,784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159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DenseNet121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33MB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0.923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8,062,504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121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ResNet50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98MB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0.921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25,636,712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b="1" dirty="0" smtClean="0"/>
                        <a:t>50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VGG16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528MB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0.901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138,357,544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23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Model Check</a:t>
            </a:r>
            <a:endParaRPr dirty="0"/>
          </a:p>
        </p:txBody>
      </p:sp>
      <p:graphicFrame>
        <p:nvGraphicFramePr>
          <p:cNvPr id="186" name="Google Shape;186;p27"/>
          <p:cNvGraphicFramePr/>
          <p:nvPr>
            <p:extLst>
              <p:ext uri="{D42A27DB-BD31-4B8C-83A1-F6EECF244321}">
                <p14:modId xmlns:p14="http://schemas.microsoft.com/office/powerpoint/2010/main" val="519999364"/>
              </p:ext>
            </p:extLst>
          </p:nvPr>
        </p:nvGraphicFramePr>
        <p:xfrm>
          <a:off x="90125" y="948375"/>
          <a:ext cx="5508334" cy="3502601"/>
        </p:xfrm>
        <a:graphic>
          <a:graphicData uri="http://schemas.openxmlformats.org/drawingml/2006/table">
            <a:tbl>
              <a:tblPr>
                <a:noFill/>
                <a:tableStyleId>{1B8A6217-01B5-4E4D-8C53-9AEBC4BD5C9C}</a:tableStyleId>
              </a:tblPr>
              <a:tblGrid>
                <a:gridCol w="9514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031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8565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1198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3737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420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1734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576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Train Data</a:t>
                      </a:r>
                      <a:endParaRPr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76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512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1024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2048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4096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8192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76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ko" dirty="0" smtClean="0">
                          <a:solidFill>
                            <a:srgbClr val="FF0000"/>
                          </a:solidFill>
                        </a:rPr>
                        <a:t>ception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0000"/>
                          </a:solidFill>
                        </a:rPr>
                        <a:t>0.68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0000"/>
                          </a:solidFill>
                        </a:rPr>
                        <a:t>0.73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0000"/>
                          </a:solidFill>
                        </a:rPr>
                        <a:t>0.74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0000"/>
                          </a:solidFill>
                        </a:rPr>
                        <a:t>0.78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0000"/>
                          </a:solidFill>
                        </a:rPr>
                        <a:t>0.79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Test 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Accuracy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76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C000"/>
                          </a:solidFill>
                        </a:rPr>
                        <a:t>VGG16</a:t>
                      </a:r>
                      <a:endParaRPr dirty="0">
                        <a:solidFill>
                          <a:srgbClr val="FFC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C000"/>
                          </a:solidFill>
                        </a:rPr>
                        <a:t>0.77</a:t>
                      </a:r>
                      <a:endParaRPr dirty="0">
                        <a:solidFill>
                          <a:srgbClr val="FFC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C000"/>
                          </a:solidFill>
                        </a:rPr>
                        <a:t>0.79</a:t>
                      </a:r>
                      <a:endParaRPr dirty="0">
                        <a:solidFill>
                          <a:srgbClr val="FFC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C000"/>
                          </a:solidFill>
                        </a:rPr>
                        <a:t>0.79</a:t>
                      </a:r>
                      <a:endParaRPr dirty="0">
                        <a:solidFill>
                          <a:srgbClr val="FFC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C000"/>
                          </a:solidFill>
                        </a:rPr>
                        <a:t>0.85</a:t>
                      </a:r>
                      <a:endParaRPr dirty="0">
                        <a:solidFill>
                          <a:srgbClr val="FFC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C000"/>
                          </a:solidFill>
                        </a:rPr>
                        <a:t>0.86</a:t>
                      </a:r>
                      <a:endParaRPr dirty="0">
                        <a:solidFill>
                          <a:srgbClr val="FFC000"/>
                        </a:solidFill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76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150" dirty="0" smtClean="0">
                          <a:solidFill>
                            <a:srgbClr val="92D050"/>
                          </a:solidFill>
                        </a:rPr>
                        <a:t>I</a:t>
                      </a:r>
                      <a:r>
                        <a:rPr lang="ko" sz="1150" dirty="0" smtClean="0">
                          <a:solidFill>
                            <a:srgbClr val="92D050"/>
                          </a:solidFill>
                        </a:rPr>
                        <a:t>nceptionV3</a:t>
                      </a:r>
                      <a:endParaRPr sz="1150" dirty="0">
                        <a:solidFill>
                          <a:srgbClr val="92D05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92D050"/>
                          </a:solidFill>
                        </a:rPr>
                        <a:t>0.73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92D050"/>
                          </a:solidFill>
                        </a:rPr>
                        <a:t>0.70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92D050"/>
                          </a:solidFill>
                        </a:rPr>
                        <a:t>0.78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92D050"/>
                          </a:solidFill>
                        </a:rPr>
                        <a:t>0.81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92D050"/>
                          </a:solidFill>
                        </a:rPr>
                        <a:t>0.85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144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solidFill>
                            <a:srgbClr val="0070C0"/>
                          </a:solidFill>
                        </a:rPr>
                        <a:t>Inception</a:t>
                      </a:r>
                      <a:endParaRPr sz="1200" dirty="0">
                        <a:solidFill>
                          <a:srgbClr val="0070C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solidFill>
                            <a:srgbClr val="0070C0"/>
                          </a:solidFill>
                        </a:rPr>
                        <a:t>ResNetV2</a:t>
                      </a:r>
                      <a:endParaRPr sz="1200"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0070C0"/>
                          </a:solidFill>
                        </a:rPr>
                        <a:t>0.72</a:t>
                      </a:r>
                      <a:endParaRPr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0070C0"/>
                          </a:solidFill>
                        </a:rPr>
                        <a:t>0.72</a:t>
                      </a:r>
                      <a:endParaRPr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0070C0"/>
                          </a:solidFill>
                        </a:rPr>
                        <a:t>0.78</a:t>
                      </a:r>
                      <a:endParaRPr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0070C0"/>
                          </a:solidFill>
                        </a:rPr>
                        <a:t>0.81</a:t>
                      </a:r>
                      <a:endParaRPr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0070C0"/>
                          </a:solidFill>
                        </a:rPr>
                        <a:t>0.81</a:t>
                      </a:r>
                      <a:endParaRPr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123" name="Picture 3" descr="C:\Users\우쓰\Desktop\Figure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477" y="927577"/>
            <a:ext cx="3356535" cy="251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Data1</a:t>
            </a:r>
            <a:endParaRPr/>
          </a:p>
        </p:txBody>
      </p:sp>
      <p:graphicFrame>
        <p:nvGraphicFramePr>
          <p:cNvPr id="192" name="Google Shape;192;p28"/>
          <p:cNvGraphicFramePr/>
          <p:nvPr>
            <p:extLst>
              <p:ext uri="{D42A27DB-BD31-4B8C-83A1-F6EECF244321}">
                <p14:modId xmlns:p14="http://schemas.microsoft.com/office/powerpoint/2010/main" val="2694964963"/>
              </p:ext>
            </p:extLst>
          </p:nvPr>
        </p:nvGraphicFramePr>
        <p:xfrm>
          <a:off x="75425" y="918800"/>
          <a:ext cx="6986025" cy="3671030"/>
        </p:xfrm>
        <a:graphic>
          <a:graphicData uri="http://schemas.openxmlformats.org/drawingml/2006/table">
            <a:tbl>
              <a:tblPr>
                <a:noFill/>
                <a:tableStyleId>{1B8A6217-01B5-4E4D-8C53-9AEBC4BD5C9C}</a:tableStyleId>
              </a:tblPr>
              <a:tblGrid>
                <a:gridCol w="23286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28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286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1350"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Train                   </a:t>
                      </a:r>
                      <a:r>
                        <a:rPr lang="ko" b="1" dirty="0"/>
                        <a:t>(비율)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Test 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8000"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 smtClean="0"/>
                        <a:t>Total</a:t>
                      </a:r>
                      <a:r>
                        <a:rPr lang="en-US" altLang="ko-KR" sz="1400" b="1" dirty="0" smtClean="0"/>
                        <a:t>76484 8000</a:t>
                      </a: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 smtClean="0"/>
                        <a:t>8</a:t>
                      </a:r>
                      <a:r>
                        <a:rPr lang="en-US" altLang="ko" dirty="0" smtClean="0"/>
                        <a:t>3484</a:t>
                      </a:r>
                      <a:r>
                        <a:rPr lang="ko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" dirty="0" smtClean="0"/>
                        <a:t>                 </a:t>
                      </a:r>
                      <a:r>
                        <a:rPr lang="ko" b="1" dirty="0"/>
                        <a:t>(100%)</a:t>
                      </a:r>
                      <a:endParaRPr sz="7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 smtClean="0"/>
                        <a:t>10</a:t>
                      </a:r>
                      <a:r>
                        <a:rPr lang="en-US" altLang="ko" dirty="0" smtClean="0"/>
                        <a:t>00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8000"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CNV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b="0" dirty="0" smtClean="0">
                          <a:solidFill>
                            <a:srgbClr val="000000"/>
                          </a:solidFill>
                        </a:rPr>
                        <a:t>37205</a:t>
                      </a:r>
                      <a:r>
                        <a:rPr lang="en-US" altLang="ko" b="0" baseline="0" dirty="0" smtClean="0">
                          <a:solidFill>
                            <a:srgbClr val="000000"/>
                          </a:solidFill>
                        </a:rPr>
                        <a:t>                  </a:t>
                      </a:r>
                      <a:r>
                        <a:rPr lang="ko" b="1" dirty="0" smtClean="0">
                          <a:solidFill>
                            <a:schemeClr val="dk1"/>
                          </a:solidFill>
                        </a:rPr>
                        <a:t>(4</a:t>
                      </a:r>
                      <a:r>
                        <a:rPr lang="en-US" altLang="ko" b="1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" b="1" dirty="0" smtClean="0">
                          <a:solidFill>
                            <a:schemeClr val="dk1"/>
                          </a:solidFill>
                        </a:rPr>
                        <a:t>.6</a:t>
                      </a:r>
                      <a:r>
                        <a:rPr lang="en-US" altLang="ko" b="1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" b="1" dirty="0" smtClean="0">
                          <a:solidFill>
                            <a:schemeClr val="dk1"/>
                          </a:solidFill>
                        </a:rPr>
                        <a:t>%)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250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8000"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DME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dirty="0" smtClean="0"/>
                        <a:t>11349                  </a:t>
                      </a:r>
                      <a:r>
                        <a:rPr lang="ko" b="1" dirty="0" smtClean="0">
                          <a:solidFill>
                            <a:schemeClr val="dk1"/>
                          </a:solidFill>
                        </a:rPr>
                        <a:t>(13.</a:t>
                      </a:r>
                      <a:r>
                        <a:rPr lang="en-US" altLang="ko" b="1" dirty="0" smtClean="0">
                          <a:solidFill>
                            <a:schemeClr val="dk1"/>
                          </a:solidFill>
                        </a:rPr>
                        <a:t>32</a:t>
                      </a:r>
                      <a:r>
                        <a:rPr lang="ko" b="1" dirty="0" smtClean="0">
                          <a:solidFill>
                            <a:schemeClr val="dk1"/>
                          </a:solidFill>
                        </a:rPr>
                        <a:t>%)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250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8000"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DRUSEN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dirty="0" smtClean="0"/>
                        <a:t>8617</a:t>
                      </a:r>
                      <a:r>
                        <a:rPr lang="ko" dirty="0" smtClean="0"/>
                        <a:t>                    </a:t>
                      </a:r>
                      <a:r>
                        <a:rPr lang="ko" b="1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" b="1" dirty="0" smtClean="0">
                          <a:solidFill>
                            <a:schemeClr val="dk1"/>
                          </a:solidFill>
                        </a:rPr>
                        <a:t>10.</a:t>
                      </a:r>
                      <a:r>
                        <a:rPr lang="en-US" altLang="ko" b="1" dirty="0" smtClean="0">
                          <a:solidFill>
                            <a:schemeClr val="dk1"/>
                          </a:solidFill>
                        </a:rPr>
                        <a:t>33</a:t>
                      </a:r>
                      <a:r>
                        <a:rPr lang="ko" b="1" dirty="0" smtClean="0">
                          <a:solidFill>
                            <a:schemeClr val="dk1"/>
                          </a:solidFill>
                        </a:rPr>
                        <a:t>%)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 smtClean="0"/>
                        <a:t>2</a:t>
                      </a:r>
                      <a:r>
                        <a:rPr lang="en-US" altLang="ko" dirty="0" smtClean="0"/>
                        <a:t>50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8000"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NORMAL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dirty="0" smtClean="0"/>
                        <a:t>27313                  </a:t>
                      </a:r>
                      <a:r>
                        <a:rPr lang="ko" b="1" dirty="0" smtClean="0">
                          <a:solidFill>
                            <a:schemeClr val="dk1"/>
                          </a:solidFill>
                        </a:rPr>
                        <a:t>(3</a:t>
                      </a:r>
                      <a:r>
                        <a:rPr lang="en-US" altLang="ko" b="1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" b="1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US" altLang="ko" b="1" dirty="0" smtClean="0">
                          <a:solidFill>
                            <a:schemeClr val="dk1"/>
                          </a:solidFill>
                        </a:rPr>
                        <a:t>74</a:t>
                      </a:r>
                      <a:r>
                        <a:rPr lang="ko" b="1" dirty="0" smtClean="0">
                          <a:solidFill>
                            <a:schemeClr val="dk1"/>
                          </a:solidFill>
                        </a:rPr>
                        <a:t>%)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 smtClean="0"/>
                        <a:t>2</a:t>
                      </a:r>
                      <a:r>
                        <a:rPr lang="en-US" altLang="ko" dirty="0" smtClean="0"/>
                        <a:t>50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8000"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Image_size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224 * 224 * 3</a:t>
                      </a:r>
                      <a:endParaRPr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8000"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Epochs</a:t>
                      </a:r>
                      <a:endParaRPr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100</a:t>
                      </a:r>
                      <a:endParaRPr sz="700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8000"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Normalization</a:t>
                      </a:r>
                      <a:endParaRPr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0 ~ 1</a:t>
                      </a:r>
                      <a:endParaRPr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Case 1</a:t>
            </a:r>
            <a:endParaRPr dirty="0"/>
          </a:p>
        </p:txBody>
      </p:sp>
      <p:graphicFrame>
        <p:nvGraphicFramePr>
          <p:cNvPr id="198" name="Google Shape;198;p29"/>
          <p:cNvGraphicFramePr/>
          <p:nvPr>
            <p:extLst>
              <p:ext uri="{D42A27DB-BD31-4B8C-83A1-F6EECF244321}">
                <p14:modId xmlns:p14="http://schemas.microsoft.com/office/powerpoint/2010/main" val="998573719"/>
              </p:ext>
            </p:extLst>
          </p:nvPr>
        </p:nvGraphicFramePr>
        <p:xfrm>
          <a:off x="0" y="828175"/>
          <a:ext cx="9144000" cy="3962100"/>
        </p:xfrm>
        <a:graphic>
          <a:graphicData uri="http://schemas.openxmlformats.org/drawingml/2006/table">
            <a:tbl>
              <a:tblPr>
                <a:noFill/>
                <a:tableStyleId>{1B8A6217-01B5-4E4D-8C53-9AEBC4BD5C9C}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Test1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Test2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Test3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Test4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Test5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Test6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Test7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Test8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Test9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모델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9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VGG16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Train data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512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1024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2048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4096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8192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16384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42496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64000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83200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Test data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9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1000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model</a:t>
                      </a:r>
                      <a:r>
                        <a:rPr lang="ko" sz="700"/>
                        <a:t>(Acc)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0.99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0.968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0.967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0.936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0.967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0.959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0.970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0.975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solidFill>
                            <a:srgbClr val="FF0000"/>
                          </a:solidFill>
                        </a:rPr>
                        <a:t>test </a:t>
                      </a:r>
                      <a:r>
                        <a:rPr lang="ko" sz="700" b="1">
                          <a:solidFill>
                            <a:srgbClr val="FF0000"/>
                          </a:solidFill>
                        </a:rPr>
                        <a:t>(Acc)</a:t>
                      </a:r>
                      <a:endParaRPr sz="7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solidFill>
                            <a:srgbClr val="FF0000"/>
                          </a:solidFill>
                        </a:rPr>
                        <a:t>0.828</a:t>
                      </a:r>
                      <a:endParaRPr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rgbClr val="FF0000"/>
                          </a:solidFill>
                        </a:rPr>
                        <a:t>0.83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solidFill>
                            <a:srgbClr val="FF0000"/>
                          </a:solidFill>
                        </a:rPr>
                        <a:t>0.878</a:t>
                      </a:r>
                      <a:endParaRPr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rgbClr val="FF0000"/>
                          </a:solidFill>
                        </a:rPr>
                        <a:t>0.869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rgbClr val="FF0000"/>
                          </a:solidFill>
                        </a:rPr>
                        <a:t>0.907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rgbClr val="FF0000"/>
                          </a:solidFill>
                        </a:rPr>
                        <a:t>0.93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solidFill>
                            <a:srgbClr val="FF0000"/>
                          </a:solidFill>
                        </a:rPr>
                        <a:t>0.951</a:t>
                      </a:r>
                      <a:endParaRPr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rgbClr val="FF0000"/>
                          </a:solidFill>
                        </a:rPr>
                        <a:t>0.957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solidFill>
                            <a:srgbClr val="FF0000"/>
                          </a:solidFill>
                        </a:rPr>
                        <a:t>0.968</a:t>
                      </a:r>
                      <a:endParaRPr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9900"/>
                          </a:solidFill>
                        </a:rPr>
                        <a:t>CNV </a:t>
                      </a:r>
                      <a:endParaRPr sz="110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9900"/>
                          </a:solidFill>
                        </a:rPr>
                        <a:t>0.979</a:t>
                      </a:r>
                      <a:endParaRPr dirty="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9900"/>
                          </a:solidFill>
                        </a:rPr>
                        <a:t>0.98</a:t>
                      </a:r>
                      <a:endParaRPr dirty="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9900"/>
                          </a:solidFill>
                        </a:rPr>
                        <a:t>0.977</a:t>
                      </a:r>
                      <a:endParaRPr dirty="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9900"/>
                          </a:solidFill>
                        </a:rPr>
                        <a:t>0.97</a:t>
                      </a:r>
                      <a:endParaRPr dirty="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9900"/>
                          </a:solidFill>
                        </a:rPr>
                        <a:t>0.987</a:t>
                      </a:r>
                      <a:endParaRPr dirty="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9900"/>
                          </a:solidFill>
                        </a:rPr>
                        <a:t>0.996</a:t>
                      </a:r>
                      <a:endParaRPr dirty="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9900"/>
                          </a:solidFill>
                        </a:rPr>
                        <a:t>1</a:t>
                      </a:r>
                      <a:endParaRPr dirty="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9900"/>
                          </a:solidFill>
                        </a:rPr>
                        <a:t>1</a:t>
                      </a:r>
                      <a:endParaRPr dirty="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9900"/>
                          </a:solidFill>
                        </a:rPr>
                        <a:t>0.98</a:t>
                      </a:r>
                      <a:endParaRPr dirty="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00FF"/>
                          </a:solidFill>
                        </a:rPr>
                        <a:t>DME </a:t>
                      </a:r>
                      <a:endParaRPr sz="1100">
                        <a:solidFill>
                          <a:srgbClr val="FF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00FF"/>
                          </a:solidFill>
                        </a:rPr>
                        <a:t>0.623</a:t>
                      </a:r>
                      <a:endParaRPr dirty="0">
                        <a:solidFill>
                          <a:srgbClr val="FF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00FF"/>
                          </a:solidFill>
                        </a:rPr>
                        <a:t>0.703</a:t>
                      </a:r>
                      <a:endParaRPr dirty="0">
                        <a:solidFill>
                          <a:srgbClr val="FF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00FF"/>
                          </a:solidFill>
                        </a:rPr>
                        <a:t>0.62</a:t>
                      </a:r>
                      <a:endParaRPr dirty="0">
                        <a:solidFill>
                          <a:srgbClr val="FF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00FF"/>
                          </a:solidFill>
                        </a:rPr>
                        <a:t>0.799</a:t>
                      </a:r>
                      <a:endParaRPr dirty="0">
                        <a:solidFill>
                          <a:srgbClr val="FF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00FF"/>
                          </a:solidFill>
                        </a:rPr>
                        <a:t>0.829</a:t>
                      </a:r>
                      <a:endParaRPr dirty="0">
                        <a:solidFill>
                          <a:srgbClr val="FF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00FF"/>
                          </a:solidFill>
                        </a:rPr>
                        <a:t>0.946</a:t>
                      </a:r>
                      <a:endParaRPr dirty="0">
                        <a:solidFill>
                          <a:srgbClr val="FF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00FF"/>
                          </a:solidFill>
                        </a:rPr>
                        <a:t>0.888</a:t>
                      </a:r>
                      <a:endParaRPr dirty="0">
                        <a:solidFill>
                          <a:srgbClr val="FF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00FF"/>
                          </a:solidFill>
                        </a:rPr>
                        <a:t>0.888</a:t>
                      </a:r>
                      <a:endParaRPr dirty="0">
                        <a:solidFill>
                          <a:srgbClr val="FF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00FF"/>
                          </a:solidFill>
                        </a:rPr>
                        <a:t>0.934</a:t>
                      </a:r>
                      <a:endParaRPr dirty="0">
                        <a:solidFill>
                          <a:srgbClr val="FF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0000FF"/>
                          </a:solidFill>
                        </a:rPr>
                        <a:t>DRUSEN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0000FF"/>
                          </a:solidFill>
                        </a:rPr>
                        <a:t>0.92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0000FF"/>
                          </a:solidFill>
                        </a:rPr>
                        <a:t>0.934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0000FF"/>
                          </a:solidFill>
                        </a:rPr>
                        <a:t>0.93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0000FF"/>
                          </a:solidFill>
                        </a:rPr>
                        <a:t>0.926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0000FF"/>
                          </a:solidFill>
                        </a:rPr>
                        <a:t>0.98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0000FF"/>
                          </a:solidFill>
                        </a:rPr>
                        <a:t>0.97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0000FF"/>
                          </a:solidFill>
                        </a:rPr>
                        <a:t>0.995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0000FF"/>
                          </a:solidFill>
                        </a:rPr>
                        <a:t>0.995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B0F00"/>
                          </a:solidFill>
                        </a:rPr>
                        <a:t>NORMAL</a:t>
                      </a:r>
                      <a:endParaRPr sz="1100">
                        <a:solidFill>
                          <a:srgbClr val="5B0F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5B0F00"/>
                          </a:solidFill>
                        </a:rPr>
                        <a:t>0.802</a:t>
                      </a:r>
                      <a:endParaRPr dirty="0">
                        <a:solidFill>
                          <a:srgbClr val="5B0F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5B0F00"/>
                          </a:solidFill>
                        </a:rPr>
                        <a:t>0.893</a:t>
                      </a:r>
                      <a:endParaRPr dirty="0">
                        <a:solidFill>
                          <a:srgbClr val="5B0F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5B0F00"/>
                          </a:solidFill>
                        </a:rPr>
                        <a:t>0.949</a:t>
                      </a:r>
                      <a:endParaRPr dirty="0">
                        <a:solidFill>
                          <a:srgbClr val="5B0F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5B0F00"/>
                          </a:solidFill>
                        </a:rPr>
                        <a:t>0.932</a:t>
                      </a:r>
                      <a:endParaRPr dirty="0">
                        <a:solidFill>
                          <a:srgbClr val="5B0F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5B0F00"/>
                          </a:solidFill>
                        </a:rPr>
                        <a:t>0.92</a:t>
                      </a:r>
                      <a:endParaRPr dirty="0">
                        <a:solidFill>
                          <a:srgbClr val="5B0F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5B0F00"/>
                          </a:solidFill>
                        </a:rPr>
                        <a:t>0.894</a:t>
                      </a:r>
                      <a:endParaRPr dirty="0">
                        <a:solidFill>
                          <a:srgbClr val="5B0F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5B0F00"/>
                          </a:solidFill>
                        </a:rPr>
                        <a:t>0.947</a:t>
                      </a:r>
                      <a:endParaRPr dirty="0">
                        <a:solidFill>
                          <a:srgbClr val="5B0F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5B0F00"/>
                          </a:solidFill>
                        </a:rPr>
                        <a:t>     0.947</a:t>
                      </a:r>
                      <a:endParaRPr dirty="0">
                        <a:solidFill>
                          <a:srgbClr val="5B0F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5B0F00"/>
                          </a:solidFill>
                        </a:rPr>
                        <a:t>0.958</a:t>
                      </a:r>
                      <a:endParaRPr dirty="0">
                        <a:solidFill>
                          <a:srgbClr val="5B0F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Original Result</a:t>
            </a:r>
            <a:endParaRPr dirty="0"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765" y="891199"/>
            <a:ext cx="4979125" cy="402425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 txBox="1"/>
          <p:nvPr/>
        </p:nvSpPr>
        <p:spPr>
          <a:xfrm>
            <a:off x="6681175" y="1063300"/>
            <a:ext cx="1040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CA7A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96%</a:t>
            </a:r>
            <a:endParaRPr>
              <a:solidFill>
                <a:srgbClr val="0CA7A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6681175" y="1712250"/>
            <a:ext cx="805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88%</a:t>
            </a:r>
            <a:endParaRPr>
              <a:solidFill>
                <a:srgbClr val="FF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-1215375" y="141000"/>
            <a:ext cx="38676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22775" y="3513600"/>
            <a:ext cx="2420550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 txBox="1"/>
          <p:nvPr/>
        </p:nvSpPr>
        <p:spPr>
          <a:xfrm>
            <a:off x="6483050" y="4650391"/>
            <a:ext cx="406326" cy="51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 b="1" dirty="0">
                <a:latin typeface="Century Gothic"/>
                <a:ea typeface="Century Gothic"/>
                <a:cs typeface="Century Gothic"/>
                <a:sym typeface="Century Gothic"/>
              </a:rPr>
              <a:t>100000</a:t>
            </a:r>
            <a:endParaRPr sz="5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6483050" y="2545976"/>
            <a:ext cx="473562" cy="10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 b="1" dirty="0">
                <a:latin typeface="Century Gothic"/>
                <a:ea typeface="Century Gothic"/>
                <a:cs typeface="Century Gothic"/>
                <a:sym typeface="Century Gothic"/>
              </a:rPr>
              <a:t>100000</a:t>
            </a:r>
            <a:endParaRPr sz="5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Case1 (Graph)</a:t>
            </a:r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5300"/>
            <a:ext cx="6181501" cy="39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 txBox="1"/>
          <p:nvPr/>
        </p:nvSpPr>
        <p:spPr>
          <a:xfrm>
            <a:off x="884050" y="2398025"/>
            <a:ext cx="6762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Century Gothic"/>
                <a:ea typeface="Century Gothic"/>
                <a:cs typeface="Century Gothic"/>
                <a:sym typeface="Century Gothic"/>
              </a:rPr>
              <a:t>0.907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1560250" y="1958950"/>
            <a:ext cx="676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Century Gothic"/>
                <a:ea typeface="Century Gothic"/>
                <a:cs typeface="Century Gothic"/>
                <a:sym typeface="Century Gothic"/>
              </a:rPr>
              <a:t>0.93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2808600" y="1551775"/>
            <a:ext cx="6762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Century Gothic"/>
                <a:ea typeface="Century Gothic"/>
                <a:cs typeface="Century Gothic"/>
                <a:sym typeface="Century Gothic"/>
              </a:rPr>
              <a:t>0.951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4052625" y="1705675"/>
            <a:ext cx="8208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Century Gothic"/>
                <a:ea typeface="Century Gothic"/>
                <a:cs typeface="Century Gothic"/>
                <a:sym typeface="Century Gothic"/>
              </a:rPr>
              <a:t>0.957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4982125" y="1512875"/>
            <a:ext cx="676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Century Gothic"/>
                <a:ea typeface="Century Gothic"/>
                <a:cs typeface="Century Gothic"/>
                <a:sym typeface="Century Gothic"/>
              </a:rPr>
              <a:t>0.968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5590950" y="2344325"/>
            <a:ext cx="10743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Century Gothic"/>
                <a:ea typeface="Century Gothic"/>
                <a:cs typeface="Century Gothic"/>
                <a:sym typeface="Century Gothic"/>
              </a:rPr>
              <a:t>Test Acc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1006225" y="3436950"/>
            <a:ext cx="11169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Century Gothic"/>
                <a:ea typeface="Century Gothic"/>
                <a:cs typeface="Century Gothic"/>
                <a:sym typeface="Century Gothic"/>
              </a:rPr>
              <a:t>0.869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701525" y="2947825"/>
            <a:ext cx="8208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Century Gothic"/>
                <a:ea typeface="Century Gothic"/>
                <a:cs typeface="Century Gothic"/>
                <a:sym typeface="Century Gothic"/>
              </a:rPr>
              <a:t>0.878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1006225" y="4069325"/>
            <a:ext cx="5940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Century Gothic"/>
                <a:ea typeface="Century Gothic"/>
                <a:cs typeface="Century Gothic"/>
                <a:sym typeface="Century Gothic"/>
              </a:rPr>
              <a:t>0.83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/>
              <a:t>Data2</a:t>
            </a:r>
            <a:endParaRPr dirty="0"/>
          </a:p>
        </p:txBody>
      </p:sp>
      <p:graphicFrame>
        <p:nvGraphicFramePr>
          <p:cNvPr id="237" name="Google Shape;237;p33"/>
          <p:cNvGraphicFramePr/>
          <p:nvPr>
            <p:extLst>
              <p:ext uri="{D42A27DB-BD31-4B8C-83A1-F6EECF244321}">
                <p14:modId xmlns:p14="http://schemas.microsoft.com/office/powerpoint/2010/main" val="271044930"/>
              </p:ext>
            </p:extLst>
          </p:nvPr>
        </p:nvGraphicFramePr>
        <p:xfrm>
          <a:off x="0" y="851085"/>
          <a:ext cx="8520600" cy="3685210"/>
        </p:xfrm>
        <a:graphic>
          <a:graphicData uri="http://schemas.openxmlformats.org/drawingml/2006/table">
            <a:tbl>
              <a:tblPr>
                <a:noFill/>
                <a:tableStyleId>{1B8A6217-01B5-4E4D-8C53-9AEBC4BD5C9C}</a:tableStyleId>
              </a:tblPr>
              <a:tblGrid>
                <a:gridCol w="284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4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40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Total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30600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3400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CNV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7650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850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DME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DRUSEN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NORMAL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Image_size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224*224*3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Epochs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100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7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Normalization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 smtClean="0"/>
                        <a:t>0</a:t>
                      </a:r>
                      <a:r>
                        <a:rPr lang="en-US" altLang="ko" dirty="0" smtClean="0"/>
                        <a:t> </a:t>
                      </a:r>
                      <a:r>
                        <a:rPr lang="ko" dirty="0" smtClean="0"/>
                        <a:t>~</a:t>
                      </a:r>
                      <a:r>
                        <a:rPr lang="en-US" altLang="ko" dirty="0" smtClean="0"/>
                        <a:t> </a:t>
                      </a:r>
                      <a:r>
                        <a:rPr lang="ko" dirty="0" smtClean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234316" y="945292"/>
            <a:ext cx="5682390" cy="39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en-US" altLang="ko-KR" dirty="0" smtClean="0"/>
              <a:t>lass</a:t>
            </a:r>
            <a:endParaRPr lang="en-US" altLang="ko-KR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CNN </a:t>
            </a:r>
            <a:r>
              <a:rPr lang="en-US" dirty="0" smtClean="0"/>
              <a:t>Model </a:t>
            </a:r>
            <a:r>
              <a:rPr lang="en-US" dirty="0"/>
              <a:t>r</a:t>
            </a:r>
            <a:r>
              <a:rPr lang="en-US" dirty="0" smtClean="0"/>
              <a:t>eview</a:t>
            </a:r>
            <a:endParaRPr lang="en-US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CNN </a:t>
            </a:r>
            <a:r>
              <a:rPr lang="en-US" dirty="0" smtClean="0"/>
              <a:t>Result</a:t>
            </a:r>
            <a:endParaRPr dirty="0"/>
          </a:p>
          <a:p>
            <a:pPr lv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US" dirty="0"/>
              <a:t>Transfer </a:t>
            </a:r>
            <a:r>
              <a:rPr lang="en-US" dirty="0" smtClean="0"/>
              <a:t>Learning </a:t>
            </a:r>
            <a:r>
              <a:rPr lang="en-US" altLang="ko-KR" dirty="0"/>
              <a:t>review</a:t>
            </a:r>
            <a:endParaRPr lang="en-US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Transfer </a:t>
            </a:r>
            <a:r>
              <a:rPr lang="en-US" dirty="0" smtClean="0"/>
              <a:t>Learning </a:t>
            </a:r>
            <a:r>
              <a:rPr lang="en-US" dirty="0"/>
              <a:t>result</a:t>
            </a: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/>
              <a:t>Case2</a:t>
            </a:r>
            <a:endParaRPr dirty="0"/>
          </a:p>
        </p:txBody>
      </p:sp>
      <p:graphicFrame>
        <p:nvGraphicFramePr>
          <p:cNvPr id="243" name="Google Shape;243;p34"/>
          <p:cNvGraphicFramePr/>
          <p:nvPr/>
        </p:nvGraphicFramePr>
        <p:xfrm>
          <a:off x="0" y="881575"/>
          <a:ext cx="8819200" cy="3962100"/>
        </p:xfrm>
        <a:graphic>
          <a:graphicData uri="http://schemas.openxmlformats.org/drawingml/2006/table">
            <a:tbl>
              <a:tblPr>
                <a:noFill/>
                <a:tableStyleId>{1B8A6217-01B5-4E4D-8C53-9AEBC4BD5C9C}</a:tableStyleId>
              </a:tblPr>
              <a:tblGrid>
                <a:gridCol w="1102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2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2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02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02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02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02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1024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Case7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모델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VGG16</a:t>
                      </a:r>
                      <a:endParaRPr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 data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1024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2048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4096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8192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16384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30592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 data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3400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model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(Acc)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0.982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0.992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0.985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0.967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0.954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0.945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rgbClr val="FF0000"/>
                          </a:solidFill>
                        </a:rPr>
                        <a:t>test </a:t>
                      </a:r>
                      <a:r>
                        <a:rPr lang="ko" sz="800" b="1">
                          <a:solidFill>
                            <a:srgbClr val="FF0000"/>
                          </a:solidFill>
                        </a:rPr>
                        <a:t>(Acc)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rgbClr val="FF0000"/>
                          </a:solidFill>
                        </a:rPr>
                        <a:t>0.739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rgbClr val="FF0000"/>
                          </a:solidFill>
                        </a:rPr>
                        <a:t>0.784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rgbClr val="FF0000"/>
                          </a:solidFill>
                        </a:rPr>
                        <a:t>0.788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rgbClr val="FF0000"/>
                          </a:solidFill>
                        </a:rPr>
                        <a:t>0.8155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rgbClr val="FF0000"/>
                          </a:solidFill>
                        </a:rPr>
                        <a:t>0.825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rgbClr val="FF0000"/>
                          </a:solidFill>
                        </a:rPr>
                        <a:t>0.849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solidFill>
                            <a:srgbClr val="FF0000"/>
                          </a:solidFill>
                        </a:rPr>
                        <a:t>0.844</a:t>
                      </a:r>
                      <a:endParaRPr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CNV 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0.813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0.836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0.868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0.912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0.890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0.906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9900"/>
                          </a:solidFill>
                        </a:rPr>
                        <a:t>0.906</a:t>
                      </a:r>
                      <a:endParaRPr dirty="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DME 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0.727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0.794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0.800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0.78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0.767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0.860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00FF"/>
                          </a:solidFill>
                        </a:rPr>
                        <a:t>0.842</a:t>
                      </a:r>
                      <a:endParaRPr dirty="0">
                        <a:solidFill>
                          <a:srgbClr val="FF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DRUSEN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0.706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0.755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0.743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0.770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0.780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0.807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0000FF"/>
                          </a:solidFill>
                        </a:rPr>
                        <a:t>0.812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NORMAL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0.716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0.749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0.770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0.834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0.838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0.838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9900FF"/>
                          </a:solidFill>
                        </a:rPr>
                        <a:t>0.816</a:t>
                      </a:r>
                      <a:endParaRPr dirty="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우쓰\Desktop\Figure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98207"/>
            <a:ext cx="5019261" cy="376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Graph</a:t>
            </a:r>
            <a:endParaRPr dirty="0"/>
          </a:p>
        </p:txBody>
      </p:sp>
      <p:sp>
        <p:nvSpPr>
          <p:cNvPr id="257" name="Google Shape;257;p36"/>
          <p:cNvSpPr txBox="1"/>
          <p:nvPr/>
        </p:nvSpPr>
        <p:spPr>
          <a:xfrm>
            <a:off x="818017" y="1783641"/>
            <a:ext cx="506464" cy="24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0.907</a:t>
            </a:r>
            <a:endParaRPr sz="800" b="1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1429015" y="1797031"/>
            <a:ext cx="554091" cy="2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0.93</a:t>
            </a:r>
            <a:endParaRPr sz="800"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2359817" y="1278106"/>
            <a:ext cx="502978" cy="273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0.951</a:t>
            </a:r>
            <a:endParaRPr sz="800"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3336973" y="1508947"/>
            <a:ext cx="638876" cy="24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0.957</a:t>
            </a:r>
            <a:endParaRPr sz="900"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4100705" y="1371276"/>
            <a:ext cx="543013" cy="26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0.968</a:t>
            </a:r>
            <a:endParaRPr sz="800" b="1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933093" y="2424711"/>
            <a:ext cx="585439" cy="263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0.869</a:t>
            </a:r>
            <a:endParaRPr sz="800" b="1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587503" y="2150330"/>
            <a:ext cx="638310" cy="313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0.878</a:t>
            </a:r>
            <a:endParaRPr sz="800"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p36"/>
          <p:cNvSpPr txBox="1"/>
          <p:nvPr/>
        </p:nvSpPr>
        <p:spPr>
          <a:xfrm>
            <a:off x="818017" y="2752547"/>
            <a:ext cx="482057" cy="34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0.83</a:t>
            </a:r>
            <a:endParaRPr sz="800"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p36"/>
          <p:cNvSpPr txBox="1"/>
          <p:nvPr/>
        </p:nvSpPr>
        <p:spPr>
          <a:xfrm>
            <a:off x="769315" y="3477150"/>
            <a:ext cx="912997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 dirty="0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0.784</a:t>
            </a:r>
            <a:endParaRPr sz="800" b="1" dirty="0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p36"/>
          <p:cNvSpPr txBox="1"/>
          <p:nvPr/>
        </p:nvSpPr>
        <p:spPr>
          <a:xfrm>
            <a:off x="843576" y="3241567"/>
            <a:ext cx="912997" cy="3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 dirty="0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0.788</a:t>
            </a:r>
            <a:endParaRPr sz="800" b="1" dirty="0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p36"/>
          <p:cNvSpPr txBox="1"/>
          <p:nvPr/>
        </p:nvSpPr>
        <p:spPr>
          <a:xfrm>
            <a:off x="553087" y="3059486"/>
            <a:ext cx="505958" cy="24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 dirty="0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0.815</a:t>
            </a:r>
            <a:endParaRPr sz="800" b="1" dirty="0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1096232" y="2957736"/>
            <a:ext cx="456498" cy="2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 dirty="0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0.825</a:t>
            </a:r>
            <a:endParaRPr sz="800" b="1" dirty="0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p36"/>
          <p:cNvSpPr txBox="1"/>
          <p:nvPr/>
        </p:nvSpPr>
        <p:spPr>
          <a:xfrm>
            <a:off x="1300075" y="2473058"/>
            <a:ext cx="456498" cy="22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 dirty="0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0.849</a:t>
            </a:r>
            <a:endParaRPr sz="800" b="1" dirty="0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p36"/>
          <p:cNvSpPr txBox="1"/>
          <p:nvPr/>
        </p:nvSpPr>
        <p:spPr>
          <a:xfrm>
            <a:off x="2115389" y="2683023"/>
            <a:ext cx="488857" cy="2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 dirty="0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0.844</a:t>
            </a:r>
            <a:endParaRPr sz="800" b="1" dirty="0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1" name="Google Shape;271;p36"/>
          <p:cNvSpPr txBox="1"/>
          <p:nvPr/>
        </p:nvSpPr>
        <p:spPr>
          <a:xfrm>
            <a:off x="762027" y="3934393"/>
            <a:ext cx="726170" cy="437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 dirty="0">
                <a:solidFill>
                  <a:srgbClr val="274E1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0.739</a:t>
            </a:r>
            <a:endParaRPr sz="800" b="1" dirty="0">
              <a:solidFill>
                <a:srgbClr val="274E1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K-Fold (교차검증)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" y="925887"/>
            <a:ext cx="5800726" cy="34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2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Data3 (10 Fold)</a:t>
            </a:r>
            <a:endParaRPr/>
          </a:p>
        </p:txBody>
      </p:sp>
      <p:graphicFrame>
        <p:nvGraphicFramePr>
          <p:cNvPr id="277" name="Google Shape;277;p37"/>
          <p:cNvGraphicFramePr/>
          <p:nvPr/>
        </p:nvGraphicFramePr>
        <p:xfrm>
          <a:off x="0" y="851085"/>
          <a:ext cx="8520600" cy="3685210"/>
        </p:xfrm>
        <a:graphic>
          <a:graphicData uri="http://schemas.openxmlformats.org/drawingml/2006/table">
            <a:tbl>
              <a:tblPr>
                <a:noFill/>
                <a:tableStyleId>{1B8A6217-01B5-4E4D-8C53-9AEBC4BD5C9C}</a:tableStyleId>
              </a:tblPr>
              <a:tblGrid>
                <a:gridCol w="284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4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40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Total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30600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3400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CNV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7650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850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DME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DRUSEN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NORMAL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Image_size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299 * 299 * 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Epochs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7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Normalization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0~1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Case3</a:t>
            </a:r>
            <a:endParaRPr dirty="0"/>
          </a:p>
        </p:txBody>
      </p:sp>
      <p:graphicFrame>
        <p:nvGraphicFramePr>
          <p:cNvPr id="283" name="Google Shape;283;p38"/>
          <p:cNvGraphicFramePr/>
          <p:nvPr/>
        </p:nvGraphicFramePr>
        <p:xfrm>
          <a:off x="0" y="887250"/>
          <a:ext cx="8871750" cy="3977530"/>
        </p:xfrm>
        <a:graphic>
          <a:graphicData uri="http://schemas.openxmlformats.org/drawingml/2006/table">
            <a:tbl>
              <a:tblPr>
                <a:noFill/>
                <a:tableStyleId>{1B8A6217-01B5-4E4D-8C53-9AEBC4BD5C9C}</a:tableStyleId>
              </a:tblPr>
              <a:tblGrid>
                <a:gridCol w="8853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7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065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65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065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065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0652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0652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0652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0652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0652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 Fold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 Fold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 Fold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4 Fold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5 Fold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6 Fold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7 Fold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8 Fold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9 Fold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 Fold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/>
                        <a:t>모델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10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Inception V3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/>
                        <a:t>Traindata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10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30592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/>
                        <a:t>Test data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10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3400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/>
                        <a:t>model(A)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0</a:t>
                      </a:r>
                      <a:r>
                        <a:rPr lang="ko" sz="1100">
                          <a:highlight>
                            <a:srgbClr val="FFFFFF"/>
                          </a:highlight>
                        </a:rPr>
                        <a:t>.97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highlight>
                            <a:srgbClr val="FFFFFF"/>
                          </a:highlight>
                        </a:rPr>
                        <a:t>0.957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0.9761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0.874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0.9641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0.9060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0.9178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0.956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0.9331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0.9206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solidFill>
                            <a:srgbClr val="FF0000"/>
                          </a:solidFill>
                        </a:rPr>
                        <a:t>test </a:t>
                      </a:r>
                      <a:endParaRPr sz="11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0000"/>
                          </a:solidFill>
                        </a:rPr>
                        <a:t>0.852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0.845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0000"/>
                          </a:solidFill>
                        </a:rPr>
                        <a:t>0.8722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0000"/>
                          </a:solidFill>
                        </a:rPr>
                        <a:t>0.809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0000"/>
                          </a:solidFill>
                        </a:rPr>
                        <a:t>0.861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0000"/>
                          </a:solidFill>
                        </a:rPr>
                        <a:t>0.852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0000"/>
                          </a:solidFill>
                        </a:rPr>
                        <a:t>0.8408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0000"/>
                          </a:solidFill>
                        </a:rPr>
                        <a:t>0.880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0000"/>
                          </a:solidFill>
                        </a:rPr>
                        <a:t>0.8476 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0.8429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solidFill>
                            <a:srgbClr val="FF9900"/>
                          </a:solidFill>
                        </a:rPr>
                        <a:t>CNV </a:t>
                      </a:r>
                      <a:endParaRPr sz="1100" dirty="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9900"/>
                          </a:solidFill>
                        </a:rPr>
                        <a:t>0.884</a:t>
                      </a:r>
                      <a:endParaRPr sz="110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9900"/>
                          </a:solidFill>
                          <a:highlight>
                            <a:srgbClr val="FFFFFF"/>
                          </a:highlight>
                        </a:rPr>
                        <a:t>0.908</a:t>
                      </a:r>
                      <a:endParaRPr sz="110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9900"/>
                          </a:solidFill>
                        </a:rPr>
                        <a:t>0.9281</a:t>
                      </a:r>
                      <a:endParaRPr sz="110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9900"/>
                          </a:solidFill>
                        </a:rPr>
                        <a:t>0.838</a:t>
                      </a:r>
                      <a:endParaRPr sz="110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9900"/>
                          </a:solidFill>
                        </a:rPr>
                        <a:t>0.847</a:t>
                      </a:r>
                      <a:endParaRPr sz="110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9900"/>
                          </a:solidFill>
                        </a:rPr>
                        <a:t>0.860</a:t>
                      </a:r>
                      <a:endParaRPr sz="110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9900"/>
                          </a:solidFill>
                        </a:rPr>
                        <a:t>0.8301</a:t>
                      </a:r>
                      <a:endParaRPr sz="110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9900"/>
                          </a:solidFill>
                        </a:rPr>
                        <a:t>0.910</a:t>
                      </a:r>
                      <a:endParaRPr sz="110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9900"/>
                          </a:solidFill>
                        </a:rPr>
                        <a:t>0.7606</a:t>
                      </a:r>
                      <a:endParaRPr sz="110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FF9900"/>
                          </a:solidFill>
                          <a:effectLst/>
                          <a:latin typeface="Arial"/>
                        </a:rPr>
                        <a:t>0.8416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solidFill>
                            <a:srgbClr val="FF00FF"/>
                          </a:solidFill>
                        </a:rPr>
                        <a:t>DME </a:t>
                      </a:r>
                      <a:endParaRPr sz="1100" dirty="0">
                        <a:solidFill>
                          <a:srgbClr val="FF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00FF"/>
                          </a:solidFill>
                        </a:rPr>
                        <a:t>0.871</a:t>
                      </a:r>
                      <a:endParaRPr sz="1100">
                        <a:solidFill>
                          <a:srgbClr val="FF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00FF"/>
                          </a:solidFill>
                          <a:highlight>
                            <a:srgbClr val="FFFFFF"/>
                          </a:highlight>
                        </a:rPr>
                        <a:t>0.871</a:t>
                      </a:r>
                      <a:endParaRPr sz="1100">
                        <a:solidFill>
                          <a:srgbClr val="FF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00FF"/>
                          </a:solidFill>
                        </a:rPr>
                        <a:t>0.8832</a:t>
                      </a:r>
                      <a:endParaRPr sz="1100">
                        <a:solidFill>
                          <a:srgbClr val="FF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00FF"/>
                          </a:solidFill>
                        </a:rPr>
                        <a:t>0.916</a:t>
                      </a:r>
                      <a:endParaRPr sz="1100">
                        <a:solidFill>
                          <a:srgbClr val="FF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00FF"/>
                          </a:solidFill>
                        </a:rPr>
                        <a:t>0.880</a:t>
                      </a:r>
                      <a:endParaRPr sz="1100">
                        <a:solidFill>
                          <a:srgbClr val="FF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00FF"/>
                          </a:solidFill>
                        </a:rPr>
                        <a:t>0.883</a:t>
                      </a:r>
                      <a:endParaRPr sz="1100">
                        <a:solidFill>
                          <a:srgbClr val="FF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00FF"/>
                          </a:solidFill>
                        </a:rPr>
                        <a:t>0.8756</a:t>
                      </a:r>
                      <a:endParaRPr sz="1100">
                        <a:solidFill>
                          <a:srgbClr val="FF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00FF"/>
                          </a:solidFill>
                        </a:rPr>
                        <a:t>0.900</a:t>
                      </a:r>
                      <a:endParaRPr sz="1100">
                        <a:solidFill>
                          <a:srgbClr val="FF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00FF"/>
                          </a:solidFill>
                        </a:rPr>
                        <a:t>0.9623</a:t>
                      </a:r>
                      <a:endParaRPr sz="1100">
                        <a:solidFill>
                          <a:srgbClr val="FF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FF00FF"/>
                          </a:solidFill>
                          <a:effectLst/>
                          <a:latin typeface="Arial"/>
                        </a:rPr>
                        <a:t>0.8512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solidFill>
                            <a:srgbClr val="0000FF"/>
                          </a:solidFill>
                        </a:rPr>
                        <a:t>DRUSEN</a:t>
                      </a:r>
                      <a:endParaRPr sz="1100"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0000FF"/>
                          </a:solidFill>
                        </a:rPr>
                        <a:t>0.771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0.792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0000FF"/>
                          </a:solidFill>
                        </a:rPr>
                        <a:t>0.8094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0000FF"/>
                          </a:solidFill>
                        </a:rPr>
                        <a:t>0.719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0000FF"/>
                          </a:solidFill>
                        </a:rPr>
                        <a:t>0.843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0000FF"/>
                          </a:solidFill>
                        </a:rPr>
                        <a:t>0.811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0000FF"/>
                          </a:solidFill>
                        </a:rPr>
                        <a:t>0.8264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0000FF"/>
                          </a:solidFill>
                        </a:rPr>
                        <a:t>0.774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0000FF"/>
                          </a:solidFill>
                        </a:rPr>
                        <a:t>0.8127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0.8686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solidFill>
                            <a:srgbClr val="9900FF"/>
                          </a:solidFill>
                        </a:rPr>
                        <a:t>NORMAL</a:t>
                      </a:r>
                      <a:endParaRPr sz="1100" dirty="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9900FF"/>
                          </a:solidFill>
                        </a:rPr>
                        <a:t>881</a:t>
                      </a:r>
                      <a:endParaRPr sz="11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9900FF"/>
                          </a:solidFill>
                          <a:highlight>
                            <a:srgbClr val="FFFFFF"/>
                          </a:highlight>
                        </a:rPr>
                        <a:t>0.806</a:t>
                      </a:r>
                      <a:endParaRPr sz="11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9900FF"/>
                          </a:solidFill>
                        </a:rPr>
                        <a:t>0.8680</a:t>
                      </a:r>
                      <a:endParaRPr sz="11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9900FF"/>
                          </a:solidFill>
                        </a:rPr>
                        <a:t>0.765</a:t>
                      </a:r>
                      <a:endParaRPr sz="11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9900FF"/>
                          </a:solidFill>
                        </a:rPr>
                        <a:t>0.875</a:t>
                      </a:r>
                      <a:endParaRPr sz="11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9900FF"/>
                          </a:solidFill>
                        </a:rPr>
                        <a:t>0.813</a:t>
                      </a:r>
                      <a:endParaRPr sz="11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9900FF"/>
                          </a:solidFill>
                        </a:rPr>
                        <a:t>0.831</a:t>
                      </a:r>
                      <a:endParaRPr sz="11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9900FF"/>
                          </a:solidFill>
                        </a:rPr>
                        <a:t>0.936</a:t>
                      </a:r>
                      <a:endParaRPr sz="11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9900FF"/>
                          </a:solidFill>
                        </a:rPr>
                        <a:t>0.8550</a:t>
                      </a:r>
                      <a:endParaRPr sz="11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9900FF"/>
                          </a:solidFill>
                          <a:effectLst/>
                          <a:latin typeface="Arial"/>
                        </a:rPr>
                        <a:t>0.8102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06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Case Check</a:t>
            </a:r>
            <a:endParaRPr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283092"/>
              </p:ext>
            </p:extLst>
          </p:nvPr>
        </p:nvGraphicFramePr>
        <p:xfrm>
          <a:off x="94131" y="908159"/>
          <a:ext cx="4693022" cy="3916380"/>
        </p:xfrm>
        <a:graphic>
          <a:graphicData uri="http://schemas.openxmlformats.org/drawingml/2006/table">
            <a:tbl>
              <a:tblPr firstRow="1" bandRow="1">
                <a:tableStyleId>{1B8A6217-01B5-4E4D-8C53-9AEBC4BD5C9C}</a:tableStyleId>
              </a:tblPr>
              <a:tblGrid>
                <a:gridCol w="2347373"/>
                <a:gridCol w="2345649"/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Case3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모델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InceptionV3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Train</a:t>
                      </a:r>
                      <a:r>
                        <a:rPr lang="en-US" sz="1400" baseline="0" dirty="0" smtClean="0"/>
                        <a:t> Data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30592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Test Data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3400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dirty="0"/>
                        <a:t>model(A)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 smtClean="0"/>
                        <a:t>0.</a:t>
                      </a:r>
                      <a:r>
                        <a:rPr lang="en-US" altLang="ko" dirty="0" smtClean="0"/>
                        <a:t>9374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dirty="0">
                          <a:solidFill>
                            <a:srgbClr val="FF0000"/>
                          </a:solidFill>
                        </a:rPr>
                        <a:t>test </a:t>
                      </a:r>
                      <a:endParaRPr sz="14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 smtClean="0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 altLang="ko" b="1" dirty="0" smtClean="0">
                          <a:solidFill>
                            <a:srgbClr val="FF0000"/>
                          </a:solidFill>
                        </a:rPr>
                        <a:t>8502</a:t>
                      </a:r>
                      <a:endParaRPr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dirty="0">
                          <a:solidFill>
                            <a:schemeClr val="accent1"/>
                          </a:solidFill>
                        </a:rPr>
                        <a:t>CNV </a:t>
                      </a:r>
                      <a:endParaRPr sz="1400"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 smtClean="0">
                          <a:solidFill>
                            <a:srgbClr val="FF9900"/>
                          </a:solidFill>
                        </a:rPr>
                        <a:t>0.</a:t>
                      </a:r>
                      <a:r>
                        <a:rPr lang="en-US" altLang="ko" dirty="0" smtClean="0">
                          <a:solidFill>
                            <a:srgbClr val="FF9900"/>
                          </a:solidFill>
                        </a:rPr>
                        <a:t>8607</a:t>
                      </a:r>
                      <a:endParaRPr dirty="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dirty="0">
                          <a:solidFill>
                            <a:srgbClr val="7030A0"/>
                          </a:solidFill>
                        </a:rPr>
                        <a:t>DME </a:t>
                      </a:r>
                      <a:endParaRPr sz="1400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 smtClean="0">
                          <a:solidFill>
                            <a:srgbClr val="FF00FF"/>
                          </a:solidFill>
                        </a:rPr>
                        <a:t>0.</a:t>
                      </a:r>
                      <a:r>
                        <a:rPr lang="en-US" altLang="ko" dirty="0" smtClean="0">
                          <a:solidFill>
                            <a:srgbClr val="FF00FF"/>
                          </a:solidFill>
                        </a:rPr>
                        <a:t>8893</a:t>
                      </a:r>
                      <a:endParaRPr dirty="0">
                        <a:solidFill>
                          <a:srgbClr val="FF00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dirty="0">
                          <a:solidFill>
                            <a:srgbClr val="0070C0"/>
                          </a:solidFill>
                        </a:rPr>
                        <a:t>DRUSEN</a:t>
                      </a:r>
                      <a:endParaRPr sz="1400"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 smtClean="0">
                          <a:solidFill>
                            <a:srgbClr val="0000FF"/>
                          </a:solidFill>
                        </a:rPr>
                        <a:t>0.</a:t>
                      </a:r>
                      <a:r>
                        <a:rPr lang="en-US" altLang="ko" dirty="0" smtClean="0">
                          <a:solidFill>
                            <a:srgbClr val="0000FF"/>
                          </a:solidFill>
                        </a:rPr>
                        <a:t>8027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dirty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sz="1400" dirty="0">
                        <a:solidFill>
                          <a:srgbClr val="00B05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 smtClean="0">
                          <a:solidFill>
                            <a:srgbClr val="9900FF"/>
                          </a:solidFill>
                        </a:rPr>
                        <a:t>0.8</a:t>
                      </a:r>
                      <a:r>
                        <a:rPr lang="en-US" altLang="ko" dirty="0" smtClean="0">
                          <a:solidFill>
                            <a:srgbClr val="9900FF"/>
                          </a:solidFill>
                        </a:rPr>
                        <a:t>440</a:t>
                      </a:r>
                      <a:endParaRPr dirty="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04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702173"/>
              </p:ext>
            </p:extLst>
          </p:nvPr>
        </p:nvGraphicFramePr>
        <p:xfrm>
          <a:off x="85165" y="874061"/>
          <a:ext cx="6938684" cy="4009691"/>
        </p:xfrm>
        <a:graphic>
          <a:graphicData uri="http://schemas.openxmlformats.org/drawingml/2006/table">
            <a:tbl>
              <a:tblPr firstRow="1" bandRow="1">
                <a:tableStyleId>{1B8A6217-01B5-4E4D-8C53-9AEBC4BD5C9C}</a:tableStyleId>
              </a:tblPr>
              <a:tblGrid>
                <a:gridCol w="1734671"/>
                <a:gridCol w="1734671"/>
                <a:gridCol w="1734671"/>
                <a:gridCol w="1734671"/>
              </a:tblGrid>
              <a:tr h="3504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Case1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Case2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Case3</a:t>
                      </a:r>
                      <a:endParaRPr lang="ko-KR" altLang="en-US" dirty="0"/>
                    </a:p>
                  </a:txBody>
                  <a:tcPr/>
                </a:tc>
              </a:tr>
              <a:tr h="489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모델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VGG16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VGG16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InceptionV3</a:t>
                      </a:r>
                      <a:endParaRPr lang="ko-KR" altLang="en-US" dirty="0"/>
                    </a:p>
                  </a:txBody>
                  <a:tcPr/>
                </a:tc>
              </a:tr>
              <a:tr h="3925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Train</a:t>
                      </a:r>
                      <a:r>
                        <a:rPr lang="en-US" sz="1400" baseline="0" dirty="0" smtClean="0"/>
                        <a:t> Data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42496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30592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925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Test Data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3400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925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dirty="0"/>
                        <a:t>model(A)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0.959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0.945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 smtClean="0"/>
                        <a:t>0.</a:t>
                      </a:r>
                      <a:r>
                        <a:rPr lang="en-US" altLang="ko" dirty="0" smtClean="0"/>
                        <a:t>9374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925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dirty="0">
                          <a:solidFill>
                            <a:srgbClr val="FF0000"/>
                          </a:solidFill>
                        </a:rPr>
                        <a:t>test </a:t>
                      </a:r>
                      <a:endParaRPr sz="14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solidFill>
                            <a:srgbClr val="FF0000"/>
                          </a:solidFill>
                        </a:rPr>
                        <a:t>0.951</a:t>
                      </a:r>
                      <a:endParaRPr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solidFill>
                            <a:srgbClr val="FF0000"/>
                          </a:solidFill>
                        </a:rPr>
                        <a:t>0.844</a:t>
                      </a:r>
                      <a:endParaRPr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 smtClean="0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 altLang="ko" b="1" dirty="0" smtClean="0">
                          <a:solidFill>
                            <a:srgbClr val="FF0000"/>
                          </a:solidFill>
                        </a:rPr>
                        <a:t>8502</a:t>
                      </a:r>
                      <a:endParaRPr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925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dirty="0">
                          <a:solidFill>
                            <a:schemeClr val="accent1"/>
                          </a:solidFill>
                        </a:rPr>
                        <a:t>CNV </a:t>
                      </a:r>
                      <a:endParaRPr sz="1400"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9900"/>
                          </a:solidFill>
                        </a:rPr>
                        <a:t>1</a:t>
                      </a:r>
                      <a:endParaRPr dirty="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9900"/>
                          </a:solidFill>
                        </a:rPr>
                        <a:t>0.906</a:t>
                      </a:r>
                      <a:endParaRPr dirty="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 smtClean="0">
                          <a:solidFill>
                            <a:srgbClr val="FF9900"/>
                          </a:solidFill>
                        </a:rPr>
                        <a:t>0.</a:t>
                      </a:r>
                      <a:r>
                        <a:rPr lang="en-US" altLang="ko" dirty="0" smtClean="0">
                          <a:solidFill>
                            <a:srgbClr val="FF9900"/>
                          </a:solidFill>
                        </a:rPr>
                        <a:t>8607</a:t>
                      </a:r>
                      <a:endParaRPr dirty="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925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dirty="0">
                          <a:solidFill>
                            <a:srgbClr val="7030A0"/>
                          </a:solidFill>
                        </a:rPr>
                        <a:t>DME </a:t>
                      </a:r>
                      <a:endParaRPr sz="1400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00FF"/>
                          </a:solidFill>
                        </a:rPr>
                        <a:t>0.888</a:t>
                      </a:r>
                      <a:endParaRPr dirty="0">
                        <a:solidFill>
                          <a:srgbClr val="FF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FF00FF"/>
                          </a:solidFill>
                        </a:rPr>
                        <a:t>0.842</a:t>
                      </a:r>
                      <a:endParaRPr dirty="0">
                        <a:solidFill>
                          <a:srgbClr val="FF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 smtClean="0">
                          <a:solidFill>
                            <a:srgbClr val="FF00FF"/>
                          </a:solidFill>
                        </a:rPr>
                        <a:t>0.</a:t>
                      </a:r>
                      <a:r>
                        <a:rPr lang="en-US" altLang="ko" dirty="0" smtClean="0">
                          <a:solidFill>
                            <a:srgbClr val="FF00FF"/>
                          </a:solidFill>
                        </a:rPr>
                        <a:t>8893</a:t>
                      </a:r>
                      <a:endParaRPr dirty="0">
                        <a:solidFill>
                          <a:srgbClr val="FF00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925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dirty="0">
                          <a:solidFill>
                            <a:srgbClr val="0070C0"/>
                          </a:solidFill>
                        </a:rPr>
                        <a:t>DRUSEN</a:t>
                      </a:r>
                      <a:endParaRPr sz="1400"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0000FF"/>
                          </a:solidFill>
                        </a:rPr>
                        <a:t>0.995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0000FF"/>
                          </a:solidFill>
                        </a:rPr>
                        <a:t>0.812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 smtClean="0">
                          <a:solidFill>
                            <a:srgbClr val="0000FF"/>
                          </a:solidFill>
                        </a:rPr>
                        <a:t>0.</a:t>
                      </a:r>
                      <a:r>
                        <a:rPr lang="en-US" altLang="ko" dirty="0" smtClean="0">
                          <a:solidFill>
                            <a:srgbClr val="0000FF"/>
                          </a:solidFill>
                        </a:rPr>
                        <a:t>8027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925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dirty="0">
                          <a:solidFill>
                            <a:srgbClr val="92D050"/>
                          </a:solidFill>
                        </a:rPr>
                        <a:t>NORMAL</a:t>
                      </a:r>
                      <a:endParaRPr sz="1400" dirty="0">
                        <a:solidFill>
                          <a:srgbClr val="92D05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92D050"/>
                          </a:solidFill>
                        </a:rPr>
                        <a:t>0.947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92D050"/>
                          </a:solidFill>
                        </a:rPr>
                        <a:t>0.816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 smtClean="0">
                          <a:solidFill>
                            <a:srgbClr val="92D050"/>
                          </a:solidFill>
                        </a:rPr>
                        <a:t>0.8</a:t>
                      </a:r>
                      <a:r>
                        <a:rPr lang="en-US" altLang="ko" dirty="0" smtClean="0">
                          <a:solidFill>
                            <a:srgbClr val="92D050"/>
                          </a:solidFill>
                        </a:rPr>
                        <a:t>440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8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11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2" name="Google Shape;3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841" y="802341"/>
            <a:ext cx="1852254" cy="3914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311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 Class</a:t>
            </a:r>
            <a:endParaRPr dirty="0"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550" y="2786025"/>
            <a:ext cx="2646669" cy="216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3112" y="861224"/>
            <a:ext cx="2985500" cy="1867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5400" y="2786025"/>
            <a:ext cx="2739549" cy="2164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5400" y="902065"/>
            <a:ext cx="2739546" cy="178589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635400" y="2248044"/>
            <a:ext cx="10845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CNV</a:t>
            </a:r>
            <a:endParaRPr sz="2000"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1635400" y="4439536"/>
            <a:ext cx="14382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DME</a:t>
            </a:r>
            <a:endParaRPr sz="2000"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4569974" y="2248044"/>
            <a:ext cx="14382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DRUSEN</a:t>
            </a:r>
            <a:endParaRPr sz="2000"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4784939" y="4497940"/>
            <a:ext cx="15582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NORMAL</a:t>
            </a:r>
            <a:endParaRPr sz="2000"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="" xmlns:a16="http://schemas.microsoft.com/office/drawing/2014/main" id="{8F365106-8A57-4718-8839-57811C2DD708}"/>
              </a:ext>
            </a:extLst>
          </p:cNvPr>
          <p:cNvSpPr/>
          <p:nvPr/>
        </p:nvSpPr>
        <p:spPr>
          <a:xfrm rot="19749648">
            <a:off x="2727089" y="1439404"/>
            <a:ext cx="213770" cy="87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="" xmlns:a16="http://schemas.microsoft.com/office/drawing/2014/main" id="{1ED27420-FB5B-4CAC-AD8C-D4006C8D4324}"/>
              </a:ext>
            </a:extLst>
          </p:cNvPr>
          <p:cNvSpPr/>
          <p:nvPr/>
        </p:nvSpPr>
        <p:spPr>
          <a:xfrm rot="15812164">
            <a:off x="3166873" y="1751505"/>
            <a:ext cx="213770" cy="87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="" xmlns:a16="http://schemas.microsoft.com/office/drawing/2014/main" id="{D73148BC-AA70-4022-A700-6CA18BCF69EB}"/>
              </a:ext>
            </a:extLst>
          </p:cNvPr>
          <p:cNvSpPr/>
          <p:nvPr/>
        </p:nvSpPr>
        <p:spPr>
          <a:xfrm rot="15812164">
            <a:off x="5787740" y="2051721"/>
            <a:ext cx="213770" cy="87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="" xmlns:a16="http://schemas.microsoft.com/office/drawing/2014/main" id="{8A6C0DBD-3B09-43FF-A431-888746985401}"/>
              </a:ext>
            </a:extLst>
          </p:cNvPr>
          <p:cNvSpPr/>
          <p:nvPr/>
        </p:nvSpPr>
        <p:spPr>
          <a:xfrm rot="13607176">
            <a:off x="3222133" y="3932544"/>
            <a:ext cx="213770" cy="87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CNN model</a:t>
            </a: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234329" y="945300"/>
            <a:ext cx="8651700" cy="39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ko" sz="2000" dirty="0"/>
              <a:t>데이터가 </a:t>
            </a:r>
            <a:r>
              <a:rPr lang="en-US" altLang="ko" sz="2000" dirty="0"/>
              <a:t>0</a:t>
            </a:r>
            <a:r>
              <a:rPr lang="ko" sz="2000" dirty="0"/>
              <a:t>~1사이의 값을 가지도록 정규화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" sz="2000" dirty="0"/>
              <a:t>dropout(0.25)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" sz="2000" dirty="0"/>
              <a:t>conv과 fully conected 다음 배치정규화를 추가</a:t>
            </a:r>
            <a:endParaRPr sz="2000"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ko" sz="2000" dirty="0"/>
              <a:t>모델 layers</a:t>
            </a:r>
            <a:endParaRPr sz="2000" dirty="0"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68" y="3357300"/>
            <a:ext cx="8833126" cy="8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1C77C255-CE29-4F08-8EDB-B38BCD295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200652"/>
              </p:ext>
            </p:extLst>
          </p:nvPr>
        </p:nvGraphicFramePr>
        <p:xfrm>
          <a:off x="341821" y="125541"/>
          <a:ext cx="7781090" cy="489241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6899">
                  <a:extLst>
                    <a:ext uri="{9D8B030D-6E8A-4147-A177-3AD203B41FA5}">
                      <a16:colId xmlns="" xmlns:a16="http://schemas.microsoft.com/office/drawing/2014/main" val="297156581"/>
                    </a:ext>
                  </a:extLst>
                </a:gridCol>
                <a:gridCol w="667759">
                  <a:extLst>
                    <a:ext uri="{9D8B030D-6E8A-4147-A177-3AD203B41FA5}">
                      <a16:colId xmlns="" xmlns:a16="http://schemas.microsoft.com/office/drawing/2014/main" val="2448749558"/>
                    </a:ext>
                  </a:extLst>
                </a:gridCol>
                <a:gridCol w="829038">
                  <a:extLst>
                    <a:ext uri="{9D8B030D-6E8A-4147-A177-3AD203B41FA5}">
                      <a16:colId xmlns="" xmlns:a16="http://schemas.microsoft.com/office/drawing/2014/main" val="3057375928"/>
                    </a:ext>
                  </a:extLst>
                </a:gridCol>
                <a:gridCol w="534775">
                  <a:extLst>
                    <a:ext uri="{9D8B030D-6E8A-4147-A177-3AD203B41FA5}">
                      <a16:colId xmlns="" xmlns:a16="http://schemas.microsoft.com/office/drawing/2014/main" val="1919476800"/>
                    </a:ext>
                  </a:extLst>
                </a:gridCol>
                <a:gridCol w="762073">
                  <a:extLst>
                    <a:ext uri="{9D8B030D-6E8A-4147-A177-3AD203B41FA5}">
                      <a16:colId xmlns="" xmlns:a16="http://schemas.microsoft.com/office/drawing/2014/main" val="440386042"/>
                    </a:ext>
                  </a:extLst>
                </a:gridCol>
                <a:gridCol w="448947">
                  <a:extLst>
                    <a:ext uri="{9D8B030D-6E8A-4147-A177-3AD203B41FA5}">
                      <a16:colId xmlns="" xmlns:a16="http://schemas.microsoft.com/office/drawing/2014/main" val="3650764555"/>
                    </a:ext>
                  </a:extLst>
                </a:gridCol>
                <a:gridCol w="847902">
                  <a:extLst>
                    <a:ext uri="{9D8B030D-6E8A-4147-A177-3AD203B41FA5}">
                      <a16:colId xmlns="" xmlns:a16="http://schemas.microsoft.com/office/drawing/2014/main" val="3511252903"/>
                    </a:ext>
                  </a:extLst>
                </a:gridCol>
                <a:gridCol w="448003">
                  <a:extLst>
                    <a:ext uri="{9D8B030D-6E8A-4147-A177-3AD203B41FA5}">
                      <a16:colId xmlns="" xmlns:a16="http://schemas.microsoft.com/office/drawing/2014/main" val="2704192352"/>
                    </a:ext>
                  </a:extLst>
                </a:gridCol>
                <a:gridCol w="848846">
                  <a:extLst>
                    <a:ext uri="{9D8B030D-6E8A-4147-A177-3AD203B41FA5}">
                      <a16:colId xmlns="" xmlns:a16="http://schemas.microsoft.com/office/drawing/2014/main" val="3271871729"/>
                    </a:ext>
                  </a:extLst>
                </a:gridCol>
                <a:gridCol w="475354">
                  <a:extLst>
                    <a:ext uri="{9D8B030D-6E8A-4147-A177-3AD203B41FA5}">
                      <a16:colId xmlns="" xmlns:a16="http://schemas.microsoft.com/office/drawing/2014/main" val="3218881007"/>
                    </a:ext>
                  </a:extLst>
                </a:gridCol>
                <a:gridCol w="821494">
                  <a:extLst>
                    <a:ext uri="{9D8B030D-6E8A-4147-A177-3AD203B41FA5}">
                      <a16:colId xmlns="" xmlns:a16="http://schemas.microsoft.com/office/drawing/2014/main" val="897280619"/>
                    </a:ext>
                  </a:extLst>
                </a:gridCol>
              </a:tblGrid>
              <a:tr h="19469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case1</a:t>
                      </a:r>
                      <a:endParaRPr lang="ko-KR" altLang="en-US" sz="900" b="1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case2</a:t>
                      </a:r>
                      <a:endParaRPr lang="ko-KR" altLang="en-US" sz="900" b="1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case3</a:t>
                      </a:r>
                      <a:endParaRPr lang="ko-KR" altLang="en-US" sz="900" b="1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case4</a:t>
                      </a:r>
                      <a:endParaRPr lang="ko-KR" altLang="en-US" sz="900" b="1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case5</a:t>
                      </a:r>
                      <a:endParaRPr lang="ko-KR" altLang="en-US" sz="900" b="1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3946092"/>
                  </a:ext>
                </a:extLst>
              </a:tr>
              <a:tr h="1946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Training data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30600 (</a:t>
                      </a:r>
                      <a:r>
                        <a:rPr lang="ko-KR" altLang="en-US" sz="900" b="1" dirty="0"/>
                        <a:t>각 </a:t>
                      </a:r>
                      <a:r>
                        <a:rPr lang="en-US" altLang="ko-KR" sz="900" b="1" dirty="0"/>
                        <a:t>7650)</a:t>
                      </a:r>
                      <a:endParaRPr lang="ko-KR" altLang="en-US" sz="900" b="1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76484</a:t>
                      </a:r>
                      <a:endParaRPr lang="ko-KR" altLang="en-US" sz="900" b="1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0840875"/>
                  </a:ext>
                </a:extLst>
              </a:tr>
              <a:tr h="1946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Test data</a:t>
                      </a:r>
                    </a:p>
                  </a:txBody>
                  <a:tcPr marL="68580" marR="68580" marT="34290" marB="34290"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3400 (</a:t>
                      </a:r>
                      <a:r>
                        <a:rPr lang="ko-KR" altLang="en-US" sz="900" b="1" dirty="0"/>
                        <a:t>각 </a:t>
                      </a:r>
                      <a:r>
                        <a:rPr lang="en-US" altLang="ko-KR" sz="900" b="1" dirty="0"/>
                        <a:t>850)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8000 (</a:t>
                      </a:r>
                      <a:r>
                        <a:rPr lang="ko-KR" altLang="en-US" sz="900" b="1" dirty="0"/>
                        <a:t>각</a:t>
                      </a:r>
                      <a:r>
                        <a:rPr lang="en-US" altLang="ko-KR" sz="900" b="1" dirty="0"/>
                        <a:t> 2000)</a:t>
                      </a:r>
                      <a:endParaRPr lang="ko-KR" altLang="en-US" sz="900" b="1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475580"/>
                  </a:ext>
                </a:extLst>
              </a:tr>
              <a:tr h="1946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Batch size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64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7177828"/>
                  </a:ext>
                </a:extLst>
              </a:tr>
              <a:tr h="1946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Preprocessing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299x299x3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25831595"/>
                  </a:ext>
                </a:extLst>
              </a:tr>
              <a:tr h="1946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Normalization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0~1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45431361"/>
                  </a:ext>
                </a:extLst>
              </a:tr>
              <a:tr h="1946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Epochs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30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50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50138551"/>
                  </a:ext>
                </a:extLst>
              </a:tr>
              <a:tr h="324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Batch normalization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True</a:t>
                      </a:r>
                      <a:endParaRPr lang="ko-KR" altLang="en-US" sz="900" b="1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True</a:t>
                      </a:r>
                      <a:endParaRPr lang="ko-KR" altLang="en-US" sz="900" b="1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False</a:t>
                      </a:r>
                      <a:endParaRPr lang="ko-KR" altLang="en-US" sz="900" b="1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False</a:t>
                      </a:r>
                      <a:endParaRPr lang="ko-KR" altLang="en-US" sz="900" b="1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True</a:t>
                      </a:r>
                      <a:endParaRPr lang="ko-KR" altLang="en-US" sz="900" b="1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6821358"/>
                  </a:ext>
                </a:extLst>
              </a:tr>
              <a:tr h="1946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Dropout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False</a:t>
                      </a:r>
                      <a:endParaRPr lang="ko-KR" altLang="en-US" sz="900" b="1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True(0.25)</a:t>
                      </a:r>
                      <a:endParaRPr lang="ko-KR" altLang="en-US" sz="900" b="1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False</a:t>
                      </a:r>
                      <a:endParaRPr lang="ko-KR" altLang="en-US" sz="900" b="1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True(0.25)</a:t>
                      </a:r>
                      <a:endParaRPr lang="ko-KR" altLang="en-US" sz="900" b="1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True(0.25)</a:t>
                      </a:r>
                      <a:endParaRPr lang="ko-KR" altLang="en-US" sz="900" b="1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8316036"/>
                  </a:ext>
                </a:extLst>
              </a:tr>
              <a:tr h="194698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ACC</a:t>
                      </a:r>
                      <a:endParaRPr lang="ko-KR" altLang="en-US" sz="900" b="1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8582584"/>
                  </a:ext>
                </a:extLst>
              </a:tr>
              <a:tr h="1946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Test Accuracy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0.6214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0.6512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0.5661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0.5326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0.6919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4241981"/>
                  </a:ext>
                </a:extLst>
              </a:tr>
              <a:tr h="6458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CNV</a:t>
                      </a:r>
                      <a:endParaRPr lang="ko-KR" altLang="en-US" sz="9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0.4764</a:t>
                      </a:r>
                      <a:endParaRPr lang="ko-KR" altLang="en-US" sz="9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de-DE" altLang="ko-KR" sz="900" dirty="0">
                          <a:solidFill>
                            <a:srgbClr val="FF0000"/>
                          </a:solidFill>
                        </a:rPr>
                        <a:t>CNV : 405 </a:t>
                      </a:r>
                    </a:p>
                    <a:p>
                      <a:pPr latinLnBrk="1"/>
                      <a:r>
                        <a:rPr lang="de-DE" altLang="ko-KR" sz="900" dirty="0"/>
                        <a:t>DME : 292 Drusen : 137 Normal : 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900" dirty="0"/>
                        <a:t>0.5894</a:t>
                      </a:r>
                      <a:endParaRPr lang="ko-KR" altLang="en-US" sz="9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ko-KR" sz="900" dirty="0">
                          <a:solidFill>
                            <a:srgbClr val="FF0000"/>
                          </a:solidFill>
                        </a:rPr>
                        <a:t>CNV : 501 </a:t>
                      </a:r>
                      <a:r>
                        <a:rPr lang="de-DE" altLang="ko-KR" sz="900" dirty="0"/>
                        <a:t>DME : 248 Drusen : 94 Normal : 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0.3705</a:t>
                      </a:r>
                      <a:endParaRPr lang="ko-KR" altLang="en-US" sz="9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de-DE" altLang="ko-KR" sz="900" dirty="0"/>
                        <a:t>CNV : 315 </a:t>
                      </a:r>
                      <a:r>
                        <a:rPr lang="de-DE" altLang="ko-KR" sz="900" dirty="0">
                          <a:solidFill>
                            <a:srgbClr val="FF0000"/>
                          </a:solidFill>
                        </a:rPr>
                        <a:t>DME : 338 </a:t>
                      </a:r>
                      <a:r>
                        <a:rPr lang="de-DE" altLang="ko-KR" sz="900" dirty="0"/>
                        <a:t>Drusen : 173 Normal : 24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kern="0" spc="0" dirty="0">
                          <a:effectLst/>
                        </a:rPr>
                        <a:t>0.3141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de-DE" altLang="ko-KR" sz="900" dirty="0"/>
                        <a:t>CNV : 267 </a:t>
                      </a:r>
                      <a:r>
                        <a:rPr lang="de-DE" altLang="ko-KR" sz="900" dirty="0">
                          <a:solidFill>
                            <a:srgbClr val="FF0000"/>
                          </a:solidFill>
                        </a:rPr>
                        <a:t>DME : 373 </a:t>
                      </a:r>
                      <a:r>
                        <a:rPr lang="de-DE" altLang="ko-KR" sz="900" dirty="0"/>
                        <a:t>Drusen : 185 Normal : 25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0.84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CNV : 1680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DME : 263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7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Normal : 50</a:t>
                      </a:r>
                      <a:endParaRPr lang="de-DE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3087069571"/>
                  </a:ext>
                </a:extLst>
              </a:tr>
              <a:tr h="580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DME</a:t>
                      </a:r>
                      <a:endParaRPr lang="ko-KR" altLang="en-US" sz="9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0.7035</a:t>
                      </a:r>
                      <a:endParaRPr lang="ko-KR" altLang="en-US" sz="9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28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DME : 598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85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Normal : 139</a:t>
                      </a:r>
                      <a:endParaRPr lang="de-DE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0.6741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22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DME : 573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68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Normal : 187</a:t>
                      </a:r>
                      <a:endParaRPr lang="de-DE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kern="0" spc="0" dirty="0">
                          <a:effectLst/>
                        </a:rPr>
                        <a:t>0.6576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23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DME : 559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86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Normal : 182</a:t>
                      </a:r>
                      <a:endParaRPr lang="de-DE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800" kern="0" spc="0" dirty="0">
                          <a:effectLst/>
                        </a:rPr>
                        <a:t>0.5941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20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DME : 505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38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Normal : 287</a:t>
                      </a:r>
                      <a:endParaRPr lang="de-DE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0.7475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93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DME : 1495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6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Normal : 406</a:t>
                      </a:r>
                      <a:endParaRPr lang="de-DE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3886507589"/>
                  </a:ext>
                </a:extLst>
              </a:tr>
              <a:tr h="6850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DRUSEN</a:t>
                      </a:r>
                      <a:endParaRPr lang="ko-KR" altLang="en-US" sz="9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0.547</a:t>
                      </a:r>
                      <a:endParaRPr lang="ko-KR" altLang="en-US" sz="9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42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DME : 183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Drusen : 465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Normal : 160</a:t>
                      </a:r>
                      <a:endParaRPr lang="de-DE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0.4517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38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DME : 153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Drusen : 384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Normal : 275</a:t>
                      </a:r>
                      <a:endParaRPr lang="de-DE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kern="0" spc="0" dirty="0">
                          <a:effectLst/>
                        </a:rPr>
                        <a:t>0.4376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37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DME : 168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Drusen : 372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Normal : 273</a:t>
                      </a:r>
                      <a:endParaRPr lang="de-DE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800" kern="0" spc="0" dirty="0">
                          <a:effectLst/>
                        </a:rPr>
                        <a:t>0.3258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13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DME : 177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277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Normal : 383</a:t>
                      </a:r>
                      <a:endParaRPr lang="de-DE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0.2075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375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DME : 292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415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Normal : 918</a:t>
                      </a:r>
                      <a:endParaRPr lang="de-DE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3353483005"/>
                  </a:ext>
                </a:extLst>
              </a:tr>
              <a:tr h="580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NORMAL</a:t>
                      </a:r>
                      <a:endParaRPr lang="ko-KR" altLang="en-US" sz="9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0.7588</a:t>
                      </a:r>
                      <a:endParaRPr lang="ko-KR" altLang="en-US" sz="9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1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DME : 135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69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Normal : 645</a:t>
                      </a:r>
                      <a:endParaRPr lang="de-DE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0.8894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2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DME : 68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24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Normal : 756</a:t>
                      </a:r>
                      <a:endParaRPr lang="de-DE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kern="0" spc="0" dirty="0">
                          <a:effectLst/>
                        </a:rPr>
                        <a:t>0.7988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1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DME : 120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50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Normal : 679</a:t>
                      </a:r>
                      <a:endParaRPr lang="de-DE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800" kern="0" spc="0" dirty="0">
                          <a:effectLst/>
                        </a:rPr>
                        <a:t>0.8964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0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DME : 64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24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Normal : 762</a:t>
                      </a:r>
                      <a:endParaRPr lang="de-DE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0.9725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4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DME : 44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7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Normal : 1945</a:t>
                      </a:r>
                      <a:endParaRPr lang="de-DE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63720293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45911FD-23AA-4264-A3EF-A886849F086B}"/>
              </a:ext>
            </a:extLst>
          </p:cNvPr>
          <p:cNvSpPr txBox="1"/>
          <p:nvPr/>
        </p:nvSpPr>
        <p:spPr>
          <a:xfrm>
            <a:off x="8186056" y="129162"/>
            <a:ext cx="1053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/>
              <a:t>* Case5 dataset *</a:t>
            </a:r>
          </a:p>
          <a:p>
            <a:pPr latinLnBrk="1"/>
            <a:r>
              <a:rPr lang="en-US" altLang="ko-KR" sz="800" dirty="0"/>
              <a:t>CNV</a:t>
            </a:r>
            <a:r>
              <a:rPr lang="ko-KR" altLang="en-US" sz="800" dirty="0"/>
              <a:t> </a:t>
            </a:r>
            <a:r>
              <a:rPr lang="en-US" altLang="ko-KR" sz="800" dirty="0"/>
              <a:t>: 35,455 DME</a:t>
            </a:r>
            <a:r>
              <a:rPr lang="ko-KR" altLang="en-US" sz="800" dirty="0"/>
              <a:t> </a:t>
            </a:r>
            <a:r>
              <a:rPr lang="en-US" altLang="ko-KR" sz="800" dirty="0"/>
              <a:t>:</a:t>
            </a:r>
            <a:r>
              <a:rPr lang="ko-KR" altLang="en-US" sz="800" dirty="0"/>
              <a:t> </a:t>
            </a:r>
            <a:r>
              <a:rPr lang="en-US" altLang="ko-KR" sz="800" dirty="0"/>
              <a:t>9,598 DRUSEN</a:t>
            </a:r>
            <a:r>
              <a:rPr lang="ko-KR" altLang="en-US" sz="800" dirty="0"/>
              <a:t> </a:t>
            </a:r>
            <a:r>
              <a:rPr lang="en-US" altLang="ko-KR" sz="800" dirty="0"/>
              <a:t>:</a:t>
            </a:r>
            <a:r>
              <a:rPr lang="ko-KR" altLang="en-US" sz="800" dirty="0"/>
              <a:t> </a:t>
            </a:r>
            <a:r>
              <a:rPr lang="en-US" altLang="ko-KR" sz="800" dirty="0"/>
              <a:t>6,866 NORMAL :24,565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5350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36056983-0245-48B0-8C04-1CE21EAEE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83135"/>
              </p:ext>
            </p:extLst>
          </p:nvPr>
        </p:nvGraphicFramePr>
        <p:xfrm>
          <a:off x="897360" y="248825"/>
          <a:ext cx="7349282" cy="464585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43232">
                  <a:extLst>
                    <a:ext uri="{9D8B030D-6E8A-4147-A177-3AD203B41FA5}">
                      <a16:colId xmlns="" xmlns:a16="http://schemas.microsoft.com/office/drawing/2014/main" val="297156581"/>
                    </a:ext>
                  </a:extLst>
                </a:gridCol>
                <a:gridCol w="756842">
                  <a:extLst>
                    <a:ext uri="{9D8B030D-6E8A-4147-A177-3AD203B41FA5}">
                      <a16:colId xmlns="" xmlns:a16="http://schemas.microsoft.com/office/drawing/2014/main" val="2448749558"/>
                    </a:ext>
                  </a:extLst>
                </a:gridCol>
                <a:gridCol w="939636">
                  <a:extLst>
                    <a:ext uri="{9D8B030D-6E8A-4147-A177-3AD203B41FA5}">
                      <a16:colId xmlns="" xmlns:a16="http://schemas.microsoft.com/office/drawing/2014/main" val="3057375928"/>
                    </a:ext>
                  </a:extLst>
                </a:gridCol>
                <a:gridCol w="606118">
                  <a:extLst>
                    <a:ext uri="{9D8B030D-6E8A-4147-A177-3AD203B41FA5}">
                      <a16:colId xmlns="" xmlns:a16="http://schemas.microsoft.com/office/drawing/2014/main" val="1919476800"/>
                    </a:ext>
                  </a:extLst>
                </a:gridCol>
                <a:gridCol w="863740">
                  <a:extLst>
                    <a:ext uri="{9D8B030D-6E8A-4147-A177-3AD203B41FA5}">
                      <a16:colId xmlns="" xmlns:a16="http://schemas.microsoft.com/office/drawing/2014/main" val="440386042"/>
                    </a:ext>
                  </a:extLst>
                </a:gridCol>
                <a:gridCol w="508840">
                  <a:extLst>
                    <a:ext uri="{9D8B030D-6E8A-4147-A177-3AD203B41FA5}">
                      <a16:colId xmlns="" xmlns:a16="http://schemas.microsoft.com/office/drawing/2014/main" val="3650764555"/>
                    </a:ext>
                  </a:extLst>
                </a:gridCol>
                <a:gridCol w="961018">
                  <a:extLst>
                    <a:ext uri="{9D8B030D-6E8A-4147-A177-3AD203B41FA5}">
                      <a16:colId xmlns="" xmlns:a16="http://schemas.microsoft.com/office/drawing/2014/main" val="3511252903"/>
                    </a:ext>
                  </a:extLst>
                </a:gridCol>
                <a:gridCol w="507769">
                  <a:extLst>
                    <a:ext uri="{9D8B030D-6E8A-4147-A177-3AD203B41FA5}">
                      <a16:colId xmlns="" xmlns:a16="http://schemas.microsoft.com/office/drawing/2014/main" val="2704192352"/>
                    </a:ext>
                  </a:extLst>
                </a:gridCol>
                <a:gridCol w="962087">
                  <a:extLst>
                    <a:ext uri="{9D8B030D-6E8A-4147-A177-3AD203B41FA5}">
                      <a16:colId xmlns="" xmlns:a16="http://schemas.microsoft.com/office/drawing/2014/main" val="3271871729"/>
                    </a:ext>
                  </a:extLst>
                </a:gridCol>
              </a:tblGrid>
              <a:tr h="20918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case1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case2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case3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case4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3946092"/>
                  </a:ext>
                </a:extLst>
              </a:tr>
              <a:tr h="209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Training data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30600 (</a:t>
                      </a:r>
                      <a:r>
                        <a:rPr lang="ko-KR" altLang="en-US" sz="900" b="1" dirty="0"/>
                        <a:t>각 </a:t>
                      </a:r>
                      <a:r>
                        <a:rPr lang="en-US" altLang="ko-KR" sz="900" b="1" dirty="0"/>
                        <a:t>7650)</a:t>
                      </a:r>
                      <a:endParaRPr lang="ko-KR" altLang="en-US" sz="900" b="1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0840875"/>
                  </a:ext>
                </a:extLst>
              </a:tr>
              <a:tr h="209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Test data</a:t>
                      </a:r>
                    </a:p>
                  </a:txBody>
                  <a:tcPr marL="68580" marR="68580" marT="34290" marB="34290"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3400 (</a:t>
                      </a:r>
                      <a:r>
                        <a:rPr lang="ko-KR" altLang="en-US" sz="900" b="1" dirty="0"/>
                        <a:t>각 </a:t>
                      </a:r>
                      <a:r>
                        <a:rPr lang="en-US" altLang="ko-KR" sz="900" b="1" dirty="0"/>
                        <a:t>850)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47558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Batch size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64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7177828"/>
                  </a:ext>
                </a:extLst>
              </a:tr>
              <a:tr h="2198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Preprocessing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299x299x3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2583159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Normalization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0~1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45431361"/>
                  </a:ext>
                </a:extLst>
              </a:tr>
              <a:tr h="209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Epochs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30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50138551"/>
                  </a:ext>
                </a:extLst>
              </a:tr>
              <a:tr h="2180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Batch normalization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True</a:t>
                      </a:r>
                      <a:endParaRPr lang="ko-KR" altLang="en-US" sz="900" b="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6821358"/>
                  </a:ext>
                </a:extLst>
              </a:tr>
              <a:tr h="215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Dropout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True(0.25)</a:t>
                      </a:r>
                      <a:endParaRPr lang="ko-KR" altLang="en-US" sz="900" b="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8316036"/>
                  </a:ext>
                </a:extLst>
              </a:tr>
              <a:tr h="229824">
                <a:tc gridSpan="9">
                  <a:txBody>
                    <a:bodyPr/>
                    <a:lstStyle/>
                    <a:p>
                      <a:pPr algn="ctr"/>
                      <a:r>
                        <a:rPr lang="en-US" altLang="ko-KR" sz="900" b="1" dirty="0"/>
                        <a:t>acc</a:t>
                      </a:r>
                      <a:endParaRPr lang="ko-KR" altLang="en-US" sz="900" b="1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8582584"/>
                  </a:ext>
                </a:extLst>
              </a:tr>
              <a:tr h="2105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Test Accuracy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0.5823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0.6167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0.6008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0.6623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4241981"/>
                  </a:ext>
                </a:extLst>
              </a:tr>
              <a:tr h="5889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CNV</a:t>
                      </a:r>
                      <a:endParaRPr lang="ko-KR" altLang="en-US" sz="9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0.4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340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DME : 410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77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Normal :23</a:t>
                      </a:r>
                      <a:endParaRPr lang="de-DE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0.5929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CNV : 504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DME : 293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53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Normal : 0</a:t>
                      </a:r>
                      <a:endParaRPr lang="de-DE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0.5623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CNV : 478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DME : 331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40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Normal : 1</a:t>
                      </a:r>
                      <a:endParaRPr lang="de-DE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0.5647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CNV : 480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DME : 225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126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Normal : 19</a:t>
                      </a:r>
                      <a:endParaRPr lang="de-DE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308706957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DME</a:t>
                      </a:r>
                      <a:endParaRPr lang="ko-KR" altLang="en-US" sz="9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0.6894</a:t>
                      </a:r>
                      <a:endParaRPr lang="ko-KR" altLang="en-US" sz="9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12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DME : 586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29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Normal : 223</a:t>
                      </a:r>
                      <a:endParaRPr lang="de-DE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0.8694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35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DME : 739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21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Normal : 55</a:t>
                      </a:r>
                      <a:endParaRPr lang="de-DE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0.8752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23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DME : 744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21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Normal : 62</a:t>
                      </a:r>
                      <a:endParaRPr lang="de-DE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0.7505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55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DME : 638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54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Normal : 103</a:t>
                      </a:r>
                      <a:endParaRPr lang="de-DE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388650758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DRUSEN</a:t>
                      </a:r>
                      <a:endParaRPr lang="ko-KR" altLang="en-US" sz="9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0.3423</a:t>
                      </a:r>
                      <a:endParaRPr lang="ko-KR" altLang="en-US" sz="9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36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DME : 198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291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Normal : 325</a:t>
                      </a:r>
                      <a:endParaRPr lang="de-DE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0.3341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81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DME : 384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284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Normal : 101</a:t>
                      </a:r>
                      <a:endParaRPr lang="de-DE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0.24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22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DME : 435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204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Normal : 189</a:t>
                      </a:r>
                      <a:endParaRPr lang="de-DE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0.4647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57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DME : 226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Drusen : 395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Normal : 172</a:t>
                      </a:r>
                      <a:endParaRPr lang="de-DE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335348300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NORMAL</a:t>
                      </a:r>
                      <a:endParaRPr lang="ko-KR" altLang="en-US" sz="9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0.8976</a:t>
                      </a:r>
                      <a:endParaRPr lang="ko-KR" altLang="en-US" sz="9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0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DME : 72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15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Normal : 763</a:t>
                      </a:r>
                      <a:endParaRPr lang="de-DE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0.6705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3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DME : 242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35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Normal : 570</a:t>
                      </a:r>
                      <a:endParaRPr lang="de-DE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0.7258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2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DME : 208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23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Normal : 617</a:t>
                      </a:r>
                      <a:endParaRPr lang="de-DE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0.8694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4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DME : 66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41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Normal : 739</a:t>
                      </a:r>
                      <a:endParaRPr lang="de-DE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63720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54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7AB4575-9312-4F3B-9E58-FDE11A7FC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70" y="443351"/>
            <a:ext cx="4899531" cy="4256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1365B8-7F82-4448-BC93-BF602C7AA881}"/>
              </a:ext>
            </a:extLst>
          </p:cNvPr>
          <p:cNvSpPr txBox="1"/>
          <p:nvPr/>
        </p:nvSpPr>
        <p:spPr>
          <a:xfrm>
            <a:off x="3760472" y="166351"/>
            <a:ext cx="653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1">
              <a:buClrTx/>
            </a:pPr>
            <a:r>
              <a:rPr lang="en-US" altLang="ko-KR" sz="1350" kern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Case1</a:t>
            </a:r>
            <a:endParaRPr lang="ko-KR" altLang="en-US" sz="1350" kern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AE8B813-C1E1-4325-AE2B-731B252125C1}"/>
              </a:ext>
            </a:extLst>
          </p:cNvPr>
          <p:cNvSpPr txBox="1"/>
          <p:nvPr/>
        </p:nvSpPr>
        <p:spPr>
          <a:xfrm>
            <a:off x="4936129" y="166351"/>
            <a:ext cx="653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1">
              <a:buClrTx/>
            </a:pPr>
            <a:r>
              <a:rPr lang="en-US" altLang="ko-KR" sz="1350" kern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Case2</a:t>
            </a:r>
            <a:endParaRPr lang="ko-KR" altLang="en-US" sz="1350" kern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5C25D50-BD99-4458-8E9E-E0E82700187E}"/>
              </a:ext>
            </a:extLst>
          </p:cNvPr>
          <p:cNvSpPr txBox="1"/>
          <p:nvPr/>
        </p:nvSpPr>
        <p:spPr>
          <a:xfrm>
            <a:off x="6111786" y="166351"/>
            <a:ext cx="653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1">
              <a:buClrTx/>
            </a:pPr>
            <a:r>
              <a:rPr lang="en-US" altLang="ko-KR" sz="1350" kern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Case3</a:t>
            </a:r>
            <a:endParaRPr lang="ko-KR" altLang="en-US" sz="1350" kern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9D50A5A-DB02-410E-847F-81E842668902}"/>
              </a:ext>
            </a:extLst>
          </p:cNvPr>
          <p:cNvSpPr txBox="1"/>
          <p:nvPr/>
        </p:nvSpPr>
        <p:spPr>
          <a:xfrm>
            <a:off x="7193793" y="167239"/>
            <a:ext cx="653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1">
              <a:buClrTx/>
            </a:pPr>
            <a:r>
              <a:rPr lang="en-US" altLang="ko-KR" sz="1350" kern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Case4</a:t>
            </a:r>
            <a:endParaRPr lang="ko-KR" altLang="en-US" sz="1350" kern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5018BC6-1AEE-45E2-BD41-47EB122E6583}"/>
              </a:ext>
            </a:extLst>
          </p:cNvPr>
          <p:cNvSpPr txBox="1"/>
          <p:nvPr/>
        </p:nvSpPr>
        <p:spPr>
          <a:xfrm>
            <a:off x="2723127" y="746016"/>
            <a:ext cx="653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1">
              <a:buClrTx/>
            </a:pPr>
            <a:r>
              <a:rPr lang="en-US" altLang="ko-KR" sz="1350" kern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CNV</a:t>
            </a:r>
            <a:endParaRPr lang="ko-KR" altLang="en-US" sz="1350" kern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CF3BDD4-8926-4EB0-BAC4-3CB78C2EFC5F}"/>
              </a:ext>
            </a:extLst>
          </p:cNvPr>
          <p:cNvSpPr txBox="1"/>
          <p:nvPr/>
        </p:nvSpPr>
        <p:spPr>
          <a:xfrm>
            <a:off x="2704998" y="1949542"/>
            <a:ext cx="653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1">
              <a:buClrTx/>
            </a:pPr>
            <a:r>
              <a:rPr lang="en-US" altLang="ko-KR" sz="1350" kern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DME</a:t>
            </a:r>
            <a:endParaRPr lang="ko-KR" altLang="en-US" sz="1350" kern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794F156-CCD5-4E56-927A-68D960F629E0}"/>
              </a:ext>
            </a:extLst>
          </p:cNvPr>
          <p:cNvSpPr txBox="1"/>
          <p:nvPr/>
        </p:nvSpPr>
        <p:spPr>
          <a:xfrm>
            <a:off x="2572811" y="2991487"/>
            <a:ext cx="8812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1">
              <a:buClrTx/>
            </a:pPr>
            <a:r>
              <a:rPr lang="en-US" altLang="ko-KR" sz="1350" kern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DRUSEN</a:t>
            </a:r>
            <a:endParaRPr lang="ko-KR" altLang="en-US" sz="1350" kern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4985F2C-98AC-4402-B6FC-B61F8E55E56F}"/>
              </a:ext>
            </a:extLst>
          </p:cNvPr>
          <p:cNvSpPr txBox="1"/>
          <p:nvPr/>
        </p:nvSpPr>
        <p:spPr>
          <a:xfrm>
            <a:off x="2572812" y="4183473"/>
            <a:ext cx="9175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1">
              <a:buClrTx/>
            </a:pPr>
            <a:r>
              <a:rPr lang="en-US" altLang="ko-KR" sz="1350" kern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NORMAL</a:t>
            </a:r>
            <a:endParaRPr lang="ko-KR" altLang="en-US" sz="1350" kern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4042A03-E71C-4F36-BED7-9A7FD67C6975}"/>
              </a:ext>
            </a:extLst>
          </p:cNvPr>
          <p:cNvSpPr txBox="1"/>
          <p:nvPr/>
        </p:nvSpPr>
        <p:spPr>
          <a:xfrm>
            <a:off x="357051" y="287383"/>
            <a:ext cx="2011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*Training set : 30,600</a:t>
            </a:r>
          </a:p>
          <a:p>
            <a:r>
              <a:rPr lang="en-US" altLang="ko-KR" dirty="0"/>
              <a:t>*Test set : 3,400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68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E0961056-CAB5-470D-BBAB-E6F749FFA3D0}"/>
              </a:ext>
            </a:extLst>
          </p:cNvPr>
          <p:cNvGraphicFramePr>
            <a:graphicFrameLocks noGrp="1"/>
          </p:cNvGraphicFramePr>
          <p:nvPr/>
        </p:nvGraphicFramePr>
        <p:xfrm>
          <a:off x="875732" y="275086"/>
          <a:ext cx="7392538" cy="459333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50549">
                  <a:extLst>
                    <a:ext uri="{9D8B030D-6E8A-4147-A177-3AD203B41FA5}">
                      <a16:colId xmlns="" xmlns:a16="http://schemas.microsoft.com/office/drawing/2014/main" val="297156581"/>
                    </a:ext>
                  </a:extLst>
                </a:gridCol>
                <a:gridCol w="761297">
                  <a:extLst>
                    <a:ext uri="{9D8B030D-6E8A-4147-A177-3AD203B41FA5}">
                      <a16:colId xmlns="" xmlns:a16="http://schemas.microsoft.com/office/drawing/2014/main" val="2448749558"/>
                    </a:ext>
                  </a:extLst>
                </a:gridCol>
                <a:gridCol w="945167">
                  <a:extLst>
                    <a:ext uri="{9D8B030D-6E8A-4147-A177-3AD203B41FA5}">
                      <a16:colId xmlns="" xmlns:a16="http://schemas.microsoft.com/office/drawing/2014/main" val="3057375928"/>
                    </a:ext>
                  </a:extLst>
                </a:gridCol>
                <a:gridCol w="609686">
                  <a:extLst>
                    <a:ext uri="{9D8B030D-6E8A-4147-A177-3AD203B41FA5}">
                      <a16:colId xmlns="" xmlns:a16="http://schemas.microsoft.com/office/drawing/2014/main" val="1919476800"/>
                    </a:ext>
                  </a:extLst>
                </a:gridCol>
                <a:gridCol w="868823">
                  <a:extLst>
                    <a:ext uri="{9D8B030D-6E8A-4147-A177-3AD203B41FA5}">
                      <a16:colId xmlns="" xmlns:a16="http://schemas.microsoft.com/office/drawing/2014/main" val="440386042"/>
                    </a:ext>
                  </a:extLst>
                </a:gridCol>
                <a:gridCol w="511835">
                  <a:extLst>
                    <a:ext uri="{9D8B030D-6E8A-4147-A177-3AD203B41FA5}">
                      <a16:colId xmlns="" xmlns:a16="http://schemas.microsoft.com/office/drawing/2014/main" val="3650764555"/>
                    </a:ext>
                  </a:extLst>
                </a:gridCol>
                <a:gridCol w="966674">
                  <a:extLst>
                    <a:ext uri="{9D8B030D-6E8A-4147-A177-3AD203B41FA5}">
                      <a16:colId xmlns="" xmlns:a16="http://schemas.microsoft.com/office/drawing/2014/main" val="3511252903"/>
                    </a:ext>
                  </a:extLst>
                </a:gridCol>
                <a:gridCol w="510758">
                  <a:extLst>
                    <a:ext uri="{9D8B030D-6E8A-4147-A177-3AD203B41FA5}">
                      <a16:colId xmlns="" xmlns:a16="http://schemas.microsoft.com/office/drawing/2014/main" val="2704192352"/>
                    </a:ext>
                  </a:extLst>
                </a:gridCol>
                <a:gridCol w="967749">
                  <a:extLst>
                    <a:ext uri="{9D8B030D-6E8A-4147-A177-3AD203B41FA5}">
                      <a16:colId xmlns="" xmlns:a16="http://schemas.microsoft.com/office/drawing/2014/main" val="327187172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case1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case2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case3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case4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394609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Training data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76484 (CNV</a:t>
                      </a:r>
                      <a:r>
                        <a:rPr lang="ko-KR" altLang="en-US" sz="900" b="1" dirty="0"/>
                        <a:t> </a:t>
                      </a:r>
                      <a:r>
                        <a:rPr lang="en-US" altLang="ko-KR" sz="900" b="1" dirty="0"/>
                        <a:t>: 35,455, DME</a:t>
                      </a:r>
                      <a:r>
                        <a:rPr lang="ko-KR" altLang="en-US" sz="900" b="1" dirty="0"/>
                        <a:t> </a:t>
                      </a:r>
                      <a:r>
                        <a:rPr lang="en-US" altLang="ko-KR" sz="900" b="1" dirty="0"/>
                        <a:t>:</a:t>
                      </a:r>
                      <a:r>
                        <a:rPr lang="ko-KR" altLang="en-US" sz="900" b="1" dirty="0"/>
                        <a:t> </a:t>
                      </a:r>
                      <a:r>
                        <a:rPr lang="en-US" altLang="ko-KR" sz="900" b="1" dirty="0"/>
                        <a:t>9,598, DRUSEN</a:t>
                      </a:r>
                      <a:r>
                        <a:rPr lang="ko-KR" altLang="en-US" sz="900" b="1" dirty="0"/>
                        <a:t> </a:t>
                      </a:r>
                      <a:r>
                        <a:rPr lang="en-US" altLang="ko-KR" sz="900" b="1" dirty="0"/>
                        <a:t>:</a:t>
                      </a:r>
                      <a:r>
                        <a:rPr lang="ko-KR" altLang="en-US" sz="900" b="1" dirty="0"/>
                        <a:t> </a:t>
                      </a:r>
                      <a:r>
                        <a:rPr lang="en-US" altLang="ko-KR" sz="900" b="1" dirty="0"/>
                        <a:t>6,866, NORMAL : 24,565)</a:t>
                      </a:r>
                      <a:endParaRPr lang="ko-KR" altLang="en-US" sz="900" b="1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084087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Test data</a:t>
                      </a:r>
                    </a:p>
                  </a:txBody>
                  <a:tcPr marL="68580" marR="68580" marT="34290" marB="34290"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8000 (</a:t>
                      </a:r>
                      <a:r>
                        <a:rPr lang="ko-KR" altLang="en-US" sz="900" b="1" dirty="0"/>
                        <a:t>각 </a:t>
                      </a:r>
                      <a:r>
                        <a:rPr lang="en-US" altLang="ko-KR" sz="900" b="1" dirty="0"/>
                        <a:t>2000)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47558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Batch size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64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7177828"/>
                  </a:ext>
                </a:extLst>
              </a:tr>
              <a:tr h="2148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Preprocessing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299x299x3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2583159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Normalization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0~1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4543136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Epochs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30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50138551"/>
                  </a:ext>
                </a:extLst>
              </a:tr>
              <a:tr h="213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Batch normalization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True</a:t>
                      </a:r>
                      <a:endParaRPr lang="ko-KR" altLang="en-US" sz="900" b="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6821358"/>
                  </a:ext>
                </a:extLst>
              </a:tr>
              <a:tr h="2108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Dropout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True(0.25)</a:t>
                      </a:r>
                      <a:endParaRPr lang="ko-KR" altLang="en-US" sz="900" b="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8316036"/>
                  </a:ext>
                </a:extLst>
              </a:tr>
              <a:tr h="224534">
                <a:tc gridSpan="9">
                  <a:txBody>
                    <a:bodyPr/>
                    <a:lstStyle/>
                    <a:p>
                      <a:pPr algn="ctr"/>
                      <a:r>
                        <a:rPr lang="en-US" altLang="ko-KR" sz="900" b="1" dirty="0"/>
                        <a:t>acc</a:t>
                      </a:r>
                      <a:endParaRPr lang="ko-KR" altLang="en-US" sz="900" b="1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8582584"/>
                  </a:ext>
                </a:extLst>
              </a:tr>
              <a:tr h="205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Test Accuracy</a:t>
                      </a:r>
                      <a:endParaRPr lang="ko-KR" altLang="en-US" sz="9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0.646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0.7045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0.6084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0.6224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4241981"/>
                  </a:ext>
                </a:extLst>
              </a:tr>
              <a:tr h="5754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CNV</a:t>
                      </a:r>
                      <a:endParaRPr lang="ko-KR" altLang="en-US" sz="9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0.8525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CNV : 1705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DME : 229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2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Normal : 64</a:t>
                      </a:r>
                      <a:endParaRPr lang="de-DE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0.926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CNV : 1852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DME : 96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37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Normal : 15</a:t>
                      </a:r>
                      <a:endParaRPr lang="de-DE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0.6075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CNV : 1215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DME : 577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56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Normal : 152</a:t>
                      </a:r>
                      <a:endParaRPr lang="de-DE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0.862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CNV : 1724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DME : 188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18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Normal : 70</a:t>
                      </a:r>
                      <a:endParaRPr lang="de-DE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308706957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DME</a:t>
                      </a:r>
                      <a:endParaRPr lang="ko-KR" altLang="en-US" sz="9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0.6945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180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DME : 1389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1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Normal : 430</a:t>
                      </a:r>
                      <a:endParaRPr lang="de-DE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0.6345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322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DME : 1269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18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Normal : 391</a:t>
                      </a:r>
                      <a:endParaRPr lang="de-DE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0.7465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89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DME : 1493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8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Normal : 410</a:t>
                      </a:r>
                      <a:endParaRPr lang="de-DE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0.607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176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DME : 1214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2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Normal : 608</a:t>
                      </a:r>
                      <a:endParaRPr lang="de-DE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388650758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DRUSEN</a:t>
                      </a:r>
                      <a:endParaRPr lang="ko-KR" altLang="en-US" sz="9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0.067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631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DME : 247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134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Normal : 988</a:t>
                      </a:r>
                      <a:endParaRPr lang="de-DE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0.2895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504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DME : 129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579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Normal : 788</a:t>
                      </a:r>
                      <a:endParaRPr lang="de-DE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0.116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425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DME : 528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232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Normal : 815</a:t>
                      </a:r>
                      <a:endParaRPr lang="de-DE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0.052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CNV : 984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DME : 227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104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Normal : 685</a:t>
                      </a:r>
                      <a:endParaRPr lang="de-DE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335348300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NORMAL</a:t>
                      </a:r>
                      <a:endParaRPr lang="ko-KR" altLang="en-US" sz="9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0.97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7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DME : 53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0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Normal : 1940</a:t>
                      </a:r>
                      <a:endParaRPr lang="de-DE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0.968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9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DME : 39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16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Normal : 1936</a:t>
                      </a:r>
                      <a:endParaRPr lang="de-DE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0.9635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5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DME : 65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3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Normal : 1927</a:t>
                      </a:r>
                      <a:endParaRPr lang="de-DE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0" spc="0" dirty="0">
                          <a:effectLst/>
                        </a:rPr>
                        <a:t>0.9685</a:t>
                      </a:r>
                      <a:endParaRPr lang="en-US" sz="1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800" kern="0" spc="0" dirty="0">
                          <a:effectLst/>
                        </a:rPr>
                        <a:t>CNV : 7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DME : 49 </a:t>
                      </a:r>
                    </a:p>
                    <a:p>
                      <a:r>
                        <a:rPr lang="de-DE" sz="800" kern="0" spc="0" dirty="0">
                          <a:effectLst/>
                        </a:rPr>
                        <a:t>Drusen : 7 </a:t>
                      </a:r>
                    </a:p>
                    <a:p>
                      <a:r>
                        <a:rPr lang="de-DE" sz="800" kern="0" spc="0" dirty="0">
                          <a:solidFill>
                            <a:srgbClr val="FF0000"/>
                          </a:solidFill>
                          <a:effectLst/>
                        </a:rPr>
                        <a:t>Normal : 1937</a:t>
                      </a:r>
                      <a:endParaRPr lang="de-DE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63720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3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B60AFCC-B46A-4A1A-8EFD-A6A4D026AF30}"/>
              </a:ext>
            </a:extLst>
          </p:cNvPr>
          <p:cNvSpPr txBox="1"/>
          <p:nvPr/>
        </p:nvSpPr>
        <p:spPr>
          <a:xfrm>
            <a:off x="3786597" y="128820"/>
            <a:ext cx="653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1">
              <a:buClrTx/>
            </a:pPr>
            <a:r>
              <a:rPr lang="en-US" altLang="ko-KR" sz="1350" kern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Case1</a:t>
            </a:r>
            <a:endParaRPr lang="ko-KR" altLang="en-US" sz="1350" kern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079660F-C166-49CF-ACE3-9912E3FED256}"/>
              </a:ext>
            </a:extLst>
          </p:cNvPr>
          <p:cNvSpPr txBox="1"/>
          <p:nvPr/>
        </p:nvSpPr>
        <p:spPr>
          <a:xfrm>
            <a:off x="4962254" y="128820"/>
            <a:ext cx="653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1">
              <a:buClrTx/>
            </a:pPr>
            <a:r>
              <a:rPr lang="en-US" altLang="ko-KR" sz="1350" kern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Case2</a:t>
            </a:r>
            <a:endParaRPr lang="ko-KR" altLang="en-US" sz="1350" kern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584F575-779B-46AC-B71B-B7A91E7FB64C}"/>
              </a:ext>
            </a:extLst>
          </p:cNvPr>
          <p:cNvSpPr txBox="1"/>
          <p:nvPr/>
        </p:nvSpPr>
        <p:spPr>
          <a:xfrm>
            <a:off x="6137911" y="128820"/>
            <a:ext cx="653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1">
              <a:buClrTx/>
            </a:pPr>
            <a:r>
              <a:rPr lang="en-US" altLang="ko-KR" sz="1350" kern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Case3</a:t>
            </a:r>
            <a:endParaRPr lang="ko-KR" altLang="en-US" sz="1350" kern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D856847-72D6-4D7D-A2B2-ABEF39ED4CA9}"/>
              </a:ext>
            </a:extLst>
          </p:cNvPr>
          <p:cNvSpPr txBox="1"/>
          <p:nvPr/>
        </p:nvSpPr>
        <p:spPr>
          <a:xfrm>
            <a:off x="7313568" y="156086"/>
            <a:ext cx="653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1">
              <a:buClrTx/>
            </a:pPr>
            <a:r>
              <a:rPr lang="en-US" altLang="ko-KR" sz="1350" kern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Case4</a:t>
            </a:r>
            <a:endParaRPr lang="ko-KR" altLang="en-US" sz="1350" kern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3EA284E-109B-471E-AF65-6A90B7CD0550}"/>
              </a:ext>
            </a:extLst>
          </p:cNvPr>
          <p:cNvSpPr txBox="1"/>
          <p:nvPr/>
        </p:nvSpPr>
        <p:spPr>
          <a:xfrm>
            <a:off x="2661885" y="720025"/>
            <a:ext cx="653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1">
              <a:buClrTx/>
            </a:pPr>
            <a:r>
              <a:rPr lang="en-US" altLang="ko-KR" sz="1350" kern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CNV</a:t>
            </a:r>
            <a:endParaRPr lang="ko-KR" altLang="en-US" sz="1350" kern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DC2F14D-F1AD-4D4C-87C3-C5A9A7736A18}"/>
              </a:ext>
            </a:extLst>
          </p:cNvPr>
          <p:cNvSpPr txBox="1"/>
          <p:nvPr/>
        </p:nvSpPr>
        <p:spPr>
          <a:xfrm>
            <a:off x="2661885" y="1912011"/>
            <a:ext cx="653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1">
              <a:buClrTx/>
            </a:pPr>
            <a:r>
              <a:rPr lang="en-US" altLang="ko-KR" sz="1350" kern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DME</a:t>
            </a:r>
            <a:endParaRPr lang="ko-KR" altLang="en-US" sz="1350" kern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6A19D9B-E36F-4066-A172-604BB6744714}"/>
              </a:ext>
            </a:extLst>
          </p:cNvPr>
          <p:cNvSpPr txBox="1"/>
          <p:nvPr/>
        </p:nvSpPr>
        <p:spPr>
          <a:xfrm>
            <a:off x="2499361" y="2953956"/>
            <a:ext cx="9419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1">
              <a:buClrTx/>
            </a:pPr>
            <a:r>
              <a:rPr lang="en-US" altLang="ko-KR" sz="1350" kern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DRUSEN</a:t>
            </a:r>
            <a:endParaRPr lang="ko-KR" altLang="en-US" sz="1350" kern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930D4F7-DD17-4EA9-B106-1B3F016BAB76}"/>
              </a:ext>
            </a:extLst>
          </p:cNvPr>
          <p:cNvSpPr txBox="1"/>
          <p:nvPr/>
        </p:nvSpPr>
        <p:spPr>
          <a:xfrm>
            <a:off x="2499361" y="4145942"/>
            <a:ext cx="9781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1">
              <a:buClrTx/>
            </a:pPr>
            <a:r>
              <a:rPr lang="en-US" altLang="ko-KR" sz="1350" kern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NORMAL</a:t>
            </a:r>
            <a:endParaRPr lang="ko-KR" altLang="en-US" sz="1350" kern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9112CEA9-F522-4B4E-8B9B-3DCC17D2A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394" y="433086"/>
            <a:ext cx="4994643" cy="4277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636CC96-D2EF-48BE-BDAE-0BDA08898340}"/>
              </a:ext>
            </a:extLst>
          </p:cNvPr>
          <p:cNvSpPr txBox="1"/>
          <p:nvPr/>
        </p:nvSpPr>
        <p:spPr>
          <a:xfrm>
            <a:off x="357051" y="287383"/>
            <a:ext cx="2011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*Training set : 76,484</a:t>
            </a:r>
          </a:p>
          <a:p>
            <a:r>
              <a:rPr lang="en-US" altLang="ko-KR" dirty="0"/>
              <a:t>*Test set : 8,000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77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노랑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노랑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1542</Words>
  <Application>Microsoft Office PowerPoint</Application>
  <PresentationFormat>화면 슬라이드 쇼(16:9)</PresentationFormat>
  <Paragraphs>865</Paragraphs>
  <Slides>29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굴림</vt:lpstr>
      <vt:lpstr>Arial</vt:lpstr>
      <vt:lpstr>Century Gothic</vt:lpstr>
      <vt:lpstr>Calibri</vt:lpstr>
      <vt:lpstr>맑은 고딕</vt:lpstr>
      <vt:lpstr>Office 테마</vt:lpstr>
      <vt:lpstr>1_Office 테마</vt:lpstr>
      <vt:lpstr>2_Office 테마</vt:lpstr>
      <vt:lpstr>Image-Based Deep Learning</vt:lpstr>
      <vt:lpstr>목차</vt:lpstr>
      <vt:lpstr>Image Class</vt:lpstr>
      <vt:lpstr>CNN model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Transfer Learning</vt:lpstr>
      <vt:lpstr>Transfer Learning</vt:lpstr>
      <vt:lpstr>Fine-Tuning</vt:lpstr>
      <vt:lpstr>Model 비교</vt:lpstr>
      <vt:lpstr>Model Check</vt:lpstr>
      <vt:lpstr>Data1</vt:lpstr>
      <vt:lpstr>Case 1</vt:lpstr>
      <vt:lpstr>Original Result</vt:lpstr>
      <vt:lpstr>Case1 (Graph)</vt:lpstr>
      <vt:lpstr>Data2</vt:lpstr>
      <vt:lpstr>Case2</vt:lpstr>
      <vt:lpstr>Graph</vt:lpstr>
      <vt:lpstr>K-Fold (교차검증)</vt:lpstr>
      <vt:lpstr>Data3 (10 Fold)</vt:lpstr>
      <vt:lpstr>Case3</vt:lpstr>
      <vt:lpstr>Case Check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제목은뭘로할까</dc:title>
  <cp:lastModifiedBy>우쓰</cp:lastModifiedBy>
  <cp:revision>18</cp:revision>
  <dcterms:modified xsi:type="dcterms:W3CDTF">2020-04-10T05:01:41Z</dcterms:modified>
</cp:coreProperties>
</file>