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04A79D-D2CC-4617-A7D0-7C2DC2370530}">
  <a:tblStyle styleId="{ED04A79D-D2CC-4617-A7D0-7C2DC237053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BEBE7"/>
          </a:solidFill>
        </a:fill>
      </a:tcStyle>
    </a:wholeTbl>
    <a:band1H>
      <a:tcTxStyle/>
      <a:tcStyle>
        <a:tcBdr/>
        <a:fill>
          <a:solidFill>
            <a:srgbClr val="F8D4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8D4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2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29T12:05:53.906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544ab16d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544ab16d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44ab16d2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44ab16d2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544ab16d2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544ab16d2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544ab16d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544ab16d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939836" y="3411635"/>
            <a:ext cx="5667900" cy="11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8977" y="1488140"/>
            <a:ext cx="8359200" cy="1697400"/>
          </a:xfrm>
          <a:prstGeom prst="roundRect">
            <a:avLst>
              <a:gd name="adj" fmla="val 3969"/>
            </a:avLst>
          </a:prstGeom>
          <a:gradFill>
            <a:gsLst>
              <a:gs pos="0">
                <a:srgbClr val="9E2100"/>
              </a:gs>
              <a:gs pos="23000">
                <a:srgbClr val="9E2100"/>
              </a:gs>
              <a:gs pos="69000">
                <a:srgbClr val="851C00"/>
              </a:gs>
              <a:gs pos="97000">
                <a:srgbClr val="7C1A00"/>
              </a:gs>
              <a:gs pos="100000">
                <a:srgbClr val="7C1A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52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endParaRPr sz="135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10138" y="1596859"/>
            <a:ext cx="7997400" cy="1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0402" y="424598"/>
            <a:ext cx="2597418" cy="91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234315" y="155449"/>
            <a:ext cx="86754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 rot="5400000">
            <a:off x="2827185" y="-1468435"/>
            <a:ext cx="3489600" cy="86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91016" y="4261143"/>
            <a:ext cx="1423672" cy="48421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234316" y="945292"/>
            <a:ext cx="8675400" cy="39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0" y="0"/>
            <a:ext cx="9144000" cy="788700"/>
          </a:xfrm>
          <a:prstGeom prst="rect">
            <a:avLst/>
          </a:prstGeom>
          <a:gradFill>
            <a:gsLst>
              <a:gs pos="0">
                <a:srgbClr val="FF0000"/>
              </a:gs>
              <a:gs pos="2000">
                <a:srgbClr val="C00000"/>
              </a:gs>
              <a:gs pos="93000">
                <a:srgbClr val="764E4E"/>
              </a:gs>
              <a:gs pos="100000">
                <a:srgbClr val="764E4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889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97568" y="22463"/>
            <a:ext cx="87795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444843" y="939113"/>
            <a:ext cx="4070100" cy="3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4667764" y="939113"/>
            <a:ext cx="4070100" cy="3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0" y="0"/>
            <a:ext cx="9144000" cy="788700"/>
          </a:xfrm>
          <a:prstGeom prst="rect">
            <a:avLst/>
          </a:prstGeom>
          <a:gradFill>
            <a:gsLst>
              <a:gs pos="0">
                <a:srgbClr val="FF0000"/>
              </a:gs>
              <a:gs pos="2000">
                <a:srgbClr val="C00000"/>
              </a:gs>
              <a:gs pos="93000">
                <a:srgbClr val="764E4E"/>
              </a:gs>
              <a:gs pos="100000">
                <a:srgbClr val="764E4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889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234315" y="27016"/>
            <a:ext cx="86754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234315" y="155449"/>
            <a:ext cx="86754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8092" y="4919480"/>
            <a:ext cx="9171579" cy="236250"/>
            <a:chOff x="5532" y="6543123"/>
            <a:chExt cx="9196409" cy="315000"/>
          </a:xfrm>
        </p:grpSpPr>
        <p:sp>
          <p:nvSpPr>
            <p:cNvPr id="7" name="Google Shape;7;p1"/>
            <p:cNvSpPr/>
            <p:nvPr/>
          </p:nvSpPr>
          <p:spPr>
            <a:xfrm>
              <a:off x="6093041" y="6543123"/>
              <a:ext cx="3108900" cy="315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5532" y="6543123"/>
              <a:ext cx="3108900" cy="315000"/>
            </a:xfrm>
            <a:prstGeom prst="rect">
              <a:avLst/>
            </a:prstGeom>
            <a:solidFill>
              <a:srgbClr val="3333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045428" y="6543123"/>
              <a:ext cx="3108900" cy="315000"/>
            </a:xfrm>
            <a:prstGeom prst="rect">
              <a:avLst/>
            </a:prstGeom>
            <a:solidFill>
              <a:srgbClr val="00ABA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34315" y="155449"/>
            <a:ext cx="86754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34315" y="1124465"/>
            <a:ext cx="8675400" cy="3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ctrTitle"/>
          </p:nvPr>
        </p:nvSpPr>
        <p:spPr>
          <a:xfrm>
            <a:off x="610138" y="1596859"/>
            <a:ext cx="7997400" cy="147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 b="1" dirty="0"/>
              <a:t>Deep Learning</a:t>
            </a:r>
            <a:r>
              <a:rPr lang="en-US" altLang="ko" sz="6000" b="1" dirty="0"/>
              <a:t> </a:t>
            </a:r>
            <a:br>
              <a:rPr lang="en-US" altLang="ko" sz="6000" b="1" dirty="0"/>
            </a:br>
            <a:r>
              <a:rPr lang="en-US" altLang="ko" sz="6000" b="1" dirty="0"/>
              <a:t>For OCT Image</a:t>
            </a:r>
            <a:endParaRPr sz="6000" b="1" dirty="0"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"/>
          </p:nvPr>
        </p:nvSpPr>
        <p:spPr>
          <a:xfrm>
            <a:off x="2939836" y="3411635"/>
            <a:ext cx="5667900" cy="1128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altLang="en-US" sz="1600" dirty="0"/>
              <a:t>경상대학교 정보통신공학과</a:t>
            </a:r>
            <a:endParaRPr lang="en-US" altLang="ko-KR" sz="1600" dirty="0"/>
          </a:p>
          <a:p>
            <a:pPr marL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altLang="en-US" sz="1600" dirty="0"/>
              <a:t>이윤환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김동휘</a:t>
            </a:r>
            <a:r>
              <a:rPr lang="en-US" altLang="ko-KR" sz="1600" dirty="0"/>
              <a:t>, </a:t>
            </a:r>
            <a:r>
              <a:rPr lang="ko-KR" altLang="en-US" sz="1600" dirty="0"/>
              <a:t>김지연</a:t>
            </a:r>
            <a:r>
              <a:rPr lang="en-US" altLang="ko-KR" sz="1600" dirty="0"/>
              <a:t>, </a:t>
            </a:r>
            <a:r>
              <a:rPr lang="ko-KR" altLang="en-US" sz="1600" dirty="0"/>
              <a:t>김진현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이웅섭</a:t>
            </a:r>
            <a:endParaRPr lang="en-US" altLang="ko-KR" sz="1600" dirty="0"/>
          </a:p>
          <a:p>
            <a:pPr marL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sz="1600" dirty="0"/>
              <a:t>2020.05.15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320BC5C-1337-4217-8305-2B35F007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Algorithm</a:t>
            </a:r>
            <a:endParaRPr lang="ko-KR" altLang="en-US" dirty="0"/>
          </a:p>
        </p:txBody>
      </p:sp>
      <p:pic>
        <p:nvPicPr>
          <p:cNvPr id="1028" name="Picture 4" descr="http://dlwiki.finfra.com/_img/5-7.png">
            <a:extLst>
              <a:ext uri="{FF2B5EF4-FFF2-40B4-BE49-F238E27FC236}">
                <a16:creationId xmlns:a16="http://schemas.microsoft.com/office/drawing/2014/main" id="{876AAE2E-3FA9-4989-87A5-0244239C1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09" y="1297577"/>
            <a:ext cx="7360818" cy="278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90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234CAD2-6E21-404C-9E40-EC5529E3D8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패치는 영역이 겹치지 않도록 설정</a:t>
            </a:r>
            <a:endParaRPr lang="en-US" altLang="ko-KR" dirty="0"/>
          </a:p>
          <a:p>
            <a:r>
              <a:rPr lang="ko-KR" altLang="en-US" dirty="0"/>
              <a:t>연산시간을 줄이기 위해 겹치지 않는 것을 선택</a:t>
            </a:r>
            <a:endParaRPr lang="en-US" altLang="ko-KR" dirty="0"/>
          </a:p>
          <a:p>
            <a:r>
              <a:rPr lang="ko-KR" altLang="en-US" dirty="0"/>
              <a:t>입력</a:t>
            </a:r>
            <a:r>
              <a:rPr lang="en-US" altLang="ko-KR" dirty="0"/>
              <a:t>(input)</a:t>
            </a:r>
            <a:r>
              <a:rPr lang="ko-KR" altLang="en-US" dirty="0"/>
              <a:t>으로 들어가는 값은 각각의 </a:t>
            </a:r>
            <a:r>
              <a:rPr lang="en-US" altLang="ko-KR" dirty="0"/>
              <a:t>patch </a:t>
            </a:r>
            <a:r>
              <a:rPr lang="ko-KR" altLang="en-US" dirty="0"/>
              <a:t>값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A =</a:t>
            </a:r>
            <a:r>
              <a:rPr lang="ko-KR" altLang="en-US" dirty="0"/>
              <a:t> 현재 </a:t>
            </a:r>
            <a:r>
              <a:rPr lang="en-US" altLang="ko-KR" dirty="0"/>
              <a:t>patch activation</a:t>
            </a:r>
            <a:r>
              <a:rPr lang="ko-KR" altLang="en-US" dirty="0"/>
              <a:t> ⊙ </a:t>
            </a:r>
            <a:r>
              <a:rPr lang="en-US" altLang="ko-KR" dirty="0"/>
              <a:t>hidden state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490D155-E454-4D38-8156-ABECAAAC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ReNet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7A174C-73A2-4CBB-8FDC-5F6B0AC05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927" y="3681052"/>
            <a:ext cx="4956073" cy="146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3C308-335C-4C26-9A61-D3EA6B09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77" y="-13861"/>
            <a:ext cx="7202456" cy="786926"/>
          </a:xfrm>
        </p:spPr>
        <p:txBody>
          <a:bodyPr/>
          <a:lstStyle/>
          <a:p>
            <a:r>
              <a:rPr lang="en-US" altLang="ko-KR" dirty="0" err="1"/>
              <a:t>ReNet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31F5F7C-788A-40B8-820A-7BA6C64D3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811" y="1532270"/>
            <a:ext cx="4779421" cy="345403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40061B7-55A5-4AC4-8C74-50AB6ED484AC}"/>
              </a:ext>
            </a:extLst>
          </p:cNvPr>
          <p:cNvSpPr/>
          <p:nvPr/>
        </p:nvSpPr>
        <p:spPr>
          <a:xfrm>
            <a:off x="706912" y="2478064"/>
            <a:ext cx="249656" cy="27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371A9-ED1F-4289-820F-B89F2DEC036B}"/>
              </a:ext>
            </a:extLst>
          </p:cNvPr>
          <p:cNvSpPr txBox="1"/>
          <p:nvPr/>
        </p:nvSpPr>
        <p:spPr>
          <a:xfrm>
            <a:off x="240727" y="2478064"/>
            <a:ext cx="402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2x2</a:t>
            </a:r>
            <a:endParaRPr lang="ko-KR" altLang="en-US" sz="105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3FE3A2-3724-4D8E-8BC3-B58EBA855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838" y="538097"/>
            <a:ext cx="4615275" cy="136188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4EA6EDB-59BF-450A-A56B-C2094280760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956568" y="1683980"/>
            <a:ext cx="5191570" cy="932448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D0E0F7-60C5-4ADD-AA74-FA08D308CBEC}"/>
              </a:ext>
            </a:extLst>
          </p:cNvPr>
          <p:cNvSpPr/>
          <p:nvPr/>
        </p:nvSpPr>
        <p:spPr>
          <a:xfrm>
            <a:off x="956567" y="2478064"/>
            <a:ext cx="249656" cy="276727"/>
          </a:xfrm>
          <a:prstGeom prst="rect">
            <a:avLst/>
          </a:prstGeom>
          <a:solidFill>
            <a:schemeClr val="accent6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3084D9C-4401-484F-8B22-08143A07AE98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206223" y="1722800"/>
            <a:ext cx="5711936" cy="893628"/>
          </a:xfrm>
          <a:prstGeom prst="straightConnector1">
            <a:avLst/>
          </a:prstGeom>
          <a:ln w="571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04FA8E-E408-4364-AB20-C523BDE0D33F}"/>
              </a:ext>
            </a:extLst>
          </p:cNvPr>
          <p:cNvSpPr/>
          <p:nvPr/>
        </p:nvSpPr>
        <p:spPr>
          <a:xfrm>
            <a:off x="1219815" y="2474773"/>
            <a:ext cx="249656" cy="27672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9922764-623D-4707-B53B-2CF517B4C957}"/>
              </a:ext>
            </a:extLst>
          </p:cNvPr>
          <p:cNvCxnSpPr>
            <a:cxnSpLocks/>
          </p:cNvCxnSpPr>
          <p:nvPr/>
        </p:nvCxnSpPr>
        <p:spPr>
          <a:xfrm flipV="1">
            <a:off x="1469471" y="1698737"/>
            <a:ext cx="6018769" cy="917691"/>
          </a:xfrm>
          <a:prstGeom prst="straightConnector1">
            <a:avLst/>
          </a:prstGeom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81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9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7193B1-9480-4015-B5E4-A4708DE8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ReNet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6DAA9D1C-3846-42B1-8706-3EB776742596}"/>
              </a:ext>
            </a:extLst>
          </p:cNvPr>
          <p:cNvSpPr txBox="1">
            <a:spLocks/>
          </p:cNvSpPr>
          <p:nvPr/>
        </p:nvSpPr>
        <p:spPr>
          <a:xfrm>
            <a:off x="243840" y="917957"/>
            <a:ext cx="8434854" cy="3258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ko-KR" altLang="en-US" dirty="0"/>
              <a:t>수직 방향</a:t>
            </a:r>
            <a:r>
              <a:rPr lang="en-US" altLang="ko-KR" dirty="0"/>
              <a:t>(</a:t>
            </a:r>
            <a:r>
              <a:rPr lang="ko-KR" altLang="en-US" dirty="0"/>
              <a:t>순방향</a:t>
            </a:r>
            <a:r>
              <a:rPr lang="en-US" altLang="ko-KR" dirty="0"/>
              <a:t>, </a:t>
            </a:r>
            <a:r>
              <a:rPr lang="ko-KR" altLang="en-US" dirty="0"/>
              <a:t>역방향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en-US" altLang="ko-KR" dirty="0"/>
              <a:t>sweep</a:t>
            </a:r>
            <a:r>
              <a:rPr lang="ko-KR" altLang="en-US" dirty="0"/>
              <a:t>을 마치고 난 후 얻어지는 결과를 결합하여</a:t>
            </a:r>
            <a:r>
              <a:rPr lang="en-US" altLang="ko-KR" dirty="0"/>
              <a:t>, </a:t>
            </a:r>
            <a:r>
              <a:rPr lang="ko-KR" altLang="en-US" dirty="0"/>
              <a:t>임시의 복합 </a:t>
            </a:r>
            <a:r>
              <a:rPr lang="en-US" altLang="ko-KR" dirty="0"/>
              <a:t>feature-map</a:t>
            </a:r>
            <a:r>
              <a:rPr lang="ko-KR" altLang="en-US" dirty="0"/>
              <a:t>을 만든다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수직 방향으로 </a:t>
            </a:r>
            <a:r>
              <a:rPr lang="en-US" altLang="ko-KR" dirty="0"/>
              <a:t>sweeping</a:t>
            </a:r>
            <a:r>
              <a:rPr lang="ko-KR" altLang="en-US" dirty="0"/>
              <a:t>을 한 후 얻어진 결과에 대하여 다시 수평 방향</a:t>
            </a:r>
            <a:r>
              <a:rPr lang="en-US" altLang="ko-KR" dirty="0"/>
              <a:t>(</a:t>
            </a:r>
            <a:r>
              <a:rPr lang="ko-KR" altLang="en-US" dirty="0"/>
              <a:t>순방향</a:t>
            </a:r>
            <a:r>
              <a:rPr lang="en-US" altLang="ko-KR" dirty="0"/>
              <a:t>, </a:t>
            </a:r>
            <a:r>
              <a:rPr lang="ko-KR" altLang="en-US" dirty="0"/>
              <a:t>역방향</a:t>
            </a:r>
            <a:r>
              <a:rPr lang="en-US" altLang="ko-KR" dirty="0"/>
              <a:t>)</a:t>
            </a:r>
            <a:r>
              <a:rPr lang="ko-KR" altLang="en-US" dirty="0"/>
              <a:t>으로 움직여가면서 각 위치에서의 값을 얻는다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587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F51D371-8883-4DE7-A08A-7AC9195B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ReNet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C4407C66-0368-42CD-9129-7C19077A1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976" y="1470794"/>
            <a:ext cx="8272048" cy="220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5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477895" y="1005361"/>
            <a:ext cx="3476680" cy="39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이진분류기</a:t>
            </a:r>
            <a:endParaRPr lang="en-US" altLang="ko-KR" dirty="0"/>
          </a:p>
          <a:p>
            <a:pPr lvl="0" indent="-457200" algn="l" rtl="0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en-US" dirty="0" err="1"/>
              <a:t>Renet</a:t>
            </a:r>
            <a:endParaRPr dirty="0"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97568" y="22463"/>
            <a:ext cx="8779500" cy="73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목차</a:t>
            </a:r>
            <a:endParaRPr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197568" y="22463"/>
            <a:ext cx="8779500" cy="73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 dirty="0"/>
              <a:t>Model</a:t>
            </a:r>
            <a:endParaRPr sz="3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1BC16A-3CF5-4589-8826-D85A85896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759" y="1199605"/>
            <a:ext cx="5448300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54BC9C1-C50E-4906-B5A2-8C310334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/>
              <a:t>이진분류기</a:t>
            </a:r>
          </a:p>
        </p:txBody>
      </p:sp>
      <p:pic>
        <p:nvPicPr>
          <p:cNvPr id="1026" name="Picture 2" descr="3.30 R로 ROC curve(Receiver Operating Characteristic curve) 그리기 ...">
            <a:extLst>
              <a:ext uri="{FF2B5EF4-FFF2-40B4-BE49-F238E27FC236}">
                <a16:creationId xmlns:a16="http://schemas.microsoft.com/office/drawing/2014/main" id="{F15D2D6E-7B11-4504-B22C-BC89FBD3A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28" y="1428334"/>
            <a:ext cx="3862869" cy="273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93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197568" y="22463"/>
            <a:ext cx="8779500" cy="73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4000"/>
            </a:pPr>
            <a:r>
              <a:rPr lang="ko" sz="3600" b="1" dirty="0"/>
              <a:t>이진분류기</a:t>
            </a:r>
            <a:endParaRPr sz="3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2E6E38-1031-4021-B644-30A511C8E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68" y="1813321"/>
            <a:ext cx="8072846" cy="18894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1"/>
          <p:cNvSpPr txBox="1">
            <a:spLocks noGrp="1"/>
          </p:cNvSpPr>
          <p:nvPr>
            <p:ph type="title"/>
          </p:nvPr>
        </p:nvSpPr>
        <p:spPr>
          <a:xfrm>
            <a:off x="197568" y="22463"/>
            <a:ext cx="87795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600" b="1" dirty="0" err="1"/>
              <a:t>이진분류기</a:t>
            </a:r>
            <a:endParaRPr sz="3600" b="1" dirty="0"/>
          </a:p>
        </p:txBody>
      </p:sp>
      <p:graphicFrame>
        <p:nvGraphicFramePr>
          <p:cNvPr id="1031" name="Google Shape;1031;p1"/>
          <p:cNvGraphicFramePr/>
          <p:nvPr>
            <p:extLst>
              <p:ext uri="{D42A27DB-BD31-4B8C-83A1-F6EECF244321}">
                <p14:modId xmlns:p14="http://schemas.microsoft.com/office/powerpoint/2010/main" val="1567107651"/>
              </p:ext>
            </p:extLst>
          </p:nvPr>
        </p:nvGraphicFramePr>
        <p:xfrm>
          <a:off x="5402825" y="1128797"/>
          <a:ext cx="3197076" cy="3627290"/>
        </p:xfrm>
        <a:graphic>
          <a:graphicData uri="http://schemas.openxmlformats.org/drawingml/2006/table">
            <a:tbl>
              <a:tblPr firstRow="1" bandRow="1">
                <a:noFill/>
                <a:tableStyleId>{ED04A79D-D2CC-4617-A7D0-7C2DC2370530}</a:tableStyleId>
              </a:tblPr>
              <a:tblGrid>
                <a:gridCol w="799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7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 dirty="0"/>
                        <a:t>Normal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 dirty="0"/>
                        <a:t>CNV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 dirty="0"/>
                        <a:t>DME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 dirty="0"/>
                        <a:t>Drusen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 dirty="0"/>
                        <a:t>True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 dirty="0"/>
                        <a:t>True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 dirty="0"/>
                        <a:t>True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/>
                        <a:t>True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 dirty="0"/>
                        <a:t>True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800" u="none" strike="noStrike" cap="none" dirty="0"/>
                        <a:t>True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 dirty="0"/>
                        <a:t>True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/>
                        <a:t>False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7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/>
                        <a:t>True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800" u="none" strike="noStrike" cap="none" dirty="0"/>
                        <a:t>True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 dirty="0"/>
                        <a:t>False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 dirty="0"/>
                        <a:t>True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/>
                        <a:t>True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 dirty="0"/>
                        <a:t>True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 dirty="0"/>
                        <a:t>False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/>
                        <a:t>False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/>
                        <a:t>True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 dirty="0"/>
                        <a:t>False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 dirty="0"/>
                        <a:t>True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/>
                        <a:t>True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/>
                        <a:t>True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 dirty="0"/>
                        <a:t>False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 dirty="0"/>
                        <a:t>True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/>
                        <a:t>False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7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/>
                        <a:t>True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/>
                        <a:t>False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 dirty="0"/>
                        <a:t>False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 dirty="0"/>
                        <a:t>True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7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/>
                        <a:t>True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/>
                        <a:t>False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 dirty="0"/>
                        <a:t>False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 dirty="0"/>
                        <a:t>False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7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/>
                        <a:t>False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/>
                        <a:t>True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 dirty="0"/>
                        <a:t>True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 dirty="0"/>
                        <a:t>True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7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/>
                        <a:t>False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/>
                        <a:t>True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 dirty="0"/>
                        <a:t>True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 dirty="0"/>
                        <a:t>False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7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/>
                        <a:t>False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/>
                        <a:t>True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/>
                        <a:t>False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 dirty="0"/>
                        <a:t>True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7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/>
                        <a:t>False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/>
                        <a:t>True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/>
                        <a:t>False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 dirty="0"/>
                        <a:t>False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7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/>
                        <a:t>False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/>
                        <a:t>False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/>
                        <a:t>True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 dirty="0"/>
                        <a:t>True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27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/>
                        <a:t>False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/>
                        <a:t>False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/>
                        <a:t>True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 dirty="0"/>
                        <a:t>False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7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/>
                        <a:t>False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/>
                        <a:t>False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/>
                        <a:t>False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 dirty="0"/>
                        <a:t>True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27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/>
                        <a:t>False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/>
                        <a:t>False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/>
                        <a:t>False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800" u="none" strike="noStrike" cap="none" dirty="0"/>
                        <a:t>False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BE91D-EE02-42E9-B02B-F258ACAC0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531632"/>
              </p:ext>
            </p:extLst>
          </p:nvPr>
        </p:nvGraphicFramePr>
        <p:xfrm>
          <a:off x="5402825" y="903932"/>
          <a:ext cx="3191440" cy="213360"/>
        </p:xfrm>
        <a:graphic>
          <a:graphicData uri="http://schemas.openxmlformats.org/drawingml/2006/table">
            <a:tbl>
              <a:tblPr firstRow="1" bandRow="1">
                <a:tableStyleId>{ED04A79D-D2CC-4617-A7D0-7C2DC2370530}</a:tableStyleId>
              </a:tblPr>
              <a:tblGrid>
                <a:gridCol w="797860">
                  <a:extLst>
                    <a:ext uri="{9D8B030D-6E8A-4147-A177-3AD203B41FA5}">
                      <a16:colId xmlns:a16="http://schemas.microsoft.com/office/drawing/2014/main" val="2805550454"/>
                    </a:ext>
                  </a:extLst>
                </a:gridCol>
                <a:gridCol w="2393580">
                  <a:extLst>
                    <a:ext uri="{9D8B030D-6E8A-4147-A177-3AD203B41FA5}">
                      <a16:colId xmlns:a16="http://schemas.microsoft.com/office/drawing/2014/main" val="1354225569"/>
                    </a:ext>
                  </a:extLst>
                </a:gridCol>
              </a:tblGrid>
              <a:tr h="187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Normal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Abnormal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739664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AFF9792C-4AAD-46A1-9C25-E5D15CBDA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585" y="1010612"/>
            <a:ext cx="3468733" cy="34687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D01E43F-D05B-424E-82BF-E9812F694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24" y="822345"/>
            <a:ext cx="7305151" cy="4102078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47A06D-DC4E-43E2-B4E0-FCF8AAEA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Nature Paper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653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AA4A0BA-6D14-4633-9DEA-C91C0703FF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영상 관련 분야에서 널리 쓰여온 </a:t>
            </a:r>
            <a:r>
              <a:rPr lang="en-US" altLang="ko-KR" dirty="0"/>
              <a:t>“convolution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pooling” layer</a:t>
            </a:r>
            <a:r>
              <a:rPr lang="ko-KR" altLang="en-US" dirty="0"/>
              <a:t>를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1-</a:t>
            </a:r>
            <a:r>
              <a:rPr lang="ko-KR" altLang="en-US" dirty="0"/>
              <a:t>차원 </a:t>
            </a:r>
            <a:r>
              <a:rPr lang="en-US" altLang="ko-KR" dirty="0"/>
              <a:t>RNN layer</a:t>
            </a:r>
            <a:r>
              <a:rPr lang="ko-KR" altLang="en-US" dirty="0"/>
              <a:t>를 통하여 구현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RNN</a:t>
            </a:r>
          </a:p>
          <a:p>
            <a:pPr lvl="1"/>
            <a:r>
              <a:rPr lang="ko-KR" altLang="en-US" dirty="0"/>
              <a:t>아래에서 위</a:t>
            </a:r>
            <a:r>
              <a:rPr lang="en-US" altLang="ko-KR" dirty="0"/>
              <a:t>, </a:t>
            </a:r>
            <a:r>
              <a:rPr lang="ko-KR" altLang="en-US" dirty="0"/>
              <a:t>위에서 아래</a:t>
            </a:r>
            <a:r>
              <a:rPr lang="en-US" altLang="ko-KR" dirty="0"/>
              <a:t>, </a:t>
            </a:r>
            <a:r>
              <a:rPr lang="ko-KR" altLang="en-US" dirty="0"/>
              <a:t>왼쪽에서 오른쪽</a:t>
            </a:r>
            <a:r>
              <a:rPr lang="en-US" altLang="ko-KR" dirty="0"/>
              <a:t>, </a:t>
            </a:r>
            <a:r>
              <a:rPr lang="ko-KR" altLang="en-US" dirty="0"/>
              <a:t>오른쪽에서 왼쪽</a:t>
            </a:r>
            <a:endParaRPr lang="en-US" altLang="ko-KR" dirty="0"/>
          </a:p>
          <a:p>
            <a:r>
              <a:rPr lang="en-US" altLang="ko-KR" dirty="0"/>
              <a:t>Sliding window </a:t>
            </a:r>
            <a:r>
              <a:rPr lang="ko-KR" altLang="en-US" dirty="0"/>
              <a:t>기법을 사용</a:t>
            </a:r>
            <a:endParaRPr lang="en-US" altLang="ko-KR" dirty="0"/>
          </a:p>
          <a:p>
            <a:pPr marL="114300" indent="0">
              <a:buNone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271962C-D2BB-4856-B3AD-63F8007A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616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67B029-34E5-4771-9B2B-519476C73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4316" y="945292"/>
            <a:ext cx="8742752" cy="3900600"/>
          </a:xfrm>
        </p:spPr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에서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방향의 </a:t>
            </a:r>
            <a:r>
              <a:rPr lang="en-US" altLang="ko-KR" dirty="0"/>
              <a:t>1-D RNN</a:t>
            </a:r>
            <a:r>
              <a:rPr lang="ko-KR" altLang="en-US" dirty="0"/>
              <a:t>에서는 전체 이미지에 대한 특정 위치에서의 </a:t>
            </a:r>
            <a:r>
              <a:rPr lang="en-US" altLang="ko-KR" dirty="0"/>
              <a:t>activation =&gt; </a:t>
            </a:r>
            <a:r>
              <a:rPr lang="ko-KR" altLang="en-US" dirty="0"/>
              <a:t> 좀 더 넓은 영역의</a:t>
            </a:r>
            <a:r>
              <a:rPr lang="en-US" altLang="ko-KR" dirty="0"/>
              <a:t> </a:t>
            </a:r>
            <a:r>
              <a:rPr lang="ko-KR" altLang="en-US" dirty="0"/>
              <a:t>특징을 추출</a:t>
            </a:r>
            <a:endParaRPr lang="en-US" altLang="ko-KR" dirty="0"/>
          </a:p>
          <a:p>
            <a:pPr lvl="1"/>
            <a:r>
              <a:rPr lang="ko-KR" altLang="en-US" sz="1800" dirty="0"/>
              <a:t>수평 혹은 수직 방향으로의 연결</a:t>
            </a:r>
            <a:r>
              <a:rPr lang="en-US" altLang="ko-KR" sz="1800" dirty="0"/>
              <a:t>(lateral connection)</a:t>
            </a:r>
            <a:r>
              <a:rPr lang="ko-KR" altLang="en-US" sz="1800" dirty="0"/>
              <a:t>을 통해 전체 이미지를 고려</a:t>
            </a:r>
            <a:endParaRPr lang="en-US" altLang="ko-KR" sz="1800" dirty="0"/>
          </a:p>
          <a:p>
            <a:r>
              <a:rPr lang="ko-KR" altLang="en-US" dirty="0"/>
              <a:t>기존 </a:t>
            </a:r>
            <a:r>
              <a:rPr lang="en-US" altLang="ko-KR" dirty="0"/>
              <a:t>CNN</a:t>
            </a:r>
            <a:r>
              <a:rPr lang="ko-KR" altLang="en-US" dirty="0"/>
              <a:t>에서 </a:t>
            </a:r>
            <a:r>
              <a:rPr lang="en-US" altLang="ko-KR" dirty="0"/>
              <a:t>“convolution + pooling”</a:t>
            </a:r>
            <a:r>
              <a:rPr lang="ko-KR" altLang="en-US" dirty="0"/>
              <a:t>을 사용하게 되면</a:t>
            </a:r>
            <a:r>
              <a:rPr lang="en-US" altLang="ko-KR" dirty="0"/>
              <a:t>, receptive</a:t>
            </a:r>
            <a:r>
              <a:rPr lang="ko-KR" altLang="en-US" dirty="0"/>
              <a:t> </a:t>
            </a:r>
            <a:r>
              <a:rPr lang="en-US" altLang="ko-KR" dirty="0"/>
              <a:t>field</a:t>
            </a:r>
            <a:r>
              <a:rPr lang="ko-KR" altLang="en-US" dirty="0"/>
              <a:t>에 해당하는 </a:t>
            </a:r>
            <a:r>
              <a:rPr lang="en-US" altLang="ko-KR" dirty="0"/>
              <a:t>local </a:t>
            </a:r>
            <a:r>
              <a:rPr lang="ko-KR" altLang="en-US" dirty="0"/>
              <a:t>영역의 특징을 추출</a:t>
            </a:r>
            <a:endParaRPr lang="en-US" altLang="ko-KR" dirty="0"/>
          </a:p>
          <a:p>
            <a:pPr lvl="1"/>
            <a:r>
              <a:rPr lang="ko-KR" altLang="en-US" sz="1800" dirty="0"/>
              <a:t>자신의 위치에 있는 </a:t>
            </a:r>
            <a:r>
              <a:rPr lang="en-US" altLang="ko-KR" sz="1800" dirty="0"/>
              <a:t>receptive filed</a:t>
            </a:r>
            <a:r>
              <a:rPr lang="ko-KR" altLang="en-US" sz="1800" dirty="0"/>
              <a:t>에 대한 </a:t>
            </a:r>
            <a:r>
              <a:rPr lang="en-US" altLang="ko-KR" sz="1800" dirty="0"/>
              <a:t>activation </a:t>
            </a:r>
            <a:r>
              <a:rPr lang="ko-KR" altLang="en-US" sz="1800" dirty="0"/>
              <a:t>결과만을 사용</a:t>
            </a:r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69F544B-A583-4500-9962-FC990CD8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ReNet</a:t>
            </a:r>
            <a:r>
              <a:rPr lang="en-US" altLang="ko-KR" dirty="0"/>
              <a:t>(RNN) vs CNN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125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노랑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297</Words>
  <Application>Microsoft Office PowerPoint</Application>
  <PresentationFormat>화면 슬라이드 쇼(16:9)</PresentationFormat>
  <Paragraphs>104</Paragraphs>
  <Slides>14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Century Gothic</vt:lpstr>
      <vt:lpstr>Office 테마</vt:lpstr>
      <vt:lpstr>Deep Learning  For OCT Image</vt:lpstr>
      <vt:lpstr>목차</vt:lpstr>
      <vt:lpstr>Model</vt:lpstr>
      <vt:lpstr>이진분류기</vt:lpstr>
      <vt:lpstr>이진분류기</vt:lpstr>
      <vt:lpstr>이진분류기</vt:lpstr>
      <vt:lpstr>Nature Paper</vt:lpstr>
      <vt:lpstr>ReNet</vt:lpstr>
      <vt:lpstr>ReNet(RNN) vs CNN</vt:lpstr>
      <vt:lpstr>CNN Algorithm</vt:lpstr>
      <vt:lpstr>ReNet Algorithm</vt:lpstr>
      <vt:lpstr>ReNet Algorithm</vt:lpstr>
      <vt:lpstr>ReNet Algorithm</vt:lpstr>
      <vt:lpstr>ReNet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Image-Based Deep Learning</dc:title>
  <cp:lastModifiedBy>user</cp:lastModifiedBy>
  <cp:revision>6</cp:revision>
  <dcterms:modified xsi:type="dcterms:W3CDTF">2020-05-15T05:20:26Z</dcterms:modified>
</cp:coreProperties>
</file>