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81" r:id="rId2"/>
  </p:sldMasterIdLst>
  <p:sldIdLst>
    <p:sldId id="257" r:id="rId3"/>
    <p:sldId id="256"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01" d="100"/>
          <a:sy n="101" d="100"/>
        </p:scale>
        <p:origin x="13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1" y="252000"/>
            <a:ext cx="8146633" cy="471344"/>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2"/>
            <a:ext cx="3960000" cy="2496277"/>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4"/>
            <a:ext cx="3960000" cy="2496277"/>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21" name="Text Placeholder 2"/>
          <p:cNvSpPr>
            <a:spLocks noGrp="1"/>
          </p:cNvSpPr>
          <p:nvPr>
            <p:ph type="body" sz="quarter" idx="13" hasCustomPrompt="1"/>
          </p:nvPr>
        </p:nvSpPr>
        <p:spPr>
          <a:xfrm>
            <a:off x="394580" y="596119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17" hasCustomPrompt="1"/>
          </p:nvPr>
        </p:nvSpPr>
        <p:spPr>
          <a:xfrm rot="16200000">
            <a:off x="-924483" y="4678585"/>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3" name="Text Placeholder 2"/>
          <p:cNvSpPr>
            <a:spLocks noGrp="1"/>
          </p:cNvSpPr>
          <p:nvPr>
            <p:ph type="body" sz="quarter" idx="34" hasCustomPrompt="1"/>
          </p:nvPr>
        </p:nvSpPr>
        <p:spPr>
          <a:xfrm>
            <a:off x="4604729" y="5965818"/>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35" hasCustomPrompt="1"/>
          </p:nvPr>
        </p:nvSpPr>
        <p:spPr>
          <a:xfrm rot="16200000">
            <a:off x="3288607" y="4678585"/>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5" name="Text Placeholder 2"/>
          <p:cNvSpPr>
            <a:spLocks noGrp="1"/>
          </p:cNvSpPr>
          <p:nvPr>
            <p:ph type="body" sz="quarter" idx="36" hasCustomPrompt="1"/>
          </p:nvPr>
        </p:nvSpPr>
        <p:spPr>
          <a:xfrm>
            <a:off x="4604729" y="2868161"/>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37" hasCustomPrompt="1"/>
          </p:nvPr>
        </p:nvSpPr>
        <p:spPr>
          <a:xfrm rot="16200000">
            <a:off x="3285666" y="1614052"/>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4" name="Text Placeholder 2"/>
          <p:cNvSpPr>
            <a:spLocks noGrp="1"/>
          </p:cNvSpPr>
          <p:nvPr>
            <p:ph type="body" sz="quarter" idx="13" hasCustomPrompt="1"/>
          </p:nvPr>
        </p:nvSpPr>
        <p:spPr>
          <a:xfrm>
            <a:off x="394580" y="592076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2"/>
          <p:cNvSpPr>
            <a:spLocks noGrp="1"/>
          </p:cNvSpPr>
          <p:nvPr>
            <p:ph type="body" sz="quarter" idx="17" hasCustomPrompt="1"/>
          </p:nvPr>
        </p:nvSpPr>
        <p:spPr>
          <a:xfrm rot="16200000">
            <a:off x="-924483" y="4577853"/>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6" name="Text Placeholder 2"/>
          <p:cNvSpPr>
            <a:spLocks noGrp="1"/>
          </p:cNvSpPr>
          <p:nvPr>
            <p:ph type="body" sz="quarter" idx="34" hasCustomPrompt="1"/>
          </p:nvPr>
        </p:nvSpPr>
        <p:spPr>
          <a:xfrm>
            <a:off x="383696" y="2970744"/>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7" name="Text Placeholder 2"/>
          <p:cNvSpPr>
            <a:spLocks noGrp="1"/>
          </p:cNvSpPr>
          <p:nvPr>
            <p:ph type="body" sz="quarter" idx="35" hasCustomPrompt="1"/>
          </p:nvPr>
        </p:nvSpPr>
        <p:spPr>
          <a:xfrm rot="16200000">
            <a:off x="-924483" y="1632260"/>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8" name="Text Placeholder 2"/>
          <p:cNvSpPr>
            <a:spLocks noGrp="1"/>
          </p:cNvSpPr>
          <p:nvPr>
            <p:ph type="body" sz="quarter" idx="36" hasCustomPrompt="1"/>
          </p:nvPr>
        </p:nvSpPr>
        <p:spPr>
          <a:xfrm>
            <a:off x="4619504" y="5931880"/>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7" hasCustomPrompt="1"/>
          </p:nvPr>
        </p:nvSpPr>
        <p:spPr>
          <a:xfrm rot="16200000">
            <a:off x="3288607" y="4577853"/>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23" name="Text Placeholder 2"/>
          <p:cNvSpPr>
            <a:spLocks noGrp="1"/>
          </p:cNvSpPr>
          <p:nvPr>
            <p:ph type="body" sz="quarter" idx="13" hasCustomPrompt="1"/>
          </p:nvPr>
        </p:nvSpPr>
        <p:spPr>
          <a:xfrm>
            <a:off x="394580" y="592076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7" name="Text Placeholder 2"/>
          <p:cNvSpPr>
            <a:spLocks noGrp="1"/>
          </p:cNvSpPr>
          <p:nvPr>
            <p:ph type="body" sz="quarter" idx="17" hasCustomPrompt="1"/>
          </p:nvPr>
        </p:nvSpPr>
        <p:spPr>
          <a:xfrm rot="16200000">
            <a:off x="-924483" y="4572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9" name="Text Placeholder 2"/>
          <p:cNvSpPr>
            <a:spLocks noGrp="1"/>
          </p:cNvSpPr>
          <p:nvPr>
            <p:ph type="body" sz="quarter" idx="34" hasCustomPrompt="1"/>
          </p:nvPr>
        </p:nvSpPr>
        <p:spPr>
          <a:xfrm>
            <a:off x="4607669" y="592076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3" name="Text Placeholder 2"/>
          <p:cNvSpPr>
            <a:spLocks noGrp="1"/>
          </p:cNvSpPr>
          <p:nvPr>
            <p:ph type="body" sz="quarter" idx="35" hasCustomPrompt="1"/>
          </p:nvPr>
        </p:nvSpPr>
        <p:spPr>
          <a:xfrm rot="16200000">
            <a:off x="3288607" y="4572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5" name="Text Placeholder 2"/>
          <p:cNvSpPr>
            <a:spLocks noGrp="1"/>
          </p:cNvSpPr>
          <p:nvPr>
            <p:ph type="body" sz="quarter" idx="37" hasCustomPrompt="1"/>
          </p:nvPr>
        </p:nvSpPr>
        <p:spPr>
          <a:xfrm rot="16200000">
            <a:off x="-924483" y="1620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7" name="Text Placeholder 2"/>
          <p:cNvSpPr>
            <a:spLocks noGrp="1"/>
          </p:cNvSpPr>
          <p:nvPr>
            <p:ph type="body" sz="quarter" idx="39" hasCustomPrompt="1"/>
          </p:nvPr>
        </p:nvSpPr>
        <p:spPr>
          <a:xfrm rot="16200000">
            <a:off x="3272950" y="1620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6" name="Rectangle 15"/>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7" name="Text Placeholder 2"/>
          <p:cNvSpPr>
            <a:spLocks noGrp="1"/>
          </p:cNvSpPr>
          <p:nvPr>
            <p:ph type="body" sz="quarter" idx="13" hasCustomPrompt="1"/>
          </p:nvPr>
        </p:nvSpPr>
        <p:spPr>
          <a:xfrm>
            <a:off x="396002" y="5966490"/>
            <a:ext cx="7104393" cy="207581"/>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9" name="Text Placeholder 2"/>
          <p:cNvSpPr>
            <a:spLocks noGrp="1"/>
          </p:cNvSpPr>
          <p:nvPr>
            <p:ph type="body" sz="quarter" idx="17" hasCustomPrompt="1"/>
          </p:nvPr>
        </p:nvSpPr>
        <p:spPr>
          <a:xfrm rot="16200000">
            <a:off x="-923061" y="4612002"/>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1" name="Rectangle 10"/>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1" name="Text Placeholder 2"/>
          <p:cNvSpPr>
            <a:spLocks noGrp="1"/>
          </p:cNvSpPr>
          <p:nvPr>
            <p:ph type="body" sz="quarter" idx="34" hasCustomPrompt="1"/>
          </p:nvPr>
        </p:nvSpPr>
        <p:spPr>
          <a:xfrm>
            <a:off x="391094" y="5931765"/>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rot="16200000">
            <a:off x="-927967" y="4612002"/>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9" name="Text Placeholder 2"/>
          <p:cNvSpPr>
            <a:spLocks noGrp="1"/>
          </p:cNvSpPr>
          <p:nvPr>
            <p:ph type="body" sz="quarter" idx="35" hasCustomPrompt="1"/>
          </p:nvPr>
        </p:nvSpPr>
        <p:spPr>
          <a:xfrm>
            <a:off x="4609391" y="5931765"/>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Text Placeholder 2"/>
          <p:cNvSpPr>
            <a:spLocks noGrp="1"/>
          </p:cNvSpPr>
          <p:nvPr>
            <p:ph type="body" sz="quarter" idx="36" hasCustomPrompt="1"/>
          </p:nvPr>
        </p:nvSpPr>
        <p:spPr>
          <a:xfrm rot="16200000">
            <a:off x="3290331" y="4612002"/>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0" name="Rectangle 9"/>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4" name="Text Placeholder 2"/>
          <p:cNvSpPr>
            <a:spLocks noGrp="1"/>
          </p:cNvSpPr>
          <p:nvPr>
            <p:ph type="body" sz="quarter" idx="13" hasCustomPrompt="1"/>
          </p:nvPr>
        </p:nvSpPr>
        <p:spPr>
          <a:xfrm>
            <a:off x="394580" y="5920749"/>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2"/>
          <p:cNvSpPr>
            <a:spLocks noGrp="1"/>
          </p:cNvSpPr>
          <p:nvPr>
            <p:ph type="body" sz="quarter" idx="17" hasCustomPrompt="1"/>
          </p:nvPr>
        </p:nvSpPr>
        <p:spPr>
          <a:xfrm rot="16200000">
            <a:off x="-924483" y="4572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6" name="Text Placeholder 2"/>
          <p:cNvSpPr>
            <a:spLocks noGrp="1"/>
          </p:cNvSpPr>
          <p:nvPr>
            <p:ph type="body" sz="quarter" idx="34" hasCustomPrompt="1"/>
          </p:nvPr>
        </p:nvSpPr>
        <p:spPr>
          <a:xfrm>
            <a:off x="4622621" y="5920749"/>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7" name="Text Placeholder 2"/>
          <p:cNvSpPr>
            <a:spLocks noGrp="1"/>
          </p:cNvSpPr>
          <p:nvPr>
            <p:ph type="body" sz="quarter" idx="35" hasCustomPrompt="1"/>
          </p:nvPr>
        </p:nvSpPr>
        <p:spPr>
          <a:xfrm rot="16200000">
            <a:off x="3303560" y="4572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8" name="Text Placeholder 2"/>
          <p:cNvSpPr>
            <a:spLocks noGrp="1"/>
          </p:cNvSpPr>
          <p:nvPr>
            <p:ph type="body" sz="quarter" idx="36" hasCustomPrompt="1"/>
          </p:nvPr>
        </p:nvSpPr>
        <p:spPr>
          <a:xfrm>
            <a:off x="4597565" y="2963287"/>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7" hasCustomPrompt="1"/>
          </p:nvPr>
        </p:nvSpPr>
        <p:spPr>
          <a:xfrm rot="16200000">
            <a:off x="3278503" y="1597224"/>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13" hasCustomPrompt="1"/>
          </p:nvPr>
        </p:nvSpPr>
        <p:spPr>
          <a:xfrm>
            <a:off x="394580" y="5920774"/>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2"/>
          <p:cNvSpPr>
            <a:spLocks noGrp="1"/>
          </p:cNvSpPr>
          <p:nvPr>
            <p:ph type="body" sz="quarter" idx="17" hasCustomPrompt="1"/>
          </p:nvPr>
        </p:nvSpPr>
        <p:spPr>
          <a:xfrm rot="16200000">
            <a:off x="-924483" y="457786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9" name="Text Placeholder 2"/>
          <p:cNvSpPr>
            <a:spLocks noGrp="1"/>
          </p:cNvSpPr>
          <p:nvPr>
            <p:ph type="body" sz="quarter" idx="34" hasCustomPrompt="1"/>
          </p:nvPr>
        </p:nvSpPr>
        <p:spPr>
          <a:xfrm>
            <a:off x="383696" y="2963337"/>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35" hasCustomPrompt="1"/>
          </p:nvPr>
        </p:nvSpPr>
        <p:spPr>
          <a:xfrm rot="16200000">
            <a:off x="-935365" y="1631999"/>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5" name="Text Placeholder 2"/>
          <p:cNvSpPr>
            <a:spLocks noGrp="1"/>
          </p:cNvSpPr>
          <p:nvPr>
            <p:ph type="body" sz="quarter" idx="36" hasCustomPrompt="1"/>
          </p:nvPr>
        </p:nvSpPr>
        <p:spPr>
          <a:xfrm>
            <a:off x="4609391" y="5920774"/>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37" hasCustomPrompt="1"/>
          </p:nvPr>
        </p:nvSpPr>
        <p:spPr>
          <a:xfrm rot="16200000">
            <a:off x="3290330" y="457786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6" name="Rectangle 15"/>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13" hasCustomPrompt="1"/>
          </p:nvPr>
        </p:nvSpPr>
        <p:spPr>
          <a:xfrm>
            <a:off x="394580" y="5920749"/>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rot="16200000">
            <a:off x="-924483" y="4577836"/>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1" name="Text Placeholder 2"/>
          <p:cNvSpPr>
            <a:spLocks noGrp="1"/>
          </p:cNvSpPr>
          <p:nvPr>
            <p:ph type="body" sz="quarter" idx="34" hasCustomPrompt="1"/>
          </p:nvPr>
        </p:nvSpPr>
        <p:spPr>
          <a:xfrm>
            <a:off x="383696" y="2988960"/>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8" name="Text Placeholder 2"/>
          <p:cNvSpPr>
            <a:spLocks noGrp="1"/>
          </p:cNvSpPr>
          <p:nvPr>
            <p:ph type="body" sz="quarter" idx="35" hasCustomPrompt="1"/>
          </p:nvPr>
        </p:nvSpPr>
        <p:spPr>
          <a:xfrm rot="16200000">
            <a:off x="-935365" y="1634474"/>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30" name="Text Placeholder 2"/>
          <p:cNvSpPr>
            <a:spLocks noGrp="1"/>
          </p:cNvSpPr>
          <p:nvPr>
            <p:ph type="body" sz="quarter" idx="36" hasCustomPrompt="1"/>
          </p:nvPr>
        </p:nvSpPr>
        <p:spPr>
          <a:xfrm>
            <a:off x="4609043" y="5921313"/>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1" name="Text Placeholder 2"/>
          <p:cNvSpPr>
            <a:spLocks noGrp="1"/>
          </p:cNvSpPr>
          <p:nvPr>
            <p:ph type="body" sz="quarter" idx="37" hasCustomPrompt="1"/>
          </p:nvPr>
        </p:nvSpPr>
        <p:spPr>
          <a:xfrm rot="16200000">
            <a:off x="3289982" y="4578400"/>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32" name="Text Placeholder 2"/>
          <p:cNvSpPr>
            <a:spLocks noGrp="1"/>
          </p:cNvSpPr>
          <p:nvPr>
            <p:ph type="body" sz="quarter" idx="38" hasCustomPrompt="1"/>
          </p:nvPr>
        </p:nvSpPr>
        <p:spPr>
          <a:xfrm>
            <a:off x="4609921" y="2988872"/>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3" name="Text Placeholder 2"/>
          <p:cNvSpPr>
            <a:spLocks noGrp="1"/>
          </p:cNvSpPr>
          <p:nvPr>
            <p:ph type="body" sz="quarter" idx="39" hasCustomPrompt="1"/>
          </p:nvPr>
        </p:nvSpPr>
        <p:spPr>
          <a:xfrm rot="16200000">
            <a:off x="3290860" y="1611236"/>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8" name="Rectangle 17"/>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1197317" rtl="0" eaLnBrk="1" fontAlgn="auto" latinLnBrk="0" hangingPunct="1">
              <a:lnSpc>
                <a:spcPts val="2000"/>
              </a:lnSpc>
              <a:spcBef>
                <a:spcPts val="0"/>
              </a:spcBef>
              <a:spcAft>
                <a:spcPts val="0"/>
              </a:spcAft>
              <a:buClrTx/>
              <a:buSzTx/>
              <a:buFont typeface="Arial" pitchFamily="34" charset="0"/>
              <a:buNone/>
              <a:tabLst/>
              <a:defRPr sz="18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1197317" rtl="0" eaLnBrk="1" fontAlgn="auto" latinLnBrk="0" hangingPunct="1">
              <a:lnSpc>
                <a:spcPts val="2000"/>
              </a:lnSpc>
              <a:spcBef>
                <a:spcPts val="0"/>
              </a:spcBef>
              <a:spcAft>
                <a:spcPts val="0"/>
              </a:spcAft>
              <a:buClrTx/>
              <a:buSzTx/>
              <a:buFont typeface="Arial" pitchFamily="34" charset="0"/>
              <a:buNone/>
              <a:tabLst/>
              <a:defRPr sz="18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8" name="Rectangle 17"/>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5333"/>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0" y="3822177"/>
            <a:ext cx="7832405" cy="346249"/>
          </a:xfrm>
          <a:prstGeom prst="rect">
            <a:avLst/>
          </a:prstGeom>
        </p:spPr>
        <p:txBody>
          <a:bodyPr vert="horz" lIns="0" tIns="0" rIns="0" bIns="0">
            <a:noAutofit/>
          </a:bodyPr>
          <a:lstStyle>
            <a:lvl1pPr marL="0" indent="0">
              <a:lnSpc>
                <a:spcPts val="2000"/>
              </a:lnSpc>
              <a:spcBef>
                <a:spcPts val="0"/>
              </a:spcBef>
              <a:buNone/>
              <a:defRPr sz="18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0"/>
            <a:ext cx="864000" cy="261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14DC6A-3369-41FF-933B-CFC2E17DB5D2}"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33796008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14DC6A-3369-41FF-933B-CFC2E17DB5D2}"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40799600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14DC6A-3369-41FF-933B-CFC2E17DB5D2}"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434164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14DC6A-3369-41FF-933B-CFC2E17DB5D2}"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2234778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14DC6A-3369-41FF-933B-CFC2E17DB5D2}" type="datetimeFigureOut">
              <a:rPr lang="en-GB" smtClean="0"/>
              <a:t>21/03/2017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42236500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14DC6A-3369-41FF-933B-CFC2E17DB5D2}" type="datetimeFigureOut">
              <a:rPr lang="en-GB" smtClean="0"/>
              <a:t>21/03/2017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2931076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4DC6A-3369-41FF-933B-CFC2E17DB5D2}" type="datetimeFigureOut">
              <a:rPr lang="en-GB" smtClean="0"/>
              <a:t>21/03/2017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3490030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4DC6A-3369-41FF-933B-CFC2E17DB5D2}"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18914400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4DC6A-3369-41FF-933B-CFC2E17DB5D2}"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66411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0" y="1399349"/>
            <a:ext cx="7504033" cy="683948"/>
          </a:xfrm>
          <a:prstGeom prst="rect">
            <a:avLst/>
          </a:prstGeom>
        </p:spPr>
        <p:txBody>
          <a:bodyPr lIns="0" tIns="0" rIns="0" bIns="0">
            <a:noAutofit/>
          </a:bodyPr>
          <a:lstStyle>
            <a:lvl1pPr>
              <a:lnSpc>
                <a:spcPts val="4000"/>
              </a:lnSpc>
              <a:spcBef>
                <a:spcPts val="0"/>
              </a:spcBef>
              <a:defRPr sz="380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828000" y="3830885"/>
            <a:ext cx="7502678"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14DC6A-3369-41FF-933B-CFC2E17DB5D2}"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1460879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14DC6A-3369-41FF-933B-CFC2E17DB5D2}"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8D9FD5-DAAE-48CC-82C0-639F7AF2400B}" type="slidenum">
              <a:rPr lang="en-GB" smtClean="0"/>
              <a:t>‹#›</a:t>
            </a:fld>
            <a:endParaRPr lang="en-GB"/>
          </a:p>
        </p:txBody>
      </p:sp>
    </p:spTree>
    <p:extLst>
      <p:ext uri="{BB962C8B-B14F-4D97-AF65-F5344CB8AC3E}">
        <p14:creationId xmlns:p14="http://schemas.microsoft.com/office/powerpoint/2010/main" val="32324338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1" y="252000"/>
            <a:ext cx="8146633" cy="471344"/>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303466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5333"/>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829380" y="3822177"/>
            <a:ext cx="7832405" cy="346249"/>
          </a:xfrm>
          <a:prstGeom prst="rect">
            <a:avLst/>
          </a:prstGeom>
        </p:spPr>
        <p:txBody>
          <a:bodyPr vert="horz" lIns="0" tIns="0" rIns="0" bIns="0">
            <a:noAutofit/>
          </a:bodyPr>
          <a:lstStyle>
            <a:lvl1pPr marL="0" indent="0">
              <a:lnSpc>
                <a:spcPts val="2000"/>
              </a:lnSpc>
              <a:spcBef>
                <a:spcPts val="0"/>
              </a:spcBef>
              <a:buNone/>
              <a:defRPr sz="18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23073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4500"/>
              </a:lnSpc>
              <a:spcBef>
                <a:spcPts val="0"/>
              </a:spcBef>
              <a:defRPr sz="43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2600"/>
              </a:lnSpc>
              <a:spcBef>
                <a:spcPts val="1200"/>
              </a:spcBef>
              <a:buClr>
                <a:schemeClr val="accent2"/>
              </a:buClr>
              <a:defRPr sz="2400">
                <a:latin typeface="Times New Roman"/>
                <a:cs typeface="Times New Roman"/>
              </a:defRPr>
            </a:lvl1pPr>
            <a:lvl2pPr marL="473937" indent="-236969">
              <a:lnSpc>
                <a:spcPts val="2600"/>
              </a:lnSpc>
              <a:spcBef>
                <a:spcPts val="288"/>
              </a:spcBef>
              <a:buClr>
                <a:schemeClr val="accent2"/>
              </a:buClr>
              <a:buFont typeface="Lucida Grande"/>
              <a:buChar char="-"/>
              <a:defRPr sz="2400">
                <a:latin typeface="Times New Roman"/>
                <a:cs typeface="Times New Roman"/>
              </a:defRPr>
            </a:lvl2pPr>
            <a:lvl3pPr marL="710906" indent="-236969">
              <a:lnSpc>
                <a:spcPts val="2200"/>
              </a:lnSpc>
              <a:buClr>
                <a:schemeClr val="accent2"/>
              </a:buClr>
              <a:buFont typeface="Lucida Grande"/>
              <a:buChar char="-"/>
              <a:defRPr sz="2200">
                <a:latin typeface="Times New Roman"/>
                <a:cs typeface="Times New Roman"/>
              </a:defRPr>
            </a:lvl3pPr>
            <a:lvl4pPr marL="721766" indent="-234945">
              <a:lnSpc>
                <a:spcPts val="2200"/>
              </a:lnSpc>
              <a:buClr>
                <a:schemeClr val="accent2"/>
              </a:buClr>
              <a:buFont typeface="Lucida Grande"/>
              <a:buChar char="-"/>
              <a:defRPr sz="2200">
                <a:latin typeface="Times New Roman"/>
                <a:cs typeface="Times New Roman"/>
              </a:defRPr>
            </a:lvl4pPr>
            <a:lvl5pPr marL="721766" indent="-234945">
              <a:lnSpc>
                <a:spcPts val="2200"/>
              </a:lnSpc>
              <a:buClr>
                <a:schemeClr val="accent2"/>
              </a:buClr>
              <a:buFont typeface="Lucida Grande"/>
              <a:buChar char="-"/>
              <a:defRPr sz="220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9" name="Rectangle 8"/>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36"/>
            <a:ext cx="8236266" cy="1814343"/>
          </a:xfrm>
          <a:prstGeom prst="rect">
            <a:avLst/>
          </a:prstGeom>
        </p:spPr>
        <p:txBody>
          <a:bodyPr wrap="square" lIns="0" tIns="0" rIns="0" bIns="0">
            <a:spAutoFit/>
          </a:bodyPr>
          <a:lstStyle>
            <a:lvl1pPr marL="0" indent="0">
              <a:buClr>
                <a:srgbClr val="F05023"/>
              </a:buClr>
              <a:buFontTx/>
              <a:buNone/>
              <a:defRPr sz="2400">
                <a:solidFill>
                  <a:srgbClr val="666666"/>
                </a:solidFill>
                <a:latin typeface="Times New Roman"/>
                <a:cs typeface="Times New Roman"/>
              </a:defRPr>
            </a:lvl1pPr>
            <a:lvl2pPr marL="237061" indent="-237061">
              <a:lnSpc>
                <a:spcPts val="2400"/>
              </a:lnSpc>
              <a:spcBef>
                <a:spcPts val="1200"/>
              </a:spcBef>
              <a:buClr>
                <a:schemeClr val="accent2"/>
              </a:buClr>
              <a:buFont typeface="Arial"/>
              <a:buChar char="•"/>
              <a:defRPr sz="2200">
                <a:latin typeface="Times New Roman"/>
                <a:cs typeface="Times New Roman"/>
              </a:defRPr>
            </a:lvl2pPr>
            <a:lvl3pPr marL="482588" indent="-245527">
              <a:lnSpc>
                <a:spcPts val="2400"/>
              </a:lnSpc>
              <a:buClr>
                <a:schemeClr val="accent2"/>
              </a:buClr>
              <a:buFont typeface="Lucida Grande"/>
              <a:buChar char="-"/>
              <a:defRPr sz="2200">
                <a:latin typeface="Times New Roman"/>
                <a:cs typeface="Times New Roman"/>
              </a:defRPr>
            </a:lvl3pPr>
            <a:lvl4pPr marL="482588" indent="-245527">
              <a:lnSpc>
                <a:spcPts val="2400"/>
              </a:lnSpc>
              <a:buClr>
                <a:srgbClr val="28AAE1"/>
              </a:buClr>
              <a:buFont typeface="Lucida Grande"/>
              <a:buChar char="-"/>
              <a:defRPr sz="2200">
                <a:latin typeface="Times New Roman"/>
                <a:cs typeface="Times New Roman"/>
              </a:defRPr>
            </a:lvl4pPr>
            <a:lvl5pPr marL="482588" indent="-245527">
              <a:lnSpc>
                <a:spcPts val="2400"/>
              </a:lnSpc>
              <a:buClr>
                <a:srgbClr val="28AAE1"/>
              </a:buClr>
              <a:buFont typeface="Lucida Grande"/>
              <a:buChar char="-"/>
              <a:defRPr sz="220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
        <p:nvSpPr>
          <p:cNvPr id="9" name="Slide Number Placeholder 14"/>
          <p:cNvSpPr txBox="1"/>
          <p:nvPr/>
        </p:nvSpPr>
        <p:spPr>
          <a:xfrm>
            <a:off x="0" y="6580032"/>
            <a:ext cx="287338" cy="254441"/>
          </a:xfrm>
          <a:prstGeom prst="rect">
            <a:avLst/>
          </a:prstGeom>
        </p:spPr>
        <p:txBody>
          <a:bodyPr lIns="0" tIns="0" rIns="0" bIns="192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endParaRPr lang="en-US" sz="1067"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Rectangle 7"/>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Rectangle 8"/>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2"/>
            <a:ext cx="8278100" cy="5474969"/>
          </a:xfrm>
          <a:prstGeom prst="rect">
            <a:avLst/>
          </a:prstGeom>
        </p:spPr>
        <p:txBody>
          <a:bodyPr lIns="0" tIns="0" rIns="0" bIns="0">
            <a:no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79"/>
            <a:ext cx="7796920" cy="226339"/>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rot="16200000">
            <a:off x="-924480" y="449799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2" name="Rectangle 11"/>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6" name="Text Placeholder 2"/>
          <p:cNvSpPr>
            <a:spLocks noGrp="1"/>
          </p:cNvSpPr>
          <p:nvPr>
            <p:ph type="body" sz="quarter" idx="13" hasCustomPrompt="1"/>
          </p:nvPr>
        </p:nvSpPr>
        <p:spPr>
          <a:xfrm>
            <a:off x="394580" y="5972428"/>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7" name="Text Placeholder 2"/>
          <p:cNvSpPr>
            <a:spLocks noGrp="1"/>
          </p:cNvSpPr>
          <p:nvPr>
            <p:ph type="body" sz="quarter" idx="17" hasCustomPrompt="1"/>
          </p:nvPr>
        </p:nvSpPr>
        <p:spPr>
          <a:xfrm rot="16200000">
            <a:off x="-924483" y="4634016"/>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2" name="Text Placeholder 2"/>
          <p:cNvSpPr>
            <a:spLocks noGrp="1"/>
          </p:cNvSpPr>
          <p:nvPr>
            <p:ph type="body" sz="quarter" idx="34" hasCustomPrompt="1"/>
          </p:nvPr>
        </p:nvSpPr>
        <p:spPr>
          <a:xfrm>
            <a:off x="4618901" y="597278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2"/>
          <p:cNvSpPr>
            <a:spLocks noGrp="1"/>
          </p:cNvSpPr>
          <p:nvPr>
            <p:ph type="body" sz="quarter" idx="35" hasCustomPrompt="1"/>
          </p:nvPr>
        </p:nvSpPr>
        <p:spPr>
          <a:xfrm rot="16200000">
            <a:off x="3299840" y="4661366"/>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1" name="Rectangle 10"/>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797400" y="6443426"/>
            <a:ext cx="864000" cy="26127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614DC6A-3369-41FF-933B-CFC2E17DB5D2}" type="datetimeFigureOut">
              <a:rPr lang="en-GB" smtClean="0"/>
              <a:t>21/03/2017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8D9FD5-DAAE-48CC-82C0-639F7AF2400B}" type="slidenum">
              <a:rPr lang="en-GB" smtClean="0"/>
              <a:t>‹#›</a:t>
            </a:fld>
            <a:endParaRPr lang="en-GB"/>
          </a:p>
        </p:txBody>
      </p:sp>
    </p:spTree>
    <p:extLst>
      <p:ext uri="{BB962C8B-B14F-4D97-AF65-F5344CB8AC3E}">
        <p14:creationId xmlns:p14="http://schemas.microsoft.com/office/powerpoint/2010/main" val="186029146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3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Flash Talk – </a:t>
            </a:r>
            <a:r>
              <a:rPr lang="en-GB" dirty="0" err="1" smtClean="0"/>
              <a:t>Evogames</a:t>
            </a:r>
            <a:r>
              <a:rPr lang="en-GB" dirty="0" smtClean="0"/>
              <a:t> </a:t>
            </a:r>
            <a:r>
              <a:rPr lang="en-GB" dirty="0"/>
              <a:t>in </a:t>
            </a:r>
            <a:r>
              <a:rPr lang="en-GB" dirty="0" smtClean="0"/>
              <a:t>Python</a:t>
            </a:r>
            <a:endParaRPr lang="en-GB" dirty="0"/>
          </a:p>
        </p:txBody>
      </p:sp>
      <p:sp>
        <p:nvSpPr>
          <p:cNvPr id="3" name="Text Placeholder 2"/>
          <p:cNvSpPr>
            <a:spLocks noGrp="1"/>
          </p:cNvSpPr>
          <p:nvPr>
            <p:ph type="body" sz="quarter" idx="10"/>
          </p:nvPr>
        </p:nvSpPr>
        <p:spPr>
          <a:xfrm>
            <a:off x="829196" y="2076362"/>
            <a:ext cx="7832405" cy="346249"/>
          </a:xfrm>
        </p:spPr>
        <p:txBody>
          <a:bodyPr/>
          <a:lstStyle/>
          <a:p>
            <a:r>
              <a:rPr lang="en-GB" dirty="0" smtClean="0"/>
              <a:t>Or how I travelled through time on User </a:t>
            </a:r>
            <a:r>
              <a:rPr lang="en-GB" dirty="0" smtClean="0"/>
              <a:t>Interfaces</a:t>
            </a:r>
          </a:p>
          <a:p>
            <a:endParaRPr lang="en-GB" dirty="0" smtClean="0"/>
          </a:p>
          <a:p>
            <a:endParaRPr lang="en-GB" dirty="0"/>
          </a:p>
          <a:p>
            <a:endParaRPr lang="en-GB" dirty="0" smtClean="0"/>
          </a:p>
          <a:p>
            <a:endParaRPr lang="en-GB" dirty="0" smtClean="0"/>
          </a:p>
          <a:p>
            <a:endParaRPr lang="en-GB" dirty="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r>
              <a:rPr lang="en-GB" dirty="0" smtClean="0"/>
              <a:t>github.com/</a:t>
            </a:r>
            <a:r>
              <a:rPr lang="en-GB" dirty="0" err="1" smtClean="0"/>
              <a:t>cromlyngames</a:t>
            </a:r>
            <a:r>
              <a:rPr lang="en-GB" dirty="0" smtClean="0"/>
              <a:t>/</a:t>
            </a:r>
            <a:r>
              <a:rPr lang="en-GB" dirty="0" err="1" smtClean="0"/>
              <a:t>stos</a:t>
            </a:r>
            <a:r>
              <a:rPr lang="en-GB" dirty="0" smtClean="0"/>
              <a:t>-valley</a:t>
            </a:r>
            <a:endParaRPr lang="en-GB" dirty="0"/>
          </a:p>
        </p:txBody>
      </p:sp>
      <p:pic>
        <p:nvPicPr>
          <p:cNvPr id="1026" name="Picture 2" descr="https://avatars0.githubusercontent.com/u/18384618?v=3&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42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49" y="252000"/>
            <a:ext cx="8146633" cy="471344"/>
          </a:xfrm>
        </p:spPr>
        <p:txBody>
          <a:bodyPr/>
          <a:lstStyle/>
          <a:p>
            <a:r>
              <a:rPr lang="en-GB" dirty="0" smtClean="0"/>
              <a:t>Evolving for prey bonus</a:t>
            </a:r>
            <a:endParaRPr lang="en-GB" dirty="0"/>
          </a:p>
        </p:txBody>
      </p:sp>
      <p:grpSp>
        <p:nvGrpSpPr>
          <p:cNvPr id="8" name="Group 7"/>
          <p:cNvGrpSpPr/>
          <p:nvPr/>
        </p:nvGrpSpPr>
        <p:grpSpPr>
          <a:xfrm>
            <a:off x="360349" y="1146441"/>
            <a:ext cx="8229600" cy="1792280"/>
            <a:chOff x="-8366766" y="-4416160"/>
            <a:chExt cx="17925708" cy="3903943"/>
          </a:xfrm>
        </p:grpSpPr>
        <p:pic>
          <p:nvPicPr>
            <p:cNvPr id="3" name="Picture 2"/>
            <p:cNvPicPr>
              <a:picLocks noChangeAspect="1"/>
            </p:cNvPicPr>
            <p:nvPr/>
          </p:nvPicPr>
          <p:blipFill>
            <a:blip r:embed="rId2"/>
            <a:stretch>
              <a:fillRect/>
            </a:stretch>
          </p:blipFill>
          <p:spPr>
            <a:xfrm>
              <a:off x="-8366766" y="-3997060"/>
              <a:ext cx="3381375" cy="3305175"/>
            </a:xfrm>
            <a:prstGeom prst="rect">
              <a:avLst/>
            </a:prstGeom>
          </p:spPr>
        </p:pic>
        <p:pic>
          <p:nvPicPr>
            <p:cNvPr id="4" name="Picture 3"/>
            <p:cNvPicPr>
              <a:picLocks noChangeAspect="1"/>
            </p:cNvPicPr>
            <p:nvPr/>
          </p:nvPicPr>
          <p:blipFill>
            <a:blip r:embed="rId3"/>
            <a:stretch>
              <a:fillRect/>
            </a:stretch>
          </p:blipFill>
          <p:spPr>
            <a:xfrm>
              <a:off x="-5553075" y="-4303167"/>
              <a:ext cx="3886200" cy="3790950"/>
            </a:xfrm>
            <a:prstGeom prst="rect">
              <a:avLst/>
            </a:prstGeom>
          </p:spPr>
        </p:pic>
        <p:pic>
          <p:nvPicPr>
            <p:cNvPr id="5" name="Picture 4"/>
            <p:cNvPicPr>
              <a:picLocks noChangeAspect="1"/>
            </p:cNvPicPr>
            <p:nvPr/>
          </p:nvPicPr>
          <p:blipFill>
            <a:blip r:embed="rId4"/>
            <a:stretch>
              <a:fillRect/>
            </a:stretch>
          </p:blipFill>
          <p:spPr>
            <a:xfrm>
              <a:off x="-1666875" y="-3978010"/>
              <a:ext cx="3333750" cy="2819400"/>
            </a:xfrm>
            <a:prstGeom prst="rect">
              <a:avLst/>
            </a:prstGeom>
          </p:spPr>
        </p:pic>
        <p:pic>
          <p:nvPicPr>
            <p:cNvPr id="6" name="Picture 5"/>
            <p:cNvPicPr>
              <a:picLocks noChangeAspect="1"/>
            </p:cNvPicPr>
            <p:nvPr/>
          </p:nvPicPr>
          <p:blipFill>
            <a:blip r:embed="rId5"/>
            <a:stretch>
              <a:fillRect/>
            </a:stretch>
          </p:blipFill>
          <p:spPr>
            <a:xfrm>
              <a:off x="5263167" y="-4416160"/>
              <a:ext cx="4295775" cy="3352800"/>
            </a:xfrm>
            <a:prstGeom prst="rect">
              <a:avLst/>
            </a:prstGeom>
          </p:spPr>
        </p:pic>
        <p:pic>
          <p:nvPicPr>
            <p:cNvPr id="7" name="Picture 6"/>
            <p:cNvPicPr>
              <a:picLocks noChangeAspect="1"/>
            </p:cNvPicPr>
            <p:nvPr/>
          </p:nvPicPr>
          <p:blipFill>
            <a:blip r:embed="rId6"/>
            <a:stretch>
              <a:fillRect/>
            </a:stretch>
          </p:blipFill>
          <p:spPr>
            <a:xfrm>
              <a:off x="1290966" y="-4129258"/>
              <a:ext cx="3876675" cy="3257550"/>
            </a:xfrm>
            <a:prstGeom prst="rect">
              <a:avLst/>
            </a:prstGeom>
          </p:spPr>
        </p:pic>
      </p:grpSp>
      <p:sp>
        <p:nvSpPr>
          <p:cNvPr id="9" name="Title 1"/>
          <p:cNvSpPr txBox="1">
            <a:spLocks/>
          </p:cNvSpPr>
          <p:nvPr/>
        </p:nvSpPr>
        <p:spPr>
          <a:xfrm>
            <a:off x="360348" y="3301198"/>
            <a:ext cx="8146633" cy="471344"/>
          </a:xfrm>
          <a:prstGeom prst="rect">
            <a:avLst/>
          </a:prstGeom>
        </p:spPr>
        <p:txBody>
          <a:bodyPr vert="horz" lIns="0" tIns="0" rIns="0" bIns="0" rtlCol="0" anchor="ctr">
            <a:noAutofit/>
          </a:bodyPr>
          <a:lstStyle>
            <a:lvl1pPr algn="l" defTabSz="685800" rtl="0" eaLnBrk="1" latinLnBrk="0" hangingPunct="1">
              <a:lnSpc>
                <a:spcPts val="3400"/>
              </a:lnSpc>
              <a:spcBef>
                <a:spcPts val="0"/>
              </a:spcBef>
              <a:buNone/>
              <a:defRPr sz="3200" kern="1200">
                <a:solidFill>
                  <a:schemeClr val="accent2"/>
                </a:solidFill>
                <a:latin typeface="Times New Roman"/>
                <a:ea typeface="+mj-ea"/>
                <a:cs typeface="Times New Roman"/>
              </a:defRPr>
            </a:lvl1pPr>
          </a:lstStyle>
          <a:p>
            <a:r>
              <a:rPr lang="en-GB" dirty="0" smtClean="0"/>
              <a:t>But…</a:t>
            </a:r>
            <a:endParaRPr lang="en-GB" dirty="0"/>
          </a:p>
        </p:txBody>
      </p:sp>
      <p:sp>
        <p:nvSpPr>
          <p:cNvPr id="10" name="TextBox 9"/>
          <p:cNvSpPr txBox="1"/>
          <p:nvPr/>
        </p:nvSpPr>
        <p:spPr>
          <a:xfrm>
            <a:off x="792733" y="3926381"/>
            <a:ext cx="7281861" cy="1569660"/>
          </a:xfrm>
          <a:prstGeom prst="rect">
            <a:avLst/>
          </a:prstGeom>
          <a:noFill/>
        </p:spPr>
        <p:txBody>
          <a:bodyPr wrap="square" rtlCol="0">
            <a:spAutoFit/>
          </a:bodyPr>
          <a:lstStyle/>
          <a:p>
            <a:r>
              <a:rPr lang="en-GB" sz="2400" dirty="0" smtClean="0"/>
              <a:t>Turtle very slow</a:t>
            </a:r>
          </a:p>
          <a:p>
            <a:r>
              <a:rPr lang="en-GB" sz="2400" dirty="0" smtClean="0"/>
              <a:t>‘</a:t>
            </a:r>
            <a:r>
              <a:rPr lang="en-GB" sz="2400" dirty="0" smtClean="0"/>
              <a:t>Cliff-edge’ fitness issues</a:t>
            </a:r>
          </a:p>
          <a:p>
            <a:r>
              <a:rPr lang="en-GB" sz="2400" dirty="0" smtClean="0"/>
              <a:t>Great </a:t>
            </a:r>
            <a:r>
              <a:rPr lang="en-GB" sz="2400" dirty="0" smtClean="0"/>
              <a:t>for environment, but no interaction between species</a:t>
            </a:r>
          </a:p>
        </p:txBody>
      </p:sp>
      <p:sp>
        <p:nvSpPr>
          <p:cNvPr id="11" name="Rectangle 10"/>
          <p:cNvSpPr/>
          <p:nvPr/>
        </p:nvSpPr>
        <p:spPr>
          <a:xfrm>
            <a:off x="496861" y="6198133"/>
            <a:ext cx="7069051" cy="369332"/>
          </a:xfrm>
          <a:prstGeom prst="rect">
            <a:avLst/>
          </a:prstGeom>
        </p:spPr>
        <p:txBody>
          <a:bodyPr wrap="none">
            <a:spAutoFit/>
          </a:bodyPr>
          <a:lstStyle/>
          <a:p>
            <a:r>
              <a:rPr lang="en-GB" dirty="0" smtClean="0"/>
              <a:t>github.com/</a:t>
            </a:r>
            <a:r>
              <a:rPr lang="en-GB" dirty="0" err="1" smtClean="0"/>
              <a:t>cromlyngames</a:t>
            </a:r>
            <a:r>
              <a:rPr lang="en-GB" dirty="0" smtClean="0"/>
              <a:t>/</a:t>
            </a:r>
            <a:r>
              <a:rPr lang="en-GB" dirty="0" err="1" smtClean="0"/>
              <a:t>stos</a:t>
            </a:r>
            <a:r>
              <a:rPr lang="en-GB" dirty="0"/>
              <a:t>-valley / blob/master/turtledraawtest2.py</a:t>
            </a:r>
            <a:endParaRPr lang="en-GB" dirty="0"/>
          </a:p>
        </p:txBody>
      </p:sp>
      <p:pic>
        <p:nvPicPr>
          <p:cNvPr id="12" name="Picture 2" descr="https://avatars0.githubusercontent.com/u/18384618?v=3&amp;s=4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8018"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74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1970s: Fantasy </a:t>
            </a:r>
            <a:r>
              <a:rPr lang="en-GB" dirty="0" err="1" smtClean="0"/>
              <a:t>Foodweb</a:t>
            </a:r>
            <a:endParaRPr lang="en-GB" dirty="0"/>
          </a:p>
        </p:txBody>
      </p:sp>
      <p:sp>
        <p:nvSpPr>
          <p:cNvPr id="3" name="TextBox 2"/>
          <p:cNvSpPr txBox="1"/>
          <p:nvPr/>
        </p:nvSpPr>
        <p:spPr>
          <a:xfrm>
            <a:off x="496861" y="723344"/>
            <a:ext cx="7281861" cy="6370975"/>
          </a:xfrm>
          <a:prstGeom prst="rect">
            <a:avLst/>
          </a:prstGeom>
          <a:noFill/>
        </p:spPr>
        <p:txBody>
          <a:bodyPr wrap="square" rtlCol="0">
            <a:spAutoFit/>
          </a:bodyPr>
          <a:lstStyle/>
          <a:p>
            <a:r>
              <a:rPr lang="en-GB" sz="2400" dirty="0" smtClean="0"/>
              <a:t>Input: number of species, incoming energy</a:t>
            </a:r>
          </a:p>
          <a:p>
            <a:r>
              <a:rPr lang="en-GB" sz="2400" dirty="0" smtClean="0"/>
              <a:t>Ignores environment, focus on species interaction</a:t>
            </a:r>
          </a:p>
          <a:p>
            <a:endParaRPr lang="en-GB" sz="2400" dirty="0" smtClean="0"/>
          </a:p>
          <a:p>
            <a:r>
              <a:rPr lang="en-GB" sz="2400" dirty="0" err="1"/>
              <a:t>Light_eater_compi</a:t>
            </a:r>
            <a:r>
              <a:rPr lang="en-GB" sz="2400" dirty="0"/>
              <a:t> = { </a:t>
            </a:r>
            <a:r>
              <a:rPr lang="en-GB" sz="2400" dirty="0" smtClean="0"/>
              <a:t>	'SC</a:t>
            </a:r>
            <a:r>
              <a:rPr lang="en-GB" sz="2400" dirty="0"/>
              <a:t>': 'Quickly growing to full </a:t>
            </a:r>
            <a:r>
              <a:rPr lang="en-GB" sz="2400" dirty="0" smtClean="0"/>
              <a:t>								height</a:t>
            </a:r>
            <a:r>
              <a:rPr lang="en-GB" sz="2400" dirty="0"/>
              <a:t>', </a:t>
            </a:r>
          </a:p>
          <a:p>
            <a:r>
              <a:rPr lang="en-GB" sz="2400" dirty="0" smtClean="0"/>
              <a:t>							'RK</a:t>
            </a:r>
            <a:r>
              <a:rPr lang="en-GB" sz="2400" dirty="0"/>
              <a:t>': 'Entangling climber', </a:t>
            </a:r>
          </a:p>
          <a:p>
            <a:r>
              <a:rPr lang="en-GB" sz="2400" dirty="0" smtClean="0"/>
              <a:t>							'PA</a:t>
            </a:r>
            <a:r>
              <a:rPr lang="en-GB" sz="2400" dirty="0"/>
              <a:t>': 'Symbiotic Defender '}</a:t>
            </a:r>
          </a:p>
          <a:p>
            <a:endParaRPr lang="en-GB" sz="2400" dirty="0" smtClean="0"/>
          </a:p>
          <a:p>
            <a:r>
              <a:rPr lang="en-GB" sz="2400" dirty="0" err="1"/>
              <a:t>Light_eater_defnd</a:t>
            </a:r>
            <a:r>
              <a:rPr lang="en-GB" sz="2400" dirty="0"/>
              <a:t> = { </a:t>
            </a:r>
            <a:r>
              <a:rPr lang="en-GB" sz="2400" dirty="0" smtClean="0"/>
              <a:t>			</a:t>
            </a:r>
            <a:r>
              <a:rPr lang="en-GB" sz="2400" dirty="0" err="1"/>
              <a:t>Herbi_eater_predi</a:t>
            </a:r>
            <a:r>
              <a:rPr lang="en-GB" sz="2400" dirty="0"/>
              <a:t> = { </a:t>
            </a:r>
          </a:p>
          <a:p>
            <a:r>
              <a:rPr lang="en-GB" sz="2400" dirty="0" smtClean="0"/>
              <a:t>'SC</a:t>
            </a:r>
            <a:r>
              <a:rPr lang="en-GB" sz="2400" dirty="0"/>
              <a:t>': 'Tall, high leaves', </a:t>
            </a:r>
            <a:r>
              <a:rPr lang="en-GB" sz="2400" dirty="0" smtClean="0"/>
              <a:t>		</a:t>
            </a:r>
            <a:r>
              <a:rPr lang="en-GB" sz="2400" dirty="0"/>
              <a:t>'RK': 'Long neck/good </a:t>
            </a:r>
            <a:r>
              <a:rPr lang="en-GB" sz="2400" dirty="0" smtClean="0"/>
              <a:t>										climber/burrower</a:t>
            </a:r>
            <a:r>
              <a:rPr lang="en-GB" sz="2400" dirty="0"/>
              <a:t>', </a:t>
            </a:r>
          </a:p>
          <a:p>
            <a:r>
              <a:rPr lang="en-GB" sz="2400" dirty="0" smtClean="0"/>
              <a:t>'RK</a:t>
            </a:r>
            <a:r>
              <a:rPr lang="en-GB" sz="2400" dirty="0"/>
              <a:t>': 'Woody stems', </a:t>
            </a:r>
            <a:r>
              <a:rPr lang="en-GB" sz="2400" dirty="0" smtClean="0"/>
              <a:t>			</a:t>
            </a:r>
            <a:r>
              <a:rPr lang="en-GB" sz="2400" dirty="0"/>
              <a:t>'PA': 'Specialised gut', </a:t>
            </a:r>
          </a:p>
          <a:p>
            <a:r>
              <a:rPr lang="en-GB" sz="2400" dirty="0" smtClean="0"/>
              <a:t>'PA</a:t>
            </a:r>
            <a:r>
              <a:rPr lang="en-GB" sz="2400" dirty="0"/>
              <a:t>': 'Sacrificial Fruits </a:t>
            </a:r>
            <a:r>
              <a:rPr lang="en-GB" sz="2400" dirty="0" smtClean="0"/>
              <a:t>'}		</a:t>
            </a:r>
            <a:r>
              <a:rPr lang="en-GB" sz="2400" dirty="0"/>
              <a:t>'SC': 'Grinding </a:t>
            </a:r>
            <a:r>
              <a:rPr lang="en-GB" sz="2400" dirty="0" smtClean="0"/>
              <a:t>												maw/teeth/beak</a:t>
            </a:r>
            <a:r>
              <a:rPr lang="en-GB" sz="2400" dirty="0"/>
              <a:t>'}</a:t>
            </a:r>
          </a:p>
          <a:p>
            <a:endParaRPr lang="en-GB" sz="2400" dirty="0" smtClean="0"/>
          </a:p>
          <a:p>
            <a:endParaRPr lang="en-GB" sz="2400" dirty="0"/>
          </a:p>
          <a:p>
            <a:endParaRPr lang="en-GB" sz="2400" dirty="0"/>
          </a:p>
        </p:txBody>
      </p:sp>
      <p:sp>
        <p:nvSpPr>
          <p:cNvPr id="4" name="Rectangle 3"/>
          <p:cNvSpPr/>
          <p:nvPr/>
        </p:nvSpPr>
        <p:spPr>
          <a:xfrm>
            <a:off x="496861" y="6198133"/>
            <a:ext cx="6781728" cy="369332"/>
          </a:xfrm>
          <a:prstGeom prst="rect">
            <a:avLst/>
          </a:prstGeom>
        </p:spPr>
        <p:txBody>
          <a:bodyPr wrap="none">
            <a:spAutoFit/>
          </a:bodyPr>
          <a:lstStyle/>
          <a:p>
            <a:r>
              <a:rPr lang="en-GB" dirty="0" smtClean="0"/>
              <a:t>github.com/</a:t>
            </a:r>
            <a:r>
              <a:rPr lang="en-GB" dirty="0" err="1" smtClean="0"/>
              <a:t>cromlyngames</a:t>
            </a:r>
            <a:r>
              <a:rPr lang="en-GB" dirty="0" smtClean="0"/>
              <a:t>/</a:t>
            </a:r>
            <a:r>
              <a:rPr lang="en-GB" dirty="0" err="1" smtClean="0"/>
              <a:t>stos</a:t>
            </a:r>
            <a:r>
              <a:rPr lang="en-GB" dirty="0"/>
              <a:t>-valley / blob/master/fantasy-</a:t>
            </a:r>
            <a:r>
              <a:rPr lang="en-GB" dirty="0" err="1"/>
              <a:t>foodweb</a:t>
            </a:r>
            <a:endParaRPr lang="en-GB" dirty="0"/>
          </a:p>
        </p:txBody>
      </p:sp>
      <p:pic>
        <p:nvPicPr>
          <p:cNvPr id="5" name="Picture 2" descr="https://avatars0.githubusercontent.com/u/18384618?v=3&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03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Sample output</a:t>
            </a:r>
            <a:endParaRPr lang="en-GB" dirty="0"/>
          </a:p>
        </p:txBody>
      </p:sp>
      <p:sp>
        <p:nvSpPr>
          <p:cNvPr id="3" name="Rectangle 2"/>
          <p:cNvSpPr/>
          <p:nvPr/>
        </p:nvSpPr>
        <p:spPr>
          <a:xfrm>
            <a:off x="496861" y="1050995"/>
            <a:ext cx="7572374" cy="3416320"/>
          </a:xfrm>
          <a:prstGeom prst="rect">
            <a:avLst/>
          </a:prstGeom>
        </p:spPr>
        <p:txBody>
          <a:bodyPr wrap="square">
            <a:spAutoFit/>
          </a:bodyPr>
          <a:lstStyle/>
          <a:p>
            <a:r>
              <a:rPr lang="en-GB" dirty="0"/>
              <a:t>The </a:t>
            </a:r>
            <a:r>
              <a:rPr lang="en-GB" dirty="0" err="1"/>
              <a:t>Light_eater</a:t>
            </a:r>
            <a:r>
              <a:rPr lang="en-GB" dirty="0"/>
              <a:t> </a:t>
            </a:r>
            <a:r>
              <a:rPr lang="en-GB" dirty="0" err="1"/>
              <a:t>Crlia</a:t>
            </a:r>
            <a:r>
              <a:rPr lang="en-GB" dirty="0"/>
              <a:t> (10011) is noted for Quickly growing to full height, , , .</a:t>
            </a:r>
          </a:p>
          <a:p>
            <a:r>
              <a:rPr lang="en-GB" dirty="0"/>
              <a:t>There are  52 of these head height, large bush  sized growths in the area</a:t>
            </a:r>
          </a:p>
          <a:p>
            <a:r>
              <a:rPr lang="en-GB" dirty="0"/>
              <a:t>The </a:t>
            </a:r>
            <a:r>
              <a:rPr lang="en-GB" dirty="0" err="1"/>
              <a:t>Light_eater</a:t>
            </a:r>
            <a:r>
              <a:rPr lang="en-GB" dirty="0"/>
              <a:t> </a:t>
            </a:r>
            <a:r>
              <a:rPr lang="en-GB" dirty="0" err="1"/>
              <a:t>Pidnky</a:t>
            </a:r>
            <a:r>
              <a:rPr lang="en-GB" dirty="0"/>
              <a:t> (10013) is noted for , , , nothing.</a:t>
            </a:r>
          </a:p>
          <a:p>
            <a:r>
              <a:rPr lang="en-GB" dirty="0"/>
              <a:t>There are  4 of these hand size, </a:t>
            </a:r>
            <a:r>
              <a:rPr lang="en-GB" dirty="0" err="1"/>
              <a:t>potplant</a:t>
            </a:r>
            <a:r>
              <a:rPr lang="en-GB" dirty="0"/>
              <a:t>  sized growths in the area</a:t>
            </a:r>
          </a:p>
          <a:p>
            <a:endParaRPr lang="en-GB" dirty="0"/>
          </a:p>
          <a:p>
            <a:r>
              <a:rPr lang="en-GB" dirty="0"/>
              <a:t>The </a:t>
            </a:r>
            <a:r>
              <a:rPr lang="en-GB" dirty="0" err="1"/>
              <a:t>Herbi_eater</a:t>
            </a:r>
            <a:r>
              <a:rPr lang="en-GB" dirty="0"/>
              <a:t> </a:t>
            </a:r>
            <a:r>
              <a:rPr lang="en-GB" dirty="0" err="1"/>
              <a:t>Marbil</a:t>
            </a:r>
            <a:r>
              <a:rPr lang="en-GB" dirty="0"/>
              <a:t> (50018) is noted for , Specialised gut, , .</a:t>
            </a:r>
          </a:p>
          <a:p>
            <a:r>
              <a:rPr lang="en-GB" dirty="0"/>
              <a:t> There are  17 of these  medium, fox  sized browsers in the area</a:t>
            </a:r>
          </a:p>
          <a:p>
            <a:r>
              <a:rPr lang="en-GB" dirty="0"/>
              <a:t>when threatened it will  Sense and avoid</a:t>
            </a:r>
          </a:p>
          <a:p>
            <a:r>
              <a:rPr lang="en-GB" dirty="0"/>
              <a:t>The </a:t>
            </a:r>
            <a:r>
              <a:rPr lang="en-GB" dirty="0" err="1"/>
              <a:t>Herbi_eater</a:t>
            </a:r>
            <a:r>
              <a:rPr lang="en-GB" dirty="0"/>
              <a:t> </a:t>
            </a:r>
            <a:r>
              <a:rPr lang="en-GB" dirty="0" err="1"/>
              <a:t>Rattlater</a:t>
            </a:r>
            <a:r>
              <a:rPr lang="en-GB" dirty="0"/>
              <a:t> (50022) is noted for Loud warning calls, Specialised gut, Fast and nimble, .</a:t>
            </a:r>
          </a:p>
          <a:p>
            <a:r>
              <a:rPr lang="en-GB" dirty="0"/>
              <a:t> There are  19 of these  medium, fox  sized browsers in the area</a:t>
            </a:r>
          </a:p>
          <a:p>
            <a:r>
              <a:rPr lang="en-GB" dirty="0"/>
              <a:t>when threatened it will  Flee from danger</a:t>
            </a:r>
          </a:p>
        </p:txBody>
      </p:sp>
      <p:sp>
        <p:nvSpPr>
          <p:cNvPr id="4" name="Rectangle 3"/>
          <p:cNvSpPr/>
          <p:nvPr/>
        </p:nvSpPr>
        <p:spPr>
          <a:xfrm>
            <a:off x="496861" y="6198133"/>
            <a:ext cx="6781728" cy="369332"/>
          </a:xfrm>
          <a:prstGeom prst="rect">
            <a:avLst/>
          </a:prstGeom>
        </p:spPr>
        <p:txBody>
          <a:bodyPr wrap="none">
            <a:spAutoFit/>
          </a:bodyPr>
          <a:lstStyle/>
          <a:p>
            <a:r>
              <a:rPr lang="en-GB" dirty="0" smtClean="0"/>
              <a:t>github.com/</a:t>
            </a:r>
            <a:r>
              <a:rPr lang="en-GB" dirty="0" err="1" smtClean="0"/>
              <a:t>cromlyngames</a:t>
            </a:r>
            <a:r>
              <a:rPr lang="en-GB" dirty="0" smtClean="0"/>
              <a:t>/</a:t>
            </a:r>
            <a:r>
              <a:rPr lang="en-GB" dirty="0" err="1" smtClean="0"/>
              <a:t>stos</a:t>
            </a:r>
            <a:r>
              <a:rPr lang="en-GB" dirty="0"/>
              <a:t>-valley / blob/master/fantasy-</a:t>
            </a:r>
            <a:r>
              <a:rPr lang="en-GB" dirty="0" err="1"/>
              <a:t>foodweb</a:t>
            </a:r>
            <a:endParaRPr lang="en-GB" dirty="0"/>
          </a:p>
        </p:txBody>
      </p:sp>
      <p:pic>
        <p:nvPicPr>
          <p:cNvPr id="5" name="Picture 2" descr="https://avatars0.githubusercontent.com/u/18384618?v=3&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4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a:t>
            </a:r>
            <a:endParaRPr lang="en-GB" dirty="0"/>
          </a:p>
        </p:txBody>
      </p:sp>
      <p:sp>
        <p:nvSpPr>
          <p:cNvPr id="3" name="Rectangle 2"/>
          <p:cNvSpPr/>
          <p:nvPr/>
        </p:nvSpPr>
        <p:spPr>
          <a:xfrm>
            <a:off x="496861" y="6198133"/>
            <a:ext cx="6781728" cy="369332"/>
          </a:xfrm>
          <a:prstGeom prst="rect">
            <a:avLst/>
          </a:prstGeom>
        </p:spPr>
        <p:txBody>
          <a:bodyPr wrap="none">
            <a:spAutoFit/>
          </a:bodyPr>
          <a:lstStyle/>
          <a:p>
            <a:r>
              <a:rPr lang="en-GB" dirty="0" smtClean="0"/>
              <a:t>github.com/</a:t>
            </a:r>
            <a:r>
              <a:rPr lang="en-GB" dirty="0" err="1" smtClean="0"/>
              <a:t>cromlyngames</a:t>
            </a:r>
            <a:r>
              <a:rPr lang="en-GB" dirty="0" smtClean="0"/>
              <a:t>/</a:t>
            </a:r>
            <a:r>
              <a:rPr lang="en-GB" dirty="0" err="1" smtClean="0"/>
              <a:t>stos</a:t>
            </a:r>
            <a:r>
              <a:rPr lang="en-GB" dirty="0"/>
              <a:t>-valley / blob/master/fantasy-</a:t>
            </a:r>
            <a:r>
              <a:rPr lang="en-GB" dirty="0" err="1"/>
              <a:t>foodweb</a:t>
            </a:r>
            <a:endParaRPr lang="en-GB" dirty="0"/>
          </a:p>
        </p:txBody>
      </p:sp>
      <p:sp>
        <p:nvSpPr>
          <p:cNvPr id="4" name="Rectangle 3"/>
          <p:cNvSpPr/>
          <p:nvPr/>
        </p:nvSpPr>
        <p:spPr>
          <a:xfrm>
            <a:off x="496861" y="1689170"/>
            <a:ext cx="7572374" cy="3693319"/>
          </a:xfrm>
          <a:prstGeom prst="rect">
            <a:avLst/>
          </a:prstGeom>
        </p:spPr>
        <p:txBody>
          <a:bodyPr wrap="square">
            <a:spAutoFit/>
          </a:bodyPr>
          <a:lstStyle/>
          <a:p>
            <a:r>
              <a:rPr lang="en-GB" dirty="0" smtClean="0"/>
              <a:t>No environmental adaptations</a:t>
            </a:r>
          </a:p>
          <a:p>
            <a:r>
              <a:rPr lang="en-GB" dirty="0" smtClean="0"/>
              <a:t>No feedback to environment (daisy world or beavers)</a:t>
            </a:r>
          </a:p>
          <a:p>
            <a:endParaRPr lang="en-GB" dirty="0" smtClean="0"/>
          </a:p>
          <a:p>
            <a:r>
              <a:rPr lang="en-GB" dirty="0" smtClean="0"/>
              <a:t>Poor scaling – inevitable?</a:t>
            </a:r>
          </a:p>
          <a:p>
            <a:r>
              <a:rPr lang="en-GB" dirty="0" smtClean="0"/>
              <a:t>Not PEP 8 compliant. Refactor and try again.</a:t>
            </a:r>
          </a:p>
          <a:p>
            <a:endParaRPr lang="en-GB" dirty="0"/>
          </a:p>
          <a:p>
            <a:r>
              <a:rPr lang="en-GB" dirty="0" smtClean="0"/>
              <a:t>Carnivore tango</a:t>
            </a:r>
          </a:p>
          <a:p>
            <a:endParaRPr lang="en-GB" dirty="0" smtClean="0"/>
          </a:p>
          <a:p>
            <a:r>
              <a:rPr lang="en-GB" dirty="0" smtClean="0"/>
              <a:t>NO PIXEL ART!</a:t>
            </a:r>
          </a:p>
          <a:p>
            <a:endParaRPr lang="en-GB" dirty="0"/>
          </a:p>
          <a:p>
            <a:endParaRPr lang="en-GB" dirty="0" smtClean="0"/>
          </a:p>
          <a:p>
            <a:endParaRPr lang="en-GB" dirty="0" smtClean="0"/>
          </a:p>
          <a:p>
            <a:endParaRPr lang="en-GB" dirty="0"/>
          </a:p>
        </p:txBody>
      </p:sp>
      <p:pic>
        <p:nvPicPr>
          <p:cNvPr id="5" name="Picture 2" descr="https://avatars0.githubusercontent.com/u/18384618?v=3&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088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42" y="4063383"/>
            <a:ext cx="952381" cy="95238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74" y="3245561"/>
            <a:ext cx="952381" cy="95238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03" y="2408689"/>
            <a:ext cx="952381" cy="95238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286" y="1571313"/>
            <a:ext cx="952885" cy="952885"/>
          </a:xfrm>
          <a:prstGeom prst="rect">
            <a:avLst/>
          </a:prstGeom>
        </p:spPr>
      </p:pic>
      <p:sp>
        <p:nvSpPr>
          <p:cNvPr id="2" name="Title 1"/>
          <p:cNvSpPr>
            <a:spLocks noGrp="1"/>
          </p:cNvSpPr>
          <p:nvPr>
            <p:ph type="title"/>
          </p:nvPr>
        </p:nvSpPr>
        <p:spPr/>
        <p:txBody>
          <a:bodyPr/>
          <a:lstStyle/>
          <a:p>
            <a:r>
              <a:rPr lang="en-GB" dirty="0" smtClean="0"/>
              <a:t>1990s : Pixel Valley</a:t>
            </a:r>
            <a:endParaRPr lang="en-GB"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399" y="723707"/>
            <a:ext cx="952885" cy="95288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8874" y="723707"/>
            <a:ext cx="952885" cy="95288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5174" y="723707"/>
            <a:ext cx="952885" cy="952885"/>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1978" y="723707"/>
            <a:ext cx="952381" cy="952381"/>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278" y="723707"/>
            <a:ext cx="952381" cy="952381"/>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60659" y="723455"/>
            <a:ext cx="952633" cy="952633"/>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6001" y="565431"/>
            <a:ext cx="1049285" cy="1268680"/>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2999" y="5081231"/>
            <a:ext cx="1429328" cy="1762838"/>
          </a:xfrm>
          <a:prstGeom prst="rect">
            <a:avLst/>
          </a:prstGeom>
        </p:spPr>
      </p:pic>
      <p:sp>
        <p:nvSpPr>
          <p:cNvPr id="17" name="TextBox 16"/>
          <p:cNvSpPr txBox="1"/>
          <p:nvPr/>
        </p:nvSpPr>
        <p:spPr>
          <a:xfrm>
            <a:off x="1722327" y="1676088"/>
            <a:ext cx="5729528" cy="4154984"/>
          </a:xfrm>
          <a:prstGeom prst="rect">
            <a:avLst/>
          </a:prstGeom>
          <a:noFill/>
        </p:spPr>
        <p:txBody>
          <a:bodyPr wrap="square" rtlCol="0">
            <a:spAutoFit/>
          </a:bodyPr>
          <a:lstStyle/>
          <a:p>
            <a:r>
              <a:rPr lang="en-GB" sz="2400" dirty="0" smtClean="0"/>
              <a:t>Pixel art done by hand, </a:t>
            </a:r>
          </a:p>
          <a:p>
            <a:r>
              <a:rPr lang="en-GB" sz="2400" dirty="0" smtClean="0"/>
              <a:t>Layout uses </a:t>
            </a:r>
            <a:r>
              <a:rPr lang="en-GB" sz="2400" dirty="0" err="1" smtClean="0"/>
              <a:t>Graphviz</a:t>
            </a:r>
            <a:endParaRPr lang="en-GB" sz="2400" dirty="0" smtClean="0"/>
          </a:p>
          <a:p>
            <a:r>
              <a:rPr lang="en-GB" sz="2400" dirty="0" smtClean="0"/>
              <a:t>‘Story’ uses </a:t>
            </a:r>
            <a:r>
              <a:rPr lang="en-GB" sz="2400" dirty="0" err="1" smtClean="0"/>
              <a:t>reddit</a:t>
            </a:r>
            <a:r>
              <a:rPr lang="en-GB" sz="2400" dirty="0" smtClean="0"/>
              <a:t> comment chain format</a:t>
            </a:r>
          </a:p>
          <a:p>
            <a:endParaRPr lang="en-GB" sz="2400" dirty="0" smtClean="0"/>
          </a:p>
          <a:p>
            <a:r>
              <a:rPr lang="en-GB" sz="2400" dirty="0" smtClean="0"/>
              <a:t>Parent species </a:t>
            </a:r>
            <a:r>
              <a:rPr lang="en-GB" sz="2400" dirty="0" smtClean="0"/>
              <a:t>chosen randomly </a:t>
            </a:r>
          </a:p>
          <a:p>
            <a:r>
              <a:rPr lang="en-GB" sz="2400" dirty="0"/>
              <a:t>	</a:t>
            </a:r>
            <a:r>
              <a:rPr lang="en-GB" sz="2400" dirty="0" smtClean="0"/>
              <a:t>BUT new species ‘hand crafted’</a:t>
            </a:r>
          </a:p>
          <a:p>
            <a:pPr marL="285750" indent="-285750">
              <a:buFontTx/>
              <a:buChar char="-"/>
            </a:pPr>
            <a:r>
              <a:rPr lang="en-GB" sz="2400" dirty="0" smtClean="0"/>
              <a:t>‘Power’ improvement</a:t>
            </a:r>
          </a:p>
          <a:p>
            <a:pPr marL="285750" indent="-285750">
              <a:buFontTx/>
              <a:buChar char="-"/>
            </a:pPr>
            <a:r>
              <a:rPr lang="en-GB" sz="2400" dirty="0" smtClean="0"/>
              <a:t>Environmental improvement</a:t>
            </a:r>
          </a:p>
          <a:p>
            <a:pPr marL="285750" indent="-285750">
              <a:buFontTx/>
              <a:buChar char="-"/>
            </a:pPr>
            <a:r>
              <a:rPr lang="en-GB" sz="2400" dirty="0" smtClean="0"/>
              <a:t>Sexual competition </a:t>
            </a:r>
            <a:r>
              <a:rPr lang="en-GB" sz="2400" dirty="0" smtClean="0"/>
              <a:t>improvement</a:t>
            </a:r>
            <a:endParaRPr lang="en-GB" sz="2400" dirty="0" smtClean="0"/>
          </a:p>
          <a:p>
            <a:r>
              <a:rPr lang="en-GB" sz="2400" dirty="0" smtClean="0"/>
              <a:t>New species ‘stress’ competitors</a:t>
            </a:r>
          </a:p>
          <a:p>
            <a:r>
              <a:rPr lang="en-GB" sz="2400" dirty="0" smtClean="0"/>
              <a:t>Extinction every ten species  Stress &gt; dice</a:t>
            </a:r>
          </a:p>
        </p:txBody>
      </p:sp>
      <p:pic>
        <p:nvPicPr>
          <p:cNvPr id="18" name="Picture 2" descr="https://avatars0.githubusercontent.com/u/18384618?v=3&amp;s=4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95308"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99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53" y="0"/>
            <a:ext cx="6070944" cy="6858000"/>
          </a:xfrm>
          <a:prstGeom prst="rect">
            <a:avLst/>
          </a:prstGeom>
        </p:spPr>
      </p:pic>
      <p:pic>
        <p:nvPicPr>
          <p:cNvPr id="4" name="Picture 2" descr="https://avatars0.githubusercontent.com/u/18384618?v=3&amp;s=4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8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150" y="0"/>
            <a:ext cx="6579649" cy="6858000"/>
          </a:xfrm>
          <a:prstGeom prst="rect">
            <a:avLst/>
          </a:prstGeom>
        </p:spPr>
      </p:pic>
      <p:pic>
        <p:nvPicPr>
          <p:cNvPr id="4" name="Picture 2" descr="https://avatars0.githubusercontent.com/u/18384618?v=3&amp;s=4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03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02" y="0"/>
            <a:ext cx="7647798" cy="6858000"/>
          </a:xfrm>
          <a:prstGeom prst="rect">
            <a:avLst/>
          </a:prstGeom>
        </p:spPr>
      </p:pic>
    </p:spTree>
    <p:extLst>
      <p:ext uri="{BB962C8B-B14F-4D97-AF65-F5344CB8AC3E}">
        <p14:creationId xmlns:p14="http://schemas.microsoft.com/office/powerpoint/2010/main" val="344800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24" y="-571500"/>
            <a:ext cx="7300452" cy="6858000"/>
          </a:xfrm>
          <a:prstGeom prst="rect">
            <a:avLst/>
          </a:prstGeom>
        </p:spPr>
      </p:pic>
      <p:pic>
        <p:nvPicPr>
          <p:cNvPr id="4" name="Picture 2" descr="https://avatars0.githubusercontent.com/u/18384618?v=3&amp;s=4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20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207" y="0"/>
            <a:ext cx="6071585" cy="6858000"/>
          </a:xfrm>
          <a:prstGeom prst="rect">
            <a:avLst/>
          </a:prstGeom>
        </p:spPr>
      </p:pic>
      <p:pic>
        <p:nvPicPr>
          <p:cNvPr id="4" name="Picture 2" descr="https://avatars0.githubusercontent.com/u/18384618?v=3&amp;s=4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9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207" y="0"/>
            <a:ext cx="6071585" cy="6858000"/>
          </a:xfrm>
          <a:prstGeom prst="rect">
            <a:avLst/>
          </a:prstGeom>
        </p:spPr>
      </p:pic>
      <p:pic>
        <p:nvPicPr>
          <p:cNvPr id="4" name="Picture 2" descr="https://avatars0.githubusercontent.com/u/18384618?v=3&amp;s=4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486"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3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1980s - Python Eating Turtle Valley</a:t>
            </a:r>
            <a:endParaRPr lang="en-GB" dirty="0"/>
          </a:p>
        </p:txBody>
      </p:sp>
      <p:sp>
        <p:nvSpPr>
          <p:cNvPr id="8" name="TextBox 7"/>
          <p:cNvSpPr txBox="1"/>
          <p:nvPr/>
        </p:nvSpPr>
        <p:spPr>
          <a:xfrm>
            <a:off x="496861" y="723344"/>
            <a:ext cx="7281861" cy="4893647"/>
          </a:xfrm>
          <a:prstGeom prst="rect">
            <a:avLst/>
          </a:prstGeom>
          <a:noFill/>
        </p:spPr>
        <p:txBody>
          <a:bodyPr wrap="square" rtlCol="0">
            <a:spAutoFit/>
          </a:bodyPr>
          <a:lstStyle/>
          <a:p>
            <a:r>
              <a:rPr lang="en-GB" sz="2400" dirty="0" smtClean="0"/>
              <a:t>Uses </a:t>
            </a:r>
            <a:r>
              <a:rPr lang="en-GB" sz="2400" dirty="0" err="1" smtClean="0"/>
              <a:t>tkinter</a:t>
            </a:r>
            <a:r>
              <a:rPr lang="en-GB" sz="2400" dirty="0" smtClean="0"/>
              <a:t> and the turtle module</a:t>
            </a:r>
          </a:p>
          <a:p>
            <a:r>
              <a:rPr lang="en-GB" sz="2400" dirty="0" smtClean="0"/>
              <a:t>Animal as sequence of lengths and angles.</a:t>
            </a:r>
          </a:p>
          <a:p>
            <a:r>
              <a:rPr lang="en-GB" sz="2400" dirty="0" smtClean="0"/>
              <a:t>Mutation +- 10%  &gt; eliminates all but useful</a:t>
            </a:r>
          </a:p>
          <a:p>
            <a:r>
              <a:rPr lang="en-GB" sz="2400" dirty="0" smtClean="0"/>
              <a:t>Emergent shape assessed:</a:t>
            </a:r>
          </a:p>
          <a:p>
            <a:endParaRPr lang="en-GB" sz="2400" dirty="0" smtClean="0"/>
          </a:p>
          <a:p>
            <a:r>
              <a:rPr lang="en-GB" sz="2400" dirty="0" err="1" smtClean="0"/>
              <a:t>preybonus</a:t>
            </a:r>
            <a:r>
              <a:rPr lang="en-GB" sz="2400" dirty="0" smtClean="0"/>
              <a:t> </a:t>
            </a:r>
            <a:r>
              <a:rPr lang="en-GB" sz="2400" dirty="0"/>
              <a:t>= </a:t>
            </a:r>
            <a:r>
              <a:rPr lang="en-GB" sz="2400" dirty="0" smtClean="0"/>
              <a:t>	1/3*(</a:t>
            </a:r>
            <a:r>
              <a:rPr lang="en-GB" sz="2400" dirty="0" err="1"/>
              <a:t>detailsbit</a:t>
            </a:r>
            <a:r>
              <a:rPr lang="en-GB" sz="2400" dirty="0"/>
              <a:t>['</a:t>
            </a:r>
            <a:r>
              <a:rPr lang="en-GB" sz="2400" dirty="0" err="1"/>
              <a:t>eyeratio</a:t>
            </a:r>
            <a:r>
              <a:rPr lang="en-GB" sz="2400" dirty="0" smtClean="0"/>
              <a:t>']</a:t>
            </a:r>
          </a:p>
          <a:p>
            <a:r>
              <a:rPr lang="en-GB" sz="2400" dirty="0" smtClean="0"/>
              <a:t>				+</a:t>
            </a:r>
            <a:r>
              <a:rPr lang="en-GB" sz="2400" dirty="0" err="1"/>
              <a:t>generikmon</a:t>
            </a:r>
            <a:r>
              <a:rPr lang="en-GB" sz="2400" dirty="0"/>
              <a:t>['</a:t>
            </a:r>
            <a:r>
              <a:rPr lang="en-GB" sz="2400" dirty="0" err="1"/>
              <a:t>crownD</a:t>
            </a:r>
            <a:r>
              <a:rPr lang="en-GB" sz="2400" dirty="0" smtClean="0"/>
              <a:t>']</a:t>
            </a:r>
          </a:p>
          <a:p>
            <a:r>
              <a:rPr lang="en-GB" sz="2400" dirty="0" smtClean="0"/>
              <a:t>			</a:t>
            </a:r>
            <a:r>
              <a:rPr lang="en-GB" sz="2400" dirty="0"/>
              <a:t>	</a:t>
            </a:r>
            <a:r>
              <a:rPr lang="en-GB" sz="2400" dirty="0" smtClean="0"/>
              <a:t>+</a:t>
            </a:r>
            <a:r>
              <a:rPr lang="en-GB" sz="2400" dirty="0" err="1"/>
              <a:t>detailsbit</a:t>
            </a:r>
            <a:r>
              <a:rPr lang="en-GB" sz="2400" dirty="0"/>
              <a:t>['</a:t>
            </a:r>
            <a:r>
              <a:rPr lang="en-GB" sz="2400" dirty="0" err="1"/>
              <a:t>fangtipratio</a:t>
            </a:r>
            <a:r>
              <a:rPr lang="en-GB" sz="2400" dirty="0" smtClean="0"/>
              <a:t>'])</a:t>
            </a:r>
          </a:p>
          <a:p>
            <a:endParaRPr lang="en-GB" sz="2400" dirty="0"/>
          </a:p>
          <a:p>
            <a:r>
              <a:rPr lang="en-GB" sz="2400" dirty="0" err="1"/>
              <a:t>senseEval</a:t>
            </a:r>
            <a:r>
              <a:rPr lang="en-GB" sz="2400" dirty="0"/>
              <a:t> </a:t>
            </a:r>
            <a:r>
              <a:rPr lang="en-GB" sz="2400" dirty="0" smtClean="0"/>
              <a:t>= </a:t>
            </a:r>
            <a:r>
              <a:rPr lang="en-GB" sz="2400" dirty="0"/>
              <a:t>	</a:t>
            </a:r>
            <a:r>
              <a:rPr lang="en-GB" sz="2400" dirty="0" smtClean="0"/>
              <a:t>1/4</a:t>
            </a:r>
            <a:r>
              <a:rPr lang="en-GB" sz="2400" dirty="0"/>
              <a:t>*(</a:t>
            </a:r>
            <a:r>
              <a:rPr lang="en-GB" sz="2400" dirty="0" err="1"/>
              <a:t>detailsbit</a:t>
            </a:r>
            <a:r>
              <a:rPr lang="en-GB" sz="2400" dirty="0"/>
              <a:t>['</a:t>
            </a:r>
            <a:r>
              <a:rPr lang="en-GB" sz="2400" dirty="0" err="1"/>
              <a:t>eyesize</a:t>
            </a:r>
            <a:r>
              <a:rPr lang="en-GB" sz="2400" dirty="0"/>
              <a:t>'] </a:t>
            </a:r>
            <a:endParaRPr lang="en-GB" sz="2400" dirty="0" smtClean="0"/>
          </a:p>
          <a:p>
            <a:r>
              <a:rPr lang="en-GB" sz="2400" dirty="0" smtClean="0"/>
              <a:t>			</a:t>
            </a:r>
            <a:r>
              <a:rPr lang="en-GB" sz="2400" dirty="0"/>
              <a:t>	</a:t>
            </a:r>
            <a:r>
              <a:rPr lang="en-GB" sz="2400" dirty="0" smtClean="0"/>
              <a:t>+</a:t>
            </a:r>
            <a:r>
              <a:rPr lang="en-GB" sz="2400" dirty="0" err="1"/>
              <a:t>detailsbit</a:t>
            </a:r>
            <a:r>
              <a:rPr lang="en-GB" sz="2400" dirty="0"/>
              <a:t>['</a:t>
            </a:r>
            <a:r>
              <a:rPr lang="en-GB" sz="2400" dirty="0" err="1"/>
              <a:t>nosesize</a:t>
            </a:r>
            <a:r>
              <a:rPr lang="en-GB" sz="2400" dirty="0"/>
              <a:t>'] </a:t>
            </a:r>
            <a:endParaRPr lang="en-GB" sz="2400" dirty="0" smtClean="0"/>
          </a:p>
          <a:p>
            <a:r>
              <a:rPr lang="en-GB" sz="2400" dirty="0" smtClean="0"/>
              <a:t>			</a:t>
            </a:r>
            <a:r>
              <a:rPr lang="en-GB" sz="2400" dirty="0"/>
              <a:t>	</a:t>
            </a:r>
            <a:r>
              <a:rPr lang="en-GB" sz="2400" dirty="0" smtClean="0"/>
              <a:t>+ </a:t>
            </a:r>
            <a:r>
              <a:rPr lang="en-GB" sz="2400" dirty="0" err="1"/>
              <a:t>generikmon</a:t>
            </a:r>
            <a:r>
              <a:rPr lang="en-GB" sz="2400" dirty="0"/>
              <a:t>['ear2D'] </a:t>
            </a:r>
            <a:endParaRPr lang="en-GB" sz="2400" dirty="0" smtClean="0"/>
          </a:p>
          <a:p>
            <a:r>
              <a:rPr lang="en-GB" sz="2400" dirty="0" smtClean="0"/>
              <a:t>			</a:t>
            </a:r>
            <a:r>
              <a:rPr lang="en-GB" sz="2400" dirty="0"/>
              <a:t>	</a:t>
            </a:r>
            <a:r>
              <a:rPr lang="en-GB" sz="2400" dirty="0" smtClean="0"/>
              <a:t>+ </a:t>
            </a:r>
            <a:r>
              <a:rPr lang="en-GB" sz="2400" dirty="0" err="1"/>
              <a:t>generikmon</a:t>
            </a:r>
            <a:r>
              <a:rPr lang="en-GB" sz="2400" dirty="0"/>
              <a:t>['ear6D'])</a:t>
            </a:r>
            <a:endParaRPr lang="en-GB" sz="2400" dirty="0" smtClean="0"/>
          </a:p>
        </p:txBody>
      </p:sp>
      <p:sp>
        <p:nvSpPr>
          <p:cNvPr id="3" name="Rectangle 2"/>
          <p:cNvSpPr/>
          <p:nvPr/>
        </p:nvSpPr>
        <p:spPr>
          <a:xfrm>
            <a:off x="496861" y="6198133"/>
            <a:ext cx="7069051" cy="369332"/>
          </a:xfrm>
          <a:prstGeom prst="rect">
            <a:avLst/>
          </a:prstGeom>
        </p:spPr>
        <p:txBody>
          <a:bodyPr wrap="none">
            <a:spAutoFit/>
          </a:bodyPr>
          <a:lstStyle/>
          <a:p>
            <a:r>
              <a:rPr lang="en-GB" dirty="0" smtClean="0"/>
              <a:t>github.com/</a:t>
            </a:r>
            <a:r>
              <a:rPr lang="en-GB" dirty="0" err="1" smtClean="0"/>
              <a:t>cromlyngames</a:t>
            </a:r>
            <a:r>
              <a:rPr lang="en-GB" dirty="0" smtClean="0"/>
              <a:t>/</a:t>
            </a:r>
            <a:r>
              <a:rPr lang="en-GB" dirty="0" err="1" smtClean="0"/>
              <a:t>stos</a:t>
            </a:r>
            <a:r>
              <a:rPr lang="en-GB" dirty="0"/>
              <a:t>-valley / blob/master/turtledraawtest2.py</a:t>
            </a:r>
            <a:endParaRPr lang="en-GB" dirty="0"/>
          </a:p>
        </p:txBody>
      </p:sp>
      <p:pic>
        <p:nvPicPr>
          <p:cNvPr id="5" name="Picture 2" descr="https://avatars0.githubusercontent.com/u/18384618?v=3&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5912" y="5297486"/>
            <a:ext cx="1560514" cy="156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52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2.xml><?xml version="1.0" encoding="utf-8"?>
<a:theme xmlns:a="http://schemas.openxmlformats.org/drawingml/2006/main" name="Office Theme">
  <a:themeElements>
    <a:clrScheme name="Office">
      <a:dk1>
        <a:sysClr val="windowText" lastClr="000000"/>
      </a:dk1>
      <a:lt1>
        <a:sysClr val="window" lastClr="F2FFF2"/>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99</TotalTime>
  <Words>312</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ＭＳ Ｐゴシック</vt:lpstr>
      <vt:lpstr>Arial</vt:lpstr>
      <vt:lpstr>Calibri</vt:lpstr>
      <vt:lpstr>Calibri Light</vt:lpstr>
      <vt:lpstr>Lucida Grande</vt:lpstr>
      <vt:lpstr>Times New Roman</vt:lpstr>
      <vt:lpstr>arup standard theme test</vt:lpstr>
      <vt:lpstr>Office Theme</vt:lpstr>
      <vt:lpstr>Flash Talk – Evogames in Python</vt:lpstr>
      <vt:lpstr>1990s : Pixel Valley</vt:lpstr>
      <vt:lpstr>PowerPoint Presentation</vt:lpstr>
      <vt:lpstr>PowerPoint Presentation</vt:lpstr>
      <vt:lpstr>PowerPoint Presentation</vt:lpstr>
      <vt:lpstr>PowerPoint Presentation</vt:lpstr>
      <vt:lpstr>PowerPoint Presentation</vt:lpstr>
      <vt:lpstr>PowerPoint Presentation</vt:lpstr>
      <vt:lpstr>1980s - Python Eating Turtle Valley</vt:lpstr>
      <vt:lpstr>Evolving for prey bonus</vt:lpstr>
      <vt:lpstr>1970s: Fantasy Foodweb</vt:lpstr>
      <vt:lpstr>Sample output</vt:lpstr>
      <vt:lpstr>Problems</vt:lpstr>
    </vt:vector>
  </TitlesOfParts>
  <Company>Arup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 Talk – Evogames in Python</dc:title>
  <dc:creator>Patrick Barry</dc:creator>
  <cp:lastModifiedBy>Patrick Barry</cp:lastModifiedBy>
  <cp:revision>10</cp:revision>
  <dcterms:created xsi:type="dcterms:W3CDTF">2017-03-20T12:45:19Z</dcterms:created>
  <dcterms:modified xsi:type="dcterms:W3CDTF">2017-03-21T09:00:13Z</dcterms:modified>
</cp:coreProperties>
</file>