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2" r:id="rId6"/>
    <p:sldId id="263" r:id="rId7"/>
    <p:sldId id="264" r:id="rId8"/>
    <p:sldId id="257" r:id="rId9"/>
    <p:sldId id="260" r:id="rId10"/>
    <p:sldId id="261" r:id="rId11"/>
    <p:sldId id="258" r:id="rId12"/>
    <p:sldId id="25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96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42654"/>
            <a:ext cx="54864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1412" y="4813244"/>
            <a:ext cx="502986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General-Purpose Multi-body, Multi-spacecraft</a:t>
            </a:r>
          </a:p>
          <a:p>
            <a:pPr algn="ctr"/>
            <a:r>
              <a:rPr lang="en-US" dirty="0" smtClean="0"/>
              <a:t>Simulation Tool</a:t>
            </a:r>
          </a:p>
          <a:p>
            <a:pPr algn="ctr"/>
            <a:endParaRPr lang="en-US" dirty="0"/>
          </a:p>
          <a:p>
            <a:pPr algn="ctr"/>
            <a:r>
              <a:rPr lang="en-US" sz="1400" dirty="0" smtClean="0"/>
              <a:t>Eric Stoneking</a:t>
            </a:r>
          </a:p>
          <a:p>
            <a:pPr algn="ctr"/>
            <a:r>
              <a:rPr lang="en-US" sz="1400" dirty="0" smtClean="0"/>
              <a:t>Code 591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168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Picture 3" descr="FGST Gamma Sk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2" y="1261587"/>
            <a:ext cx="2514600" cy="2514600"/>
          </a:xfrm>
          <a:prstGeom prst="rect">
            <a:avLst/>
          </a:prstGeom>
        </p:spPr>
      </p:pic>
      <p:pic>
        <p:nvPicPr>
          <p:cNvPr id="5" name="Picture 4" descr="AR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7" y="1261587"/>
            <a:ext cx="2514600" cy="2514600"/>
          </a:xfrm>
          <a:prstGeom prst="rect">
            <a:avLst/>
          </a:prstGeom>
        </p:spPr>
      </p:pic>
      <p:pic>
        <p:nvPicPr>
          <p:cNvPr id="6" name="Picture 5" descr="Hexapod on Ma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54" y="4054969"/>
            <a:ext cx="2514600" cy="2514600"/>
          </a:xfrm>
          <a:prstGeom prst="rect">
            <a:avLst/>
          </a:prstGeom>
        </p:spPr>
      </p:pic>
      <p:pic>
        <p:nvPicPr>
          <p:cNvPr id="7" name="Picture 6" descr="IonCruiser67P-C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54969"/>
            <a:ext cx="251460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4339" y="2788545"/>
            <a:ext cx="1492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Fermi Gamma-ray </a:t>
            </a:r>
          </a:p>
          <a:p>
            <a:r>
              <a:rPr lang="en-US" sz="1200" dirty="0" smtClean="0"/>
              <a:t>Space Telescope.</a:t>
            </a:r>
          </a:p>
          <a:p>
            <a:r>
              <a:rPr lang="en-US" sz="1200" dirty="0" smtClean="0"/>
              <a:t>Gamma-ray sky </a:t>
            </a:r>
          </a:p>
          <a:p>
            <a:r>
              <a:rPr lang="en-US" sz="1200" dirty="0" smtClean="0"/>
              <a:t>derived from FGST </a:t>
            </a:r>
          </a:p>
          <a:p>
            <a:r>
              <a:rPr lang="en-US" sz="1200" dirty="0" smtClean="0"/>
              <a:t>survey data.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837656" y="3303566"/>
            <a:ext cx="180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Conceptual rendezvous </a:t>
            </a:r>
          </a:p>
          <a:p>
            <a:r>
              <a:rPr lang="en-US" sz="1200" dirty="0" smtClean="0"/>
              <a:t>and capture scenario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18514" y="5923327"/>
            <a:ext cx="171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Conceptual spacecraft </a:t>
            </a:r>
          </a:p>
          <a:p>
            <a:r>
              <a:rPr lang="en-US" sz="1200" dirty="0" smtClean="0"/>
              <a:t>in orbit about </a:t>
            </a:r>
          </a:p>
          <a:p>
            <a:r>
              <a:rPr lang="en-US" sz="1200" dirty="0" smtClean="0"/>
              <a:t>Comet 67P-CG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0099" y="5914474"/>
            <a:ext cx="159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Conceptual hexapod </a:t>
            </a:r>
          </a:p>
          <a:p>
            <a:r>
              <a:rPr lang="en-US" sz="1200" dirty="0" smtClean="0"/>
              <a:t>rover</a:t>
            </a:r>
            <a:r>
              <a:rPr lang="en-US" sz="1200" dirty="0"/>
              <a:t> </a:t>
            </a:r>
            <a:r>
              <a:rPr lang="en-US" sz="1200" dirty="0" smtClean="0"/>
              <a:t>on the surface </a:t>
            </a:r>
          </a:p>
          <a:p>
            <a:r>
              <a:rPr lang="en-US" sz="1200" dirty="0" smtClean="0"/>
              <a:t>of Mars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52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42 is a comprehensive general-purpose simulation of spacecraft attitude and orbit dynamics.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primary purpose is to support design and validation of attitude control systems, from concept studies through integration and test. </a:t>
            </a:r>
            <a:endParaRPr lang="en-US" dirty="0" smtClean="0"/>
          </a:p>
          <a:p>
            <a:r>
              <a:rPr lang="en-US" dirty="0" smtClean="0"/>
              <a:t>42 </a:t>
            </a:r>
            <a:r>
              <a:rPr lang="en-US" dirty="0"/>
              <a:t>accurately models multi-body spacecraft attitude dynamics (with rigid and/or flexible bodies), and both two-body and three-body orbital flight regimes, </a:t>
            </a:r>
            <a:r>
              <a:rPr lang="en-US" dirty="0" err="1"/>
              <a:t>modelling</a:t>
            </a:r>
            <a:r>
              <a:rPr lang="en-US" dirty="0"/>
              <a:t> environments from low Earth orbit </a:t>
            </a:r>
            <a:r>
              <a:rPr lang="en-US" dirty="0" smtClean="0"/>
              <a:t>throughout </a:t>
            </a:r>
            <a:r>
              <a:rPr lang="en-US" dirty="0"/>
              <a:t>the solar system. </a:t>
            </a:r>
            <a:endParaRPr lang="en-US" dirty="0" smtClean="0"/>
          </a:p>
          <a:p>
            <a:r>
              <a:rPr lang="en-US" dirty="0" smtClean="0"/>
              <a:t>42 </a:t>
            </a:r>
            <a:r>
              <a:rPr lang="en-US" dirty="0"/>
              <a:t>simulates multiple spacecraft concurrently, facilitating studies of rendezvous, proximity operations, and precision formation flying. </a:t>
            </a:r>
            <a:endParaRPr lang="en-US" dirty="0" smtClean="0"/>
          </a:p>
          <a:p>
            <a:r>
              <a:rPr lang="en-US" dirty="0" smtClean="0"/>
              <a:t>42 </a:t>
            </a:r>
            <a:r>
              <a:rPr lang="en-US" dirty="0"/>
              <a:t>features visualization of spacecraft attitude.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Multi-body dynamics (tree topology, rotational and/or translational joints)</a:t>
            </a:r>
          </a:p>
          <a:p>
            <a:r>
              <a:rPr lang="en-US" dirty="0"/>
              <a:t>Rigid and/or flexible bodies</a:t>
            </a:r>
          </a:p>
          <a:p>
            <a:r>
              <a:rPr lang="en-US" dirty="0"/>
              <a:t>Multiple spacecraft (</a:t>
            </a:r>
            <a:r>
              <a:rPr lang="en-US" dirty="0" err="1"/>
              <a:t>prox</a:t>
            </a:r>
            <a:r>
              <a:rPr lang="en-US" dirty="0"/>
              <a:t> ops, formation flying, or independent)</a:t>
            </a:r>
          </a:p>
          <a:p>
            <a:r>
              <a:rPr lang="en-US" dirty="0"/>
              <a:t>Inter-spacecraft and spacecraft-surface contact forces support landers, rovers, and spacecraft servicing scenarios</a:t>
            </a:r>
          </a:p>
          <a:p>
            <a:r>
              <a:rPr lang="en-US" dirty="0"/>
              <a:t>Two-body or three-body orbits, anywhere in the solar system</a:t>
            </a:r>
          </a:p>
          <a:p>
            <a:r>
              <a:rPr lang="en-US" dirty="0"/>
              <a:t>Optional visualization</a:t>
            </a:r>
          </a:p>
          <a:p>
            <a:r>
              <a:rPr lang="en-US" dirty="0"/>
              <a:t>Socket-based </a:t>
            </a:r>
            <a:r>
              <a:rPr lang="en-US" dirty="0" err="1"/>
              <a:t>interprocess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 (IPC) interface to other apps</a:t>
            </a:r>
          </a:p>
          <a:p>
            <a:r>
              <a:rPr lang="en-US" dirty="0"/>
              <a:t>Fast setup for concept studies</a:t>
            </a:r>
          </a:p>
          <a:p>
            <a:r>
              <a:rPr lang="en-US" dirty="0"/>
              <a:t>Rigorous and full-featured to support full spacecraft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5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42 Supports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spacecraft modeled concurrently</a:t>
            </a:r>
          </a:p>
          <a:p>
            <a:pPr lvl="1"/>
            <a:r>
              <a:rPr lang="en-US" dirty="0" smtClean="0"/>
              <a:t>Example:  31-spacecraft formation simulated for Stellar Imager Study (2005)</a:t>
            </a:r>
          </a:p>
          <a:p>
            <a:r>
              <a:rPr lang="en-US" dirty="0" smtClean="0"/>
              <a:t>Inter-spacecraft contact forces support docking, servicing scenarios</a:t>
            </a:r>
          </a:p>
          <a:p>
            <a:r>
              <a:rPr lang="en-US" dirty="0" smtClean="0"/>
              <a:t>Common reference orbit preserves numerical accuracy</a:t>
            </a:r>
          </a:p>
          <a:p>
            <a:pPr lvl="1"/>
            <a:r>
              <a:rPr lang="en-US" dirty="0" smtClean="0"/>
              <a:t>Example:  Sub-nanometer accuracy over 10-km formation for Stellar Imager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42 Supports ACS Design in All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Intended </a:t>
            </a:r>
            <a:r>
              <a:rPr lang="en-US" dirty="0"/>
              <a:t>for use from concept studies through ops</a:t>
            </a:r>
          </a:p>
          <a:p>
            <a:pPr lvl="1"/>
            <a:r>
              <a:rPr lang="en-US" dirty="0"/>
              <a:t>Rapid prototyping makes it useful for MDL studies</a:t>
            </a:r>
          </a:p>
          <a:p>
            <a:pPr lvl="1"/>
            <a:r>
              <a:rPr lang="en-US" dirty="0"/>
              <a:t>Environment models support actuator sizing, performance studies</a:t>
            </a:r>
          </a:p>
          <a:p>
            <a:pPr lvl="1"/>
            <a:r>
              <a:rPr lang="en-US" dirty="0"/>
              <a:t>High-fidelity dynamics handle multi-body, flexible-body spacecraft</a:t>
            </a:r>
          </a:p>
          <a:p>
            <a:pPr lvl="1"/>
            <a:r>
              <a:rPr lang="en-US" dirty="0"/>
              <a:t>Portability (Mac, </a:t>
            </a:r>
            <a:r>
              <a:rPr lang="en-US" dirty="0" err="1"/>
              <a:t>linux</a:t>
            </a:r>
            <a:r>
              <a:rPr lang="en-US" dirty="0"/>
              <a:t>, Windows) minimizes infrastructure requirements</a:t>
            </a:r>
          </a:p>
          <a:p>
            <a:pPr lvl="1"/>
            <a:r>
              <a:rPr lang="en-US" dirty="0"/>
              <a:t>Clean interface aids progression from flight software “model” to dropping in actual flight </a:t>
            </a:r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Interfaces to </a:t>
            </a:r>
            <a:r>
              <a:rPr lang="en-US" dirty="0" err="1" smtClean="0"/>
              <a:t>cFS</a:t>
            </a:r>
            <a:r>
              <a:rPr lang="en-US" dirty="0" smtClean="0"/>
              <a:t> are under discussion </a:t>
            </a:r>
            <a:endParaRPr lang="en-US" dirty="0"/>
          </a:p>
          <a:p>
            <a:pPr lvl="1"/>
            <a:r>
              <a:rPr lang="en-US" dirty="0"/>
              <a:t>Visualization aids situational awareness from concept to operations  </a:t>
            </a:r>
          </a:p>
          <a:p>
            <a:r>
              <a:rPr lang="en-US" dirty="0"/>
              <a:t>Designed to be powerful, but easy to get 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9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42 is Open Source, Portable, </a:t>
            </a:r>
            <a:r>
              <a:rPr lang="en-US" dirty="0" err="1" smtClean="0"/>
              <a:t>Integrable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Released under NOSA in March 2015</a:t>
            </a:r>
          </a:p>
          <a:p>
            <a:pPr lvl="1"/>
            <a:r>
              <a:rPr lang="en-US" dirty="0" smtClean="0"/>
              <a:t>sourceforge.net</a:t>
            </a:r>
            <a:r>
              <a:rPr lang="en-US" dirty="0"/>
              <a:t>/projects/</a:t>
            </a:r>
            <a:r>
              <a:rPr lang="en-US" dirty="0" err="1" smtClean="0"/>
              <a:t>fortytwospacecraftsimulation</a:t>
            </a:r>
            <a:endParaRPr lang="en-US" dirty="0" smtClean="0"/>
          </a:p>
          <a:p>
            <a:pPr lvl="1"/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ericstoneking</a:t>
            </a:r>
            <a:r>
              <a:rPr lang="en-US" dirty="0"/>
              <a:t>/</a:t>
            </a:r>
            <a:r>
              <a:rPr lang="en-US" dirty="0" smtClean="0"/>
              <a:t>42</a:t>
            </a:r>
          </a:p>
          <a:p>
            <a:r>
              <a:rPr lang="en-US" dirty="0" smtClean="0"/>
              <a:t>Runs on Mac, </a:t>
            </a:r>
            <a:r>
              <a:rPr lang="en-US" dirty="0" err="1" smtClean="0"/>
              <a:t>linux</a:t>
            </a:r>
            <a:r>
              <a:rPr lang="en-US" dirty="0" smtClean="0"/>
              <a:t>, Windows</a:t>
            </a:r>
          </a:p>
          <a:p>
            <a:r>
              <a:rPr lang="en-US" dirty="0" smtClean="0"/>
              <a:t>42 is a command-line program</a:t>
            </a:r>
          </a:p>
          <a:p>
            <a:pPr lvl="1"/>
            <a:r>
              <a:rPr lang="en-US" dirty="0" smtClean="0"/>
              <a:t>Can be called from other processes (incl. </a:t>
            </a:r>
            <a:r>
              <a:rPr lang="en-US" dirty="0" err="1" smtClean="0"/>
              <a:t>Matlab</a:t>
            </a:r>
            <a:r>
              <a:rPr lang="en-US" dirty="0" smtClean="0"/>
              <a:t>, python, </a:t>
            </a:r>
            <a:r>
              <a:rPr lang="en-US" dirty="0" err="1" smtClean="0"/>
              <a:t>perl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Sockets enable Inter-Process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1"/>
            <a:r>
              <a:rPr lang="en-US" dirty="0" smtClean="0"/>
              <a:t>One application runs concurrently with commercial CFD software</a:t>
            </a:r>
          </a:p>
          <a:p>
            <a:pPr lvl="1"/>
            <a:r>
              <a:rPr lang="en-US" dirty="0" smtClean="0"/>
              <a:t>Dynamics engine and visualization front end can run as separate processes on separate computers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8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42 as a Multi-spacecraft HWIL </a:t>
            </a:r>
            <a:r>
              <a:rPr lang="en-US" dirty="0" err="1" smtClean="0"/>
              <a:t>Sim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3" y="1499437"/>
            <a:ext cx="7571478" cy="3819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2246" y="5212867"/>
            <a:ext cx="5827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Engine and displays can run on separate computers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Communication by sockets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Engine interfaces with flight processors via </a:t>
            </a:r>
            <a:r>
              <a:rPr lang="en-US" dirty="0" err="1" smtClean="0"/>
              <a:t>cFS</a:t>
            </a:r>
            <a:r>
              <a:rPr lang="en-US" dirty="0" smtClean="0"/>
              <a:t> over </a:t>
            </a:r>
          </a:p>
          <a:p>
            <a:r>
              <a:rPr lang="en-US" dirty="0" smtClean="0"/>
              <a:t>     serial port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(ref </a:t>
            </a:r>
            <a:r>
              <a:rPr lang="en-US" dirty="0" err="1" smtClean="0"/>
              <a:t>Cubesat</a:t>
            </a:r>
            <a:r>
              <a:rPr lang="en-US" dirty="0" smtClean="0"/>
              <a:t> IRAD, </a:t>
            </a:r>
            <a:r>
              <a:rPr lang="en-US" dirty="0" err="1" smtClean="0"/>
              <a:t>Dellingr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25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42 Features a Fleshed-out Solar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spacecraft, anywhere in the solar system</a:t>
            </a:r>
          </a:p>
          <a:p>
            <a:r>
              <a:rPr lang="en-US" dirty="0" smtClean="0"/>
              <a:t>Flight regimes include two</a:t>
            </a:r>
            <a:r>
              <a:rPr lang="en-US" dirty="0"/>
              <a:t>-body, three-body orbit </a:t>
            </a:r>
            <a:r>
              <a:rPr lang="en-US" dirty="0" smtClean="0"/>
              <a:t>dynamics, planetary surfaces, comet/asteroid </a:t>
            </a:r>
            <a:r>
              <a:rPr lang="en-US" dirty="0" err="1" smtClean="0"/>
              <a:t>prox</a:t>
            </a:r>
            <a:r>
              <a:rPr lang="en-US" dirty="0" smtClean="0"/>
              <a:t> ops</a:t>
            </a:r>
            <a:endParaRPr lang="en-US" dirty="0"/>
          </a:p>
          <a:p>
            <a:r>
              <a:rPr lang="en-US" dirty="0"/>
              <a:t>One sun, nine planets, 45 major moons </a:t>
            </a:r>
          </a:p>
          <a:p>
            <a:pPr lvl="1"/>
            <a:r>
              <a:rPr lang="en-US" dirty="0"/>
              <a:t>Minor bodies (comets and asteroids) added as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2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42 Dynamics Formulation Preserves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spacecraft may share a reference orbit for formation flying, </a:t>
            </a:r>
            <a:r>
              <a:rPr lang="en-US" dirty="0" err="1" smtClean="0"/>
              <a:t>prox</a:t>
            </a:r>
            <a:r>
              <a:rPr lang="en-US" dirty="0" smtClean="0"/>
              <a:t> ops</a:t>
            </a:r>
          </a:p>
          <a:p>
            <a:pPr lvl="1"/>
            <a:r>
              <a:rPr lang="en-US" dirty="0" smtClean="0"/>
              <a:t>Enables nanometer accuracy with km-scale formations</a:t>
            </a:r>
          </a:p>
          <a:p>
            <a:r>
              <a:rPr lang="en-US" dirty="0" smtClean="0"/>
              <a:t>Kane’s dynamics are efficient, avoid numerical issues that drive performance of Differential-Algebraic-Equation (DAE) formulations</a:t>
            </a:r>
          </a:p>
          <a:p>
            <a:r>
              <a:rPr lang="en-US" dirty="0" smtClean="0"/>
              <a:t>Multiple bodies, each rigid or flexible</a:t>
            </a:r>
          </a:p>
          <a:p>
            <a:r>
              <a:rPr lang="en-US" dirty="0" smtClean="0"/>
              <a:t>Joints support rotation, translation degrees of freedom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199</TotalTime>
  <Words>644</Words>
  <Application>Microsoft Macintosh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Summary</vt:lpstr>
      <vt:lpstr>Features</vt:lpstr>
      <vt:lpstr>42 Supports Distributed Systems</vt:lpstr>
      <vt:lpstr>42 Supports ACS Design in All Phases</vt:lpstr>
      <vt:lpstr>42 is Open Source, Portable, Integrable</vt:lpstr>
      <vt:lpstr>42 as a Multi-spacecraft HWIL Sim</vt:lpstr>
      <vt:lpstr>42 Features a Fleshed-out Solar System</vt:lpstr>
      <vt:lpstr>42 Dynamics Formulation Preserves Accuracy</vt:lpstr>
      <vt:lpstr>Screenshots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Eric  Stoneking</cp:lastModifiedBy>
  <cp:revision>53</cp:revision>
  <dcterms:created xsi:type="dcterms:W3CDTF">2010-04-12T23:12:02Z</dcterms:created>
  <dcterms:modified xsi:type="dcterms:W3CDTF">2015-12-07T17:41:05Z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