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D03D6-1BF9-D049-8ADD-4AB99EBDF796}" v="1293" dt="2024-05-07T03:55:28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63A5-4489-4448-BC39-0DF0866C95E9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BA01-C06B-5140-B01A-03C92681F0C7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1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4BA01-C06B-5140-B01A-03C92681F0C7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06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33B-0551-C730-AEF4-CD26CE5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A2CF-E9E7-6853-5821-B0C002A1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31B4-4A2D-6FE1-2D37-6012A6F0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72C-7AE0-4757-0FB3-457CBB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A5-07C1-CD5F-8BB5-9E0CB77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06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F8A-7F91-F800-5131-28F47F3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D37E-FD26-299B-EF96-2501057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76B-693C-214C-C6B1-9A1312F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A2C5-9ABF-68A6-5795-64E735A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D3D-99F7-04D1-5EE8-C08B86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47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2E191-8C8D-8A84-E0C0-040A0C1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22B6-79A3-64B8-014E-C6448273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E153-EA20-BEAA-6E3A-CF77E500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1EA3-3F97-AC98-223B-45DD2C9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8B9-A9E1-F05B-1697-91CB4C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7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027-708A-B33A-9F55-302BB8D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E5B7-5E91-80CE-B6CB-8994EE3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397-0EFA-7349-5109-DCE3BA3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297D-397F-854C-DB47-3B17C12C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8EB-414B-56E0-E2E0-E1FD5C1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817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857-1240-51E2-1115-65147C4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F711-2676-6F80-63DA-A49796B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51BC-E9E5-B8C1-A213-4B908A5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7F64-DB92-E1AF-3989-9993E00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2C44-6B88-1843-64EB-5B0053F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098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17B-0697-B547-2BB4-3120CEE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6A20-067B-8726-27AF-DFAA8CC2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FF6-D652-D5DC-46F2-61848759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60F-D721-C5D3-DECB-DA98B4C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BB-E605-8254-5FBB-A5C535F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3ED6-DCBC-16B8-B480-4DB4B7F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15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C52-ABC8-C136-874E-30355E0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C613-9607-5807-E676-4CD4753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26B6-3194-FEA1-94EF-E6F0C20B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3AE1-5717-B96E-FBBE-0591801B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6499-B8B4-D6B8-3C6A-B03220B4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7678A-0E2C-D84A-4DD0-7497CEA9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C09D-D5F1-B08C-2AFC-8D15E84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80C9-9DE0-4265-D71F-F2864DE3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7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BDF-8F24-B870-1513-76E3C7E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58EE-DFAF-B816-A0BC-06073BE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F9F2-6E2D-5CB7-ED8A-FB3D400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4880-2469-E5B6-898A-A302869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1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B5D2-F37C-2F93-EF6A-547FDE7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C4CA-7ED5-8EC7-269A-B3CFDD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03EB-3C5A-99D4-D2DF-2BF8E5E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412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8F1-0F20-5403-672C-85E9F2A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8E7C-D60A-817D-FD4E-63F549F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BFD9-D171-18FD-345A-C7CE5F6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5B0A-14E7-CB12-25E5-2D42547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33E8-C0DB-56B6-C224-43F613C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8B51-7226-1D0F-2ADA-44AE8BC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501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94-B5F8-C349-69A4-5C20ACC9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0E60-E4D0-5B10-0238-7B0A5224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2ACC-B11E-FABF-D485-18AF452B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E0A4-A508-0FC7-2673-27F5EEC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92D4-F947-F266-7A62-AB451F5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AC2-1264-F3CF-4F23-56CF0D1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EF0F-90E5-7AC9-21D2-58834B0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C758-6E63-EED8-C4BB-8B81ECD5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07B-99A5-BAF2-0CE3-B060F19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801-8875-2165-2F68-26110A1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EA7-F7D5-501A-4C36-57BF8911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33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C1E7-3898-6130-190F-BD39E93B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Hechos Estilizados y </a:t>
            </a:r>
            <a:br>
              <a:rPr lang="en-CL" dirty="0"/>
            </a:br>
            <a:r>
              <a:rPr lang="en-CL" dirty="0"/>
              <a:t>Evaluación Cuantitativa del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85B6-9267-4908-9E5F-6FF88ABF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22200553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7B9E-68EB-7144-3F43-C226B33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 Calibración del RBC básico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Asumamos un modelo RBC tradicional con las siguientes formas funcionales para la utilidad y la producción:</a:t>
                </a: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F14-132C-B377-0673-97EB2CC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Condiciones de equilibrio: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05662-282D-4278-02FB-827959DB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8"/>
          <a:stretch/>
        </p:blipFill>
        <p:spPr>
          <a:xfrm>
            <a:off x="2531075" y="1461728"/>
            <a:ext cx="7772400" cy="4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6D2-065F-D897-7785-2C6E8C4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L" dirty="0"/>
                  <a:t>Para calibrar utilizaremos el estado estacionario del modelo como nuestra condición de identificación. Es decir, los parámetros del modelo corresponderan a los valores en el largo plazo.</a:t>
                </a:r>
              </a:p>
              <a:p>
                <a:r>
                  <a:rPr lang="en-CL" dirty="0"/>
                  <a:t>De la ecuación (17):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Usando los datos y la ecuación de Fisher: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≈0.0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=0.995 ≈0.9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1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8307CF-BC44-8787-1A75-BBD5FFBE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5" y="3429000"/>
            <a:ext cx="2274109" cy="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46D-EE36-C026-4D87-70C70FD0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Usando la expresión para el salario: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Lo que significa que podemos calcular </a:t>
                </a:r>
                <a14:m>
                  <m:oMath xmlns:m="http://schemas.openxmlformats.org/officeDocument/2006/math">
                    <m:r>
                      <a:rPr lang="en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L" dirty="0"/>
                  <a:t> como la fracción del ingreso total que se paga en forma de salarios: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65481E-6D05-B4E7-7785-3DD36FEE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55335"/>
            <a:ext cx="4267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A9-E4E4-14FB-9F3D-172E44E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DAF-BD69-7F84-C3C9-3A850751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De la ecuación de acumulación del capital tenemos que: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El producto de estado estacionario es: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Resolviendo, el ratio de inversión a producto está dado por:</a:t>
            </a:r>
          </a:p>
          <a:p>
            <a:endParaRPr lang="en-CL" dirty="0"/>
          </a:p>
          <a:p>
            <a:endParaRPr lang="en-CL" dirty="0"/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2770-76CF-9D91-1C1C-38D2FE4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298528"/>
            <a:ext cx="15494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42A6-9EA8-FCE8-B7F4-75CB22B2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18" y="3872813"/>
            <a:ext cx="2095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61C42-42D7-3B8B-0893-2CC2D26A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5535998"/>
            <a:ext cx="2438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C3A-8AD7-B63C-0993-1127DBD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66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Teniendo en cuenta que el capital de estado estacionario está dado por: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Entonces, el ratio de inversión a producto en el estado estacionario es:</a:t>
                </a:r>
              </a:p>
              <a:p>
                <a:endParaRPr lang="en-CL" dirty="0"/>
              </a:p>
              <a:p>
                <a:r>
                  <a:rPr lang="en-CL" dirty="0"/>
                  <a:t>En los datos,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≈0.225</m:t>
                    </m:r>
                  </m:oMath>
                </a14:m>
                <a:r>
                  <a:rPr lang="en-CL" dirty="0"/>
                  <a:t>. Lo que implica que dados los 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L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  <a:blipFill>
                <a:blip r:embed="rId2"/>
                <a:stretch>
                  <a:fillRect l="-1059" t="-2010" r="-10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8C686C-332C-0642-3354-14DAB82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2" y="1654990"/>
            <a:ext cx="3314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F0FF4-DD75-2C44-85C3-69AF6924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2" y="3634561"/>
            <a:ext cx="229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A38-7F09-3A5A-857C-6D011A4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Si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L" dirty="0"/>
                  <a:t>, entonces de la ecuación de acumulación: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De la condición de primer orden para el trabajo: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Igualando y solucionando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1278A7-7C3F-9C39-7C51-24F02C7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291835"/>
            <a:ext cx="23368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C373D-3E78-4AB6-CDE0-81E20F3E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47" y="4001294"/>
            <a:ext cx="32639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FCB7-BE94-A6E3-7B8F-6F2FEDB82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450211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3F3-9E96-CED9-D511-C7A72C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Resulta razonable asumir que las personas trabajan aproximadamente 1/3 de su tiempo (8 horas). Entonces, usando los valores para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L" dirty="0"/>
                  <a:t>que calculamos antes: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C2243E-510E-F1D7-5418-59B57ECF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9" y="3258516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89E6-7E21-34C9-0C7F-201488A0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¿Cómo calibramos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?</a:t>
                </a:r>
              </a:p>
              <a:p>
                <a:pPr lvl="1"/>
                <a:r>
                  <a:rPr lang="en-CL" dirty="0"/>
                  <a:t>Nuestro modelo asume que el proceso de productividad es lineal y contiene una tendencia determinística.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El residuo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L" dirty="0"/>
                  <a:t>, puede ser interpretado como la TFP estacionaria, y lo podemos usar para estimar: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Estimando este proceso para EEUU, nos da: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  <a:blipFill>
                <a:blip r:embed="rId2"/>
                <a:stretch>
                  <a:fillRect l="-1033" t="-195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B32B-7301-E944-06D4-88E5F0E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L" sz="4800" dirty="0">
                <a:solidFill>
                  <a:srgbClr val="FFFFFF"/>
                </a:solidFill>
              </a:rPr>
              <a:t>Vamos a Dynare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CD242-6749-D7F0-0847-41AD2215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2A4-6BBC-2AA1-448A-EFB3B9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Los datos y el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D9E-3BD5-6311-DBA3-591715DB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convención es analizar datos desestacionarizados usando el HP filter (existen otros filtros que son igualmente útiles) </a:t>
            </a:r>
          </a:p>
          <a:p>
            <a:pPr lvl="1"/>
            <a:r>
              <a:rPr lang="en-CL" dirty="0"/>
              <a:t>Datos incluyen pero no se limitan a: Producto, consumo, inversión, empleo, productividad, entre otros</a:t>
            </a:r>
          </a:p>
          <a:p>
            <a:pPr lvl="1"/>
            <a:r>
              <a:rPr lang="en-CL" dirty="0"/>
              <a:t>Se mira la desviación con respecto a la tendencia calculada por HP</a:t>
            </a:r>
          </a:p>
          <a:p>
            <a:r>
              <a:rPr lang="en-CL" dirty="0"/>
              <a:t> </a:t>
            </a:r>
            <a:r>
              <a:rPr lang="en-CL" i="1" dirty="0">
                <a:solidFill>
                  <a:srgbClr val="FF0000"/>
                </a:solidFill>
              </a:rPr>
              <a:t>Business Cycle Moments: </a:t>
            </a:r>
            <a:r>
              <a:rPr lang="en-CL" dirty="0"/>
              <a:t>Usualmente se refiere a la volatilidad del ciclo (segundos momentos)</a:t>
            </a:r>
          </a:p>
          <a:p>
            <a:r>
              <a:rPr lang="en-CL" dirty="0"/>
              <a:t>También nos interesa la ciclicidad (correlación de la variable X con el PIB) y la persistencia (autocorrelación)</a:t>
            </a:r>
          </a:p>
          <a:p>
            <a:endParaRPr lang="en-CL" dirty="0"/>
          </a:p>
          <a:p>
            <a:endParaRPr lang="en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524-095F-3632-428B-7AE0ED0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Resultados de Dynare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96C3-E439-76AB-E5D7-B5DC8341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930"/>
            <a:ext cx="10591752" cy="3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B7B-9DDC-BE96-AD72-724EAF8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FB5-1A9C-5706-F763-4588AFD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chemeClr val="accent3"/>
                </a:solidFill>
              </a:rPr>
              <a:t>¿En qué le va bien al modelo?</a:t>
            </a:r>
          </a:p>
          <a:p>
            <a:pPr lvl="1"/>
            <a:r>
              <a:rPr lang="en-CL" dirty="0"/>
              <a:t>Volatilidad de Output, Consumo e Inversión</a:t>
            </a:r>
          </a:p>
          <a:p>
            <a:pPr lvl="1"/>
            <a:r>
              <a:rPr lang="en-CL" dirty="0"/>
              <a:t>Consumo es significativamente más “suave” que el ingreso</a:t>
            </a:r>
          </a:p>
          <a:p>
            <a:pPr lvl="1"/>
            <a:r>
              <a:rPr lang="en-CL" dirty="0"/>
              <a:t>Inversión es significativamente más volátil</a:t>
            </a:r>
          </a:p>
          <a:p>
            <a:pPr lvl="1"/>
            <a:r>
              <a:rPr lang="en-CL" dirty="0"/>
              <a:t>Buen match a las volatilidades de la TFP y la productividad laboral</a:t>
            </a:r>
          </a:p>
          <a:p>
            <a:pPr lvl="1"/>
            <a:r>
              <a:rPr lang="en-CL" dirty="0"/>
              <a:t>Las autocorrelaciones son, en general, cercanas a los datos</a:t>
            </a:r>
          </a:p>
          <a:p>
            <a:pPr lvl="1"/>
            <a:r>
              <a:rPr lang="en-CL" dirty="0"/>
              <a:t>Prociclicidad del consumo, la inversión, las horas, la productividad del trabajo y la TFP</a:t>
            </a:r>
          </a:p>
          <a:p>
            <a:pPr lvl="2"/>
            <a:r>
              <a:rPr lang="en-CL" dirty="0"/>
              <a:t>Sin embargo, las correlaciones son muy altas en el modelo con respecto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0084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4FA-6516-C0A4-0CE2-F61EB2A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AD7-484C-B02A-BDD5-18CEB793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rgbClr val="FF0000"/>
                </a:solidFill>
              </a:rPr>
              <a:t>¿En qué le va bien al modelo?</a:t>
            </a:r>
          </a:p>
          <a:p>
            <a:pPr lvl="1"/>
            <a:r>
              <a:rPr lang="en-CL" dirty="0"/>
              <a:t>El modelo no genera suficiente volatilidad en la tasa de intéres</a:t>
            </a:r>
          </a:p>
          <a:p>
            <a:pPr lvl="1"/>
            <a:r>
              <a:rPr lang="en-US" dirty="0"/>
              <a:t>L</a:t>
            </a:r>
            <a:r>
              <a:rPr lang="en-CL" dirty="0"/>
              <a:t>a tasa de interés y los salarios son demasiado procíclicos con respecto a los datos</a:t>
            </a:r>
          </a:p>
          <a:p>
            <a:pPr lvl="2"/>
            <a:r>
              <a:rPr lang="en-CL" dirty="0"/>
              <a:t>Salarios son modestamente procíclicos</a:t>
            </a:r>
          </a:p>
          <a:p>
            <a:pPr lvl="2"/>
            <a:r>
              <a:rPr lang="en-CL" dirty="0"/>
              <a:t>Tasas de interés son acíclicas o contracíclicas</a:t>
            </a:r>
          </a:p>
          <a:p>
            <a:pPr lvl="1"/>
            <a:r>
              <a:rPr lang="en-CL" dirty="0"/>
              <a:t>Correlación dinámica entre la tasa de interés y el producto es negativa en los datos y </a:t>
            </a:r>
            <a:r>
              <a:rPr lang="en-CL" dirty="0">
                <a:solidFill>
                  <a:srgbClr val="FF0000"/>
                </a:solidFill>
              </a:rPr>
              <a:t>positiva en el modelo</a:t>
            </a:r>
          </a:p>
          <a:p>
            <a:pPr lvl="1"/>
            <a:r>
              <a:rPr lang="en-CL" dirty="0"/>
              <a:t>No genera suficiente volatilidad en la horas</a:t>
            </a:r>
          </a:p>
          <a:p>
            <a:pPr lvl="1"/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68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59F9-C5D1-6C8F-722F-35E6F54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L" dirty="0"/>
                  <a:t>El modelo no es muy realista en sus supuestos pero tampoco en sus resultados:</a:t>
                </a:r>
              </a:p>
              <a:p>
                <a:pPr lvl="1"/>
                <a:r>
                  <a:rPr lang="en-CL" dirty="0"/>
                  <a:t>P</a:t>
                </a:r>
                <a:r>
                  <a:rPr lang="en-US" dirty="0"/>
                  <a:t>a</a:t>
                </a:r>
                <a:r>
                  <a:rPr lang="en-CL" dirty="0"/>
                  <a:t>ra generar fluctuaciones similares a las observadas en los datos de EEUU, los choques a la productividad deben ser grandes y de muy alta frecuencia.</a:t>
                </a:r>
              </a:p>
              <a:p>
                <a:pPr lvl="1"/>
                <a:r>
                  <a:rPr lang="en-CL" dirty="0"/>
                  <a:t>Para generar recesiones,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debe caer pero ¿Eso que significa?</a:t>
                </a:r>
              </a:p>
              <a:p>
                <a:pPr lvl="2"/>
                <a:r>
                  <a:rPr lang="en-CL" dirty="0"/>
                  <a:t>Shocks a la productividad tienden a ser positivos</a:t>
                </a:r>
              </a:p>
              <a:p>
                <a:pPr lvl="2"/>
                <a:r>
                  <a:rPr lang="en-CL" dirty="0"/>
                  <a:t>Casi nunca escuchamos sobre shocks a la “frontera de posibilidades de producción” en las noticias. Siempre hablamos de shocks al empleo o al ingreso.</a:t>
                </a:r>
              </a:p>
              <a:p>
                <a:pPr lvl="1"/>
                <a:r>
                  <a:rPr lang="en-CL" dirty="0"/>
                  <a:t>El modelo genera poca </a:t>
                </a:r>
                <a:r>
                  <a:rPr lang="en-CL" i="1" dirty="0">
                    <a:solidFill>
                      <a:srgbClr val="FF0000"/>
                    </a:solidFill>
                  </a:rPr>
                  <a:t>amplificación:</a:t>
                </a:r>
              </a:p>
              <a:p>
                <a:pPr lvl="2"/>
                <a:r>
                  <a:rPr lang="en-CL" dirty="0">
                    <a:solidFill>
                      <a:srgbClr val="FF0000"/>
                    </a:solidFill>
                  </a:rPr>
                  <a:t>Amplificación</a:t>
                </a:r>
                <a:r>
                  <a:rPr lang="en-CL" dirty="0"/>
                  <a:t> es la capacidad del modelo de hacer que el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, reaccione más que lo que se mueve el shock exógeno (es decir, que shocks </a:t>
                </a:r>
                <a:r>
                  <a:rPr lang="en-CL" i="1" dirty="0"/>
                  <a:t>pequeños</a:t>
                </a:r>
                <a:r>
                  <a:rPr lang="en-CL" dirty="0"/>
                  <a:t> generen </a:t>
                </a:r>
                <a:r>
                  <a:rPr lang="en-CL" i="1" dirty="0"/>
                  <a:t>grandes</a:t>
                </a:r>
                <a:r>
                  <a:rPr lang="en-CL" dirty="0"/>
                  <a:t> fluctuaciones en el ingreso)</a:t>
                </a:r>
              </a:p>
              <a:p>
                <a:pPr lvl="2"/>
                <a:r>
                  <a:rPr lang="en-CL" dirty="0"/>
                  <a:t>El único mecanismo de amplificación en el modelo es el labor supply y es bastante débil. La volatilidad del output es 40% más grande que la volatilidad del shock.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3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177-AAF1-E924-2F7B-41D7AEE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CD9-734D-0F76-DA78-09F288E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modelo no es muy realista en sus supuestos pero tampoco en sus resultados:</a:t>
            </a:r>
          </a:p>
          <a:p>
            <a:pPr lvl="1"/>
            <a:r>
              <a:rPr lang="en-CL" dirty="0"/>
              <a:t>El modelo genera poca </a:t>
            </a:r>
            <a:r>
              <a:rPr lang="en-CL" i="1" dirty="0">
                <a:solidFill>
                  <a:srgbClr val="FF0000"/>
                </a:solidFill>
              </a:rPr>
              <a:t>propagación:</a:t>
            </a:r>
          </a:p>
          <a:p>
            <a:pPr lvl="2"/>
            <a:r>
              <a:rPr lang="en-CL" i="1" dirty="0">
                <a:solidFill>
                  <a:srgbClr val="FF0000"/>
                </a:solidFill>
              </a:rPr>
              <a:t>Propagación</a:t>
            </a:r>
            <a:r>
              <a:rPr lang="en-CL" i="1" dirty="0"/>
              <a:t> </a:t>
            </a:r>
            <a:r>
              <a:rPr lang="en-CL" dirty="0"/>
              <a:t>es la capacidad del modelo de generar shocks con efectos persistentes. </a:t>
            </a:r>
          </a:p>
          <a:p>
            <a:pPr lvl="2"/>
            <a:r>
              <a:rPr lang="en-CL" dirty="0"/>
              <a:t>El único mecanismo de propagación en el modelo básico es la acumulación de capital. Esto lo podemos ver comparando la autocorrelación del ingreso con respecto a la autocorrelación del shock. </a:t>
            </a:r>
          </a:p>
          <a:p>
            <a:pPr lvl="2"/>
            <a:endParaRPr lang="en-CL" dirty="0">
              <a:solidFill>
                <a:srgbClr val="FF0000"/>
              </a:solidFill>
            </a:endParaRPr>
          </a:p>
          <a:p>
            <a:pPr lvl="1"/>
            <a:endParaRPr lang="en-CL" dirty="0"/>
          </a:p>
          <a:p>
            <a:pPr lvl="1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4952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2AF-691B-439F-600E-B2C38AA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629"/>
            <a:ext cx="10515600" cy="1325563"/>
          </a:xfrm>
        </p:spPr>
        <p:txBody>
          <a:bodyPr>
            <a:normAutofit/>
          </a:bodyPr>
          <a:lstStyle/>
          <a:p>
            <a:r>
              <a:rPr lang="en-CL" sz="4000" dirty="0">
                <a:solidFill>
                  <a:srgbClr val="C00000"/>
                </a:solidFill>
              </a:rPr>
              <a:t>Frisch Labor Supply Elasticity.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C5C9-42E3-5594-5C9F-57A3EB4C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93839"/>
            <a:ext cx="10515600" cy="4351338"/>
          </a:xfrm>
        </p:spPr>
        <p:txBody>
          <a:bodyPr>
            <a:normAutofit/>
          </a:bodyPr>
          <a:lstStyle/>
          <a:p>
            <a:r>
              <a:rPr lang="en-CL" dirty="0"/>
              <a:t>La FOC para la oferta del trabajo está dada por: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Log-linearizando alrededor del EE:</a:t>
            </a:r>
          </a:p>
          <a:p>
            <a:endParaRPr lang="en-CL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CL" dirty="0"/>
              <a:t>onde </a:t>
            </a:r>
          </a:p>
          <a:p>
            <a:r>
              <a:rPr lang="en-CL" dirty="0"/>
              <a:t>La elasticidad de la oferta laboral de Frisch se define como el ratio de la derivada del log de las horas respecto al log del salario, </a:t>
            </a:r>
            <a:r>
              <a:rPr lang="en-CL" i="1" dirty="0">
                <a:solidFill>
                  <a:srgbClr val="C00000"/>
                </a:solidFill>
              </a:rPr>
              <a:t>manteniendo la utilidad marginal de la riqueza constante</a:t>
            </a:r>
            <a:r>
              <a:rPr lang="en-CL" i="1" dirty="0"/>
              <a:t>, </a:t>
            </a:r>
          </a:p>
          <a:p>
            <a:pPr marL="0" indent="0">
              <a:buNone/>
            </a:pPr>
            <a:endParaRPr lang="en-C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496AD-D102-E228-A1D5-F63604D1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512823"/>
            <a:ext cx="23114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672A4-7CE3-1966-A3E9-A605F4B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947155"/>
            <a:ext cx="2171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021FB-7EE9-4AE4-A50E-EECE4199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3" y="3526519"/>
            <a:ext cx="1130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DF570-B9BD-8C08-227F-F0A150D3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363088"/>
            <a:ext cx="18288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BB87C-AA48-AEAA-9EFA-BA4B79C18F64}"/>
              </a:ext>
            </a:extLst>
          </p:cNvPr>
          <p:cNvSpPr txBox="1"/>
          <p:nvPr/>
        </p:nvSpPr>
        <p:spPr>
          <a:xfrm>
            <a:off x="838200" y="6201288"/>
            <a:ext cx="106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solidFill>
                  <a:schemeClr val="accent3"/>
                </a:solidFill>
              </a:rPr>
              <a:t>En el modelo, la utilidad marginal de la riqueza (dado nuestra especificación) es igual a la utilidad marginal del consumo</a:t>
            </a:r>
          </a:p>
        </p:txBody>
      </p:sp>
    </p:spTree>
    <p:extLst>
      <p:ext uri="{BB962C8B-B14F-4D97-AF65-F5344CB8AC3E}">
        <p14:creationId xmlns:p14="http://schemas.microsoft.com/office/powerpoint/2010/main" val="315273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CD8-77F8-8CC3-120B-84AEB63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Una calibración escondida: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Si N = 1/3, entonces la Frisch labor supply elasticity es aprox 2.</a:t>
                </a:r>
              </a:p>
              <a:p>
                <a:r>
                  <a:rPr lang="en-CL" dirty="0"/>
                  <a:t>Este número es mucho más grande que lo que la mayoría de microeconomistas aseguran que es (entre 0 y 1).</a:t>
                </a:r>
              </a:p>
              <a:p>
                <a:pPr lvl="1"/>
                <a:r>
                  <a:rPr lang="en-CL" dirty="0"/>
                  <a:t>Por ejemplo, si la elasticidad es 0.5, un incremento del 10% en los salarios conlleva un incremento de un 5% en la oferta laboral.</a:t>
                </a:r>
              </a:p>
              <a:p>
                <a:r>
                  <a:rPr lang="en-CL" dirty="0">
                    <a:solidFill>
                      <a:srgbClr val="C00000"/>
                    </a:solidFill>
                  </a:rPr>
                  <a:t>Solución?</a:t>
                </a:r>
              </a:p>
              <a:p>
                <a:endParaRPr lang="en-CL" dirty="0">
                  <a:solidFill>
                    <a:srgbClr val="C00000"/>
                  </a:solidFill>
                </a:endParaRPr>
              </a:p>
              <a:p>
                <a:endParaRPr lang="en-CL" dirty="0">
                  <a:solidFill>
                    <a:schemeClr val="tx1"/>
                  </a:solidFill>
                </a:endParaRPr>
              </a:p>
              <a:p>
                <a:r>
                  <a:rPr lang="en-CL" dirty="0">
                    <a:solidFill>
                      <a:schemeClr val="tx1"/>
                    </a:solidFill>
                  </a:rPr>
                  <a:t>Con esta especificación funcional, la elasticidad de Frisch va a estar estrictamente gobernada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L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43977-A6D1-4B97-09F6-32B23CDD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5" y="4320403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A30-D22A-0DD9-CFC0-425F45C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condición de primer orden para la oferta de trabajo es:</a:t>
                </a:r>
              </a:p>
              <a:p>
                <a:endParaRPr lang="en-CL" dirty="0"/>
              </a:p>
              <a:p>
                <a:r>
                  <a:rPr lang="en-CL" dirty="0"/>
                  <a:t>Log-linearizando alrededor del EE: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La elasticidad de Frisch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CL" dirty="0"/>
                  <a:t>Esto significa que igual puedo calibrar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, usando N = 1/3, sin afectar la elasticidad de Frish: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1103C-D441-B35D-3565-F293923B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283941"/>
            <a:ext cx="193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6CCD-57AD-6817-D3D4-94177094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367560"/>
            <a:ext cx="2095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8BAC-1477-DFC1-B893-9F08BF53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5732463"/>
            <a:ext cx="327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C3D-D6AD-07D7-2B4C-D2BDCB4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Dynare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5422-F53B-B9F0-F011-843EB07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3225"/>
            <a:ext cx="9800968" cy="880505"/>
          </a:xfrm>
        </p:spPr>
        <p:txBody>
          <a:bodyPr/>
          <a:lstStyle/>
          <a:p>
            <a:r>
              <a:rPr lang="en-CL" dirty="0"/>
              <a:t>Asumiendo que la elasticidad de Frisch es 1, el modelo genera aún menos amplificación.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F7447-11F1-9B7E-535B-FE43084C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0688"/>
            <a:ext cx="5321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AE4-1D04-097B-AC66-CAE0504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Las fuentes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D848-BAF1-B0C4-9A1C-5FE1A58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Algunas de las fuentes más importantes son:</a:t>
            </a:r>
          </a:p>
          <a:p>
            <a:pPr lvl="1"/>
            <a:r>
              <a:rPr lang="en-CL" dirty="0"/>
              <a:t>Para EEUU: BEA, FED (FRED)</a:t>
            </a:r>
          </a:p>
          <a:p>
            <a:pPr lvl="1"/>
            <a:r>
              <a:rPr lang="en-CL" dirty="0"/>
              <a:t>Para Chile: INE, Banco Central de Chile</a:t>
            </a:r>
          </a:p>
          <a:p>
            <a:pPr lvl="1"/>
            <a:r>
              <a:rPr lang="en-CL" dirty="0"/>
              <a:t>Para el mundo: IMF, World Bank, OECD, BIS</a:t>
            </a:r>
          </a:p>
          <a:p>
            <a:pPr lvl="1"/>
            <a:r>
              <a:rPr lang="en-CL" dirty="0"/>
              <a:t>Bases históricas: Penn World Table, KLEMMS</a:t>
            </a:r>
          </a:p>
          <a:p>
            <a:r>
              <a:rPr lang="en-CL" dirty="0"/>
              <a:t>Se trabaja en frecuencia Anual o trimestral (dependerá de la disponibilidad de datos y del propósito partícular del modelo)</a:t>
            </a:r>
          </a:p>
          <a:p>
            <a:r>
              <a:rPr lang="en-CL" dirty="0"/>
              <a:t>Se utilizan variables </a:t>
            </a:r>
            <a:r>
              <a:rPr lang="en-CL" i="1" dirty="0"/>
              <a:t>per cápita: </a:t>
            </a:r>
            <a:r>
              <a:rPr lang="en-CL" dirty="0"/>
              <a:t>Se dividen por la población mayor de 16 años </a:t>
            </a:r>
            <a:r>
              <a:rPr lang="en-CL" dirty="0">
                <a:solidFill>
                  <a:srgbClr val="FF0000"/>
                </a:solidFill>
              </a:rPr>
              <a:t>(solamente variables relevantes, no precios)</a:t>
            </a:r>
          </a:p>
          <a:p>
            <a:r>
              <a:rPr lang="en-CL" dirty="0"/>
              <a:t>Todas la variables deben estar en términos reales</a:t>
            </a:r>
          </a:p>
          <a:p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50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C4C-1A8B-9709-672C-F4A8A11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Variables No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8EB-9FA1-2974-5E9F-5C1D810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No todas las cantidades económicamente relevantes son observables:</a:t>
            </a:r>
          </a:p>
          <a:p>
            <a:pPr lvl="1"/>
            <a:r>
              <a:rPr lang="en-CL" dirty="0"/>
              <a:t>TFP, Labor Productivity, Output Gap, entre otras</a:t>
            </a:r>
          </a:p>
          <a:p>
            <a:pPr lvl="1"/>
            <a:r>
              <a:rPr lang="en-CL" dirty="0"/>
              <a:t>Tenemos que construir proxies que estén directamente relacionadas (usando teoría)</a:t>
            </a:r>
          </a:p>
          <a:p>
            <a:pPr lvl="1"/>
            <a:r>
              <a:rPr lang="en-CL" dirty="0"/>
              <a:t>Aunque no son medidas perfectas, son informativas para los propósitos del modelo</a:t>
            </a:r>
          </a:p>
        </p:txBody>
      </p:sp>
    </p:spTree>
    <p:extLst>
      <p:ext uri="{BB962C8B-B14F-4D97-AF65-F5344CB8AC3E}">
        <p14:creationId xmlns:p14="http://schemas.microsoft.com/office/powerpoint/2010/main" val="1174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100-3745-D126-4961-ECBB612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Total de Factores (TFP)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471C-19C3-FB53-E72C-49B2DD3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TFP es la contraparte empírica de la productividad en el modelo. </a:t>
            </a:r>
          </a:p>
          <a:p>
            <a:pPr lvl="1"/>
            <a:r>
              <a:rPr lang="en-CL" dirty="0"/>
              <a:t>La definimos como el “valor agregado” en la producción (todo el PIB que no está explicado por los factores de producción)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r>
              <a:rPr lang="en-CL" dirty="0"/>
              <a:t>También se conoce el como el residuo de Solow.</a:t>
            </a:r>
          </a:p>
          <a:p>
            <a:pPr lvl="1"/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2059-816D-4DAA-B6B0-34E687E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3472249"/>
            <a:ext cx="4832371" cy="9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8A4-D949-CB3A-9ED1-65EEE08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Laboral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Mide la productividad por hora por trabajador: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CL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denota las horas por trabajador,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número de trabajadores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producto total de la economía.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C0D-AA71-11E1-3350-AC8800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Midiendo el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48-5643-56CA-34F6-03C362F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L" dirty="0"/>
              <a:t>Construir una serie de capital es difícil, principalmente por temas de valoración y depreciación.</a:t>
            </a:r>
          </a:p>
          <a:p>
            <a:r>
              <a:rPr lang="en-CL" dirty="0"/>
              <a:t>Para construir las series, el Banco Central (o quien la estime) debe:</a:t>
            </a:r>
          </a:p>
          <a:p>
            <a:pPr lvl="1"/>
            <a:r>
              <a:rPr lang="en-CL" dirty="0"/>
              <a:t>Estimar la depreciación</a:t>
            </a:r>
          </a:p>
          <a:p>
            <a:pPr lvl="1"/>
            <a:r>
              <a:rPr lang="en-CL" dirty="0"/>
              <a:t>Asumir un valor inicial del stock del capital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r>
              <a:rPr lang="en-CL" dirty="0"/>
              <a:t>Para la inversión se utiliza la suma de la formación bruta de capital fijo y el gasto de los consumidores en bienes durables (casas, autos, etc)</a:t>
            </a:r>
          </a:p>
          <a:p>
            <a:pPr marL="457200" lvl="1" indent="0">
              <a:buNone/>
            </a:pPr>
            <a:r>
              <a:rPr lang="en-C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E5-95F9-1A68-3CA3-F6355E5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3845856"/>
            <a:ext cx="4292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3062-C0D7-FFEA-1ECA-F48B897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Otras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61A-0818-AAA3-A909-A96D84C5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Nivel de precios: Deflactor del PIB o IPC</a:t>
            </a:r>
          </a:p>
          <a:p>
            <a:r>
              <a:rPr lang="en-CL" dirty="0"/>
              <a:t>Tasa de interés: Tasa de interés del bono de tres meses del gobierno central</a:t>
            </a:r>
          </a:p>
          <a:p>
            <a:r>
              <a:rPr lang="en-CL" dirty="0"/>
              <a:t>Salarios: Masa salarial estimada por el Banco Central (o autoridad respectiva)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288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BD01-9166-3E15-5310-9A14190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Para EEUU (1948t1 – 2010t3)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14680-73F9-E451-80B3-C0B04F09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355"/>
            <a:ext cx="10515600" cy="372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3A778-6A4B-04B5-E5B7-E4F564AC203C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Fuente: BEA</a:t>
            </a:r>
          </a:p>
        </p:txBody>
      </p:sp>
    </p:spTree>
    <p:extLst>
      <p:ext uri="{BB962C8B-B14F-4D97-AF65-F5344CB8AC3E}">
        <p14:creationId xmlns:p14="http://schemas.microsoft.com/office/powerpoint/2010/main" val="32046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1465</Words>
  <Application>Microsoft Macintosh PowerPoint</Application>
  <PresentationFormat>Widescreen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Hechos Estilizados y  Evaluación Cuantitativa del Modelo RBC</vt:lpstr>
      <vt:lpstr>Los datos y el business cycle</vt:lpstr>
      <vt:lpstr>Las fuentes de datos</vt:lpstr>
      <vt:lpstr>Variables No Observables</vt:lpstr>
      <vt:lpstr>Productividad Total de Factores (TFP)</vt:lpstr>
      <vt:lpstr>Productividad Laboral</vt:lpstr>
      <vt:lpstr>Midiendo el Capital</vt:lpstr>
      <vt:lpstr>Otras variables</vt:lpstr>
      <vt:lpstr>Para EEUU (1948t1 – 2010t3)</vt:lpstr>
      <vt:lpstr>La Calibración del RBC básico</vt:lpstr>
      <vt:lpstr>Condiciones de equilibrio:</vt:lpstr>
      <vt:lpstr>Calibración</vt:lpstr>
      <vt:lpstr>Calibración</vt:lpstr>
      <vt:lpstr>Calibración</vt:lpstr>
      <vt:lpstr>Calibración</vt:lpstr>
      <vt:lpstr>Calibración</vt:lpstr>
      <vt:lpstr>Calibración</vt:lpstr>
      <vt:lpstr>Calibración</vt:lpstr>
      <vt:lpstr>Vamos a Dynare</vt:lpstr>
      <vt:lpstr>Resultados de Dynare</vt:lpstr>
      <vt:lpstr>Predicciones del modelo</vt:lpstr>
      <vt:lpstr>Predicciones del modelo</vt:lpstr>
      <vt:lpstr>Críticas más profundas al modelo RBC básico</vt:lpstr>
      <vt:lpstr>Críticas más profundas al modelo RBC básico</vt:lpstr>
      <vt:lpstr>Frisch Labor Supply Elasticity.</vt:lpstr>
      <vt:lpstr>Una calibración escondida:</vt:lpstr>
      <vt:lpstr>Solución</vt:lpstr>
      <vt:lpstr>Dynare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Estilizados y  Evaluación Cuantitativa del Modelo RBC</dc:title>
  <dc:creator>Carlos Rondón Moreno</dc:creator>
  <cp:lastModifiedBy>Carlos Rondón Moreno</cp:lastModifiedBy>
  <cp:revision>1</cp:revision>
  <dcterms:created xsi:type="dcterms:W3CDTF">2024-05-06T19:13:00Z</dcterms:created>
  <dcterms:modified xsi:type="dcterms:W3CDTF">2024-05-07T03:55:33Z</dcterms:modified>
</cp:coreProperties>
</file>