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D03D6-1BF9-D049-8ADD-4AB99EBDF796}" v="1291" dt="2024-05-06T22:43:5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133B-0551-C730-AEF4-CD26CE59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DA2CF-E9E7-6853-5821-B0C002A1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31B4-4A2D-6FE1-2D37-6012A6F0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D72C-7AE0-4757-0FB3-457CBBC6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F5A5-07C1-CD5F-8BB5-9E0CB77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606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4F8A-7F91-F800-5131-28F47F3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3D37E-FD26-299B-EF96-2501057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C76B-693C-214C-C6B1-9A1312F4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A2C5-9ABF-68A6-5795-64E735A2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1D3D-99F7-04D1-5EE8-C08B864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47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2E191-8C8D-8A84-E0C0-040A0C1A6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22B6-79A3-64B8-014E-C6448273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E153-EA20-BEAA-6E3A-CF77E500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1EA3-3F97-AC98-223B-45DD2C96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48B9-A9E1-F05B-1697-91CB4C11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176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7027-708A-B33A-9F55-302BB8D9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E5B7-5E91-80CE-B6CB-8994EE3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7397-0EFA-7349-5109-DCE3BA3C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D297D-397F-854C-DB47-3B17C12C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48EB-414B-56E0-E2E0-E1FD5C1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8179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1857-1240-51E2-1115-65147C40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F711-2676-6F80-63DA-A49796BF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51BC-E9E5-B8C1-A213-4B908A57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87F64-DB92-E1AF-3989-9993E001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2C44-6B88-1843-64EB-5B0053FA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098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C17B-0697-B547-2BB4-3120CEE8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6A20-067B-8726-27AF-DFAA8CC27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26FF6-D652-D5DC-46F2-61848759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260F-D721-C5D3-DECB-DA98B4C7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63BB-E605-8254-5FBB-A5C535FB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3ED6-DCBC-16B8-B480-4DB4B7F9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6150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CC52-ABC8-C136-874E-30355E03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C613-9607-5807-E676-4CD47532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026B6-3194-FEA1-94EF-E6F0C20BD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73AE1-5717-B96E-FBBE-0591801B3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86499-B8B4-D6B8-3C6A-B03220B4A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7678A-0E2C-D84A-4DD0-7497CEA9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BC09D-D5F1-B08C-2AFC-8D15E84C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B80C9-9DE0-4265-D71F-F2864DE3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807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ABDF-8F24-B870-1513-76E3C7EE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058EE-DFAF-B816-A0BC-06073BE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FF9F2-6E2D-5CB7-ED8A-FB3D400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D4880-2469-E5B6-898A-A302869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116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6B5D2-F37C-2F93-EF6A-547FDE7C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DC4CA-7ED5-8EC7-269A-B3CFDD1F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803EB-3C5A-99D4-D2DF-2BF8E5EF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412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8F1-0F20-5403-672C-85E9F2AB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8E7C-D60A-817D-FD4E-63F549FE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EBFD9-D171-18FD-345A-C7CE5F6F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95B0A-14E7-CB12-25E5-2D425471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633E8-C0DB-56B6-C224-43F613C7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C8B51-7226-1D0F-2ADA-44AE8BCE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5019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3D94-B5F8-C349-69A4-5C20ACC9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00E60-E4D0-5B10-0238-7B0A5224D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2ACC-B11E-FABF-D485-18AF452B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CE0A4-A508-0FC7-2673-27F5EEC8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92D4-F947-F266-7A62-AB451F56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6AC2-1264-F3CF-4F23-56CF0D1D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521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0EF0F-90E5-7AC9-21D2-58834B0A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C758-6E63-EED8-C4BB-8B81ECD5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507B-99A5-BAF2-0CE3-B060F197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E9371-6245-DB40-8CD7-B15A4911B4DF}" type="datetimeFigureOut">
              <a:rPr lang="en-CL" smtClean="0"/>
              <a:t>06-05-24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9801-8875-2165-2F68-26110A1DE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7EA7-F7D5-501A-4C36-57BF89119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133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C1E7-3898-6130-190F-BD39E93B8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Hechos Estilizados y </a:t>
            </a:r>
            <a:br>
              <a:rPr lang="en-CL" dirty="0"/>
            </a:br>
            <a:r>
              <a:rPr lang="en-CL" dirty="0"/>
              <a:t>Evaluación Cuantitativa del Modelo RBC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285B6-9267-4908-9E5F-6FF88ABF9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/>
              <a:t>Macroeconomía II</a:t>
            </a:r>
          </a:p>
        </p:txBody>
      </p:sp>
    </p:spTree>
    <p:extLst>
      <p:ext uri="{BB962C8B-B14F-4D97-AF65-F5344CB8AC3E}">
        <p14:creationId xmlns:p14="http://schemas.microsoft.com/office/powerpoint/2010/main" val="222005539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7B9E-68EB-7144-3F43-C226B336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La Calibración del RBC básico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3E235-879E-D977-4799-738F65BDB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Asumamos un modelo RBC tradicional con las siguientes formas funcionales para la utilidad y la producción:</a:t>
                </a:r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/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 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  <m:sub/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3E235-879E-D977-4799-738F65BDB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5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F14-132C-B377-0673-97EB2CC1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Condiciones de equilibrio: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05662-282D-4278-02FB-827959DB1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8"/>
          <a:stretch/>
        </p:blipFill>
        <p:spPr>
          <a:xfrm>
            <a:off x="2531075" y="1461728"/>
            <a:ext cx="7772400" cy="46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96D2-065F-D897-7785-2C6E8C4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55CE1-8D67-CD3D-20E5-D111A0FC4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L" dirty="0"/>
                  <a:t>Para calibrar utilizaremos el estado estacionario del modelo como nuestra condición de identificación. Es decir, los parámetros del modelo corresponderan a los valores en el largo plazo.</a:t>
                </a:r>
              </a:p>
              <a:p>
                <a:r>
                  <a:rPr lang="en-CL" dirty="0"/>
                  <a:t>De la ecuación (17):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Usando los datos y la ecuación de Fisher: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CL" dirty="0"/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≈0.0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=0.995 ≈0.9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55CE1-8D67-CD3D-20E5-D111A0FC4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116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8307CF-BC44-8787-1A75-BBD5FFBE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945" y="3429000"/>
            <a:ext cx="2274109" cy="9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A46D-EE36-C026-4D87-70C70FD0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2CB6D-6DC7-7A56-FCF2-3F2A2F60F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Usando la expresión para el salario: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Lo que significa que podemos calcular </a:t>
                </a:r>
                <a14:m>
                  <m:oMath xmlns:m="http://schemas.openxmlformats.org/officeDocument/2006/math">
                    <m:r>
                      <a:rPr lang="en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L" dirty="0"/>
                  <a:t> como la fracción del ingreso total que se paga en forma de salarios: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2CB6D-6DC7-7A56-FCF2-3F2A2F60F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65481E-6D05-B4E7-7785-3DD36FEE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55335"/>
            <a:ext cx="4267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38A9-E4E4-14FB-9F3D-172E44E8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1DAF-BD69-7F84-C3C9-3A850751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De la ecuación de acumulación del capital tenemos que: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El producto de estado estacionario es: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Resolviendo, el ratio de inversión a producto está dado por:</a:t>
            </a:r>
          </a:p>
          <a:p>
            <a:endParaRPr lang="en-CL" dirty="0"/>
          </a:p>
          <a:p>
            <a:endParaRPr lang="en-CL" dirty="0"/>
          </a:p>
          <a:p>
            <a:pPr marL="0" indent="0">
              <a:buNone/>
            </a:pPr>
            <a:endParaRPr lang="en-CL" dirty="0"/>
          </a:p>
          <a:p>
            <a:pPr marL="0" indent="0">
              <a:buNone/>
            </a:pPr>
            <a:endParaRPr lang="en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A2770-76CF-9D91-1C1C-38D2FE4F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2298528"/>
            <a:ext cx="15494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E42A6-9EA8-FCE8-B7F4-75CB22B2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818" y="3872813"/>
            <a:ext cx="20955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61C42-42D7-3B8B-0893-2CC2D26A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68" y="5535998"/>
            <a:ext cx="2438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DC3A-8AD7-B63C-0993-1127DBD6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66"/>
            <a:ext cx="10515600" cy="1325563"/>
          </a:xfrm>
        </p:spPr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C12-9E7B-A4E9-75FF-538577D9F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2501"/>
                <a:ext cx="10789508" cy="5037952"/>
              </a:xfrm>
            </p:spPr>
            <p:txBody>
              <a:bodyPr>
                <a:normAutofit/>
              </a:bodyPr>
              <a:lstStyle/>
              <a:p>
                <a:r>
                  <a:rPr lang="en-CL" dirty="0"/>
                  <a:t>Teniendo en cuenta que el capital de estado estacionario está dado por: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Entonces, el ratio de inversión a producto en el estado estacionario es:</a:t>
                </a:r>
              </a:p>
              <a:p>
                <a:endParaRPr lang="en-CL" dirty="0"/>
              </a:p>
              <a:p>
                <a:r>
                  <a:rPr lang="en-CL" dirty="0"/>
                  <a:t>En los datos,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≈0.225</m:t>
                    </m:r>
                  </m:oMath>
                </a14:m>
                <a:r>
                  <a:rPr lang="en-CL" dirty="0"/>
                  <a:t>. Lo que implica que dados los valores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L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C12-9E7B-A4E9-75FF-538577D9F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2501"/>
                <a:ext cx="10789508" cy="5037952"/>
              </a:xfrm>
              <a:blipFill>
                <a:blip r:embed="rId2"/>
                <a:stretch>
                  <a:fillRect l="-1059" t="-2010" r="-105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08C686C-332C-0642-3354-14DAB82EF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82" y="1654990"/>
            <a:ext cx="33147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F0FF4-DD75-2C44-85C3-69AF69240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082" y="3634561"/>
            <a:ext cx="229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1A38-7F09-3A5A-857C-6D011A45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7149-143F-DBF4-810B-06CF6C191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Si tenemos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L" dirty="0"/>
                  <a:t>, entonces de la ecuación de acumulación: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De la condición de primer orden para el trabajo: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Igualando y solucionando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L" dirty="0"/>
                  <a:t>: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7149-143F-DBF4-810B-06CF6C191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1278A7-7C3F-9C39-7C51-24F02C72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2291835"/>
            <a:ext cx="23368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EC373D-3E78-4AB6-CDE0-81E20F3E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47" y="4001294"/>
            <a:ext cx="32639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5FCB7-BE94-A6E3-7B8F-6F2FEDB82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0" y="5450211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63F3-9E96-CED9-D511-C7A72C76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476F-772A-2450-FA07-622A7193B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Resulta razonable asumir que las personas trabajan aproximadamente 1/3 de su tiempo (8 horas). Entonces, usando los valores para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L" dirty="0"/>
                  <a:t>que calculamos antes: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476F-772A-2450-FA07-622A7193B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C2243E-510E-F1D7-5418-59B57ECF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19" y="3258516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1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89E6-7E21-34C9-0C7F-201488A0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89"/>
            <a:ext cx="10515600" cy="1325563"/>
          </a:xfrm>
        </p:spPr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41CA8-04EC-B329-2D22-8CB5DE929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7852"/>
                <a:ext cx="11049000" cy="5180656"/>
              </a:xfrm>
            </p:spPr>
            <p:txBody>
              <a:bodyPr>
                <a:normAutofit/>
              </a:bodyPr>
              <a:lstStyle/>
              <a:p>
                <a:r>
                  <a:rPr lang="en-CL" dirty="0"/>
                  <a:t>¿Cómo calibramos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?</a:t>
                </a:r>
              </a:p>
              <a:p>
                <a:pPr lvl="1"/>
                <a:r>
                  <a:rPr lang="en-CL" dirty="0"/>
                  <a:t>Nuestro modelo asume que el proceso de productividad es lineal y contiene una tendencia determinística.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CL" dirty="0"/>
                  <a:t>El residuo estimado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L" dirty="0"/>
                  <a:t>, puede ser interpretado como la TFP estacionaria, y lo podemos usar para estimar: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CL" dirty="0"/>
                  <a:t>Estimando este proceso para EEUU, nos da: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=0.974,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=0.009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41CA8-04EC-B329-2D22-8CB5DE929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7852"/>
                <a:ext cx="11049000" cy="5180656"/>
              </a:xfrm>
              <a:blipFill>
                <a:blip r:embed="rId2"/>
                <a:stretch>
                  <a:fillRect l="-1033" t="-195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7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B4B32B-7301-E944-06D4-88E5F0E1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CL" sz="4800" dirty="0">
                <a:solidFill>
                  <a:srgbClr val="FFFFFF"/>
                </a:solidFill>
              </a:rPr>
              <a:t>Vamos a Dynare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CD242-6749-D7F0-0847-41AD2215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C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9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22A4-6BBC-2AA1-448A-EFB3B9C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Los datos y el business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8D9E-3BD5-6311-DBA3-591715DB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La convención es analizar datos desestacionarizados usando el HP filter (existen otros filtros que son igualmente útiles) </a:t>
            </a:r>
          </a:p>
          <a:p>
            <a:pPr lvl="1"/>
            <a:r>
              <a:rPr lang="en-CL" dirty="0"/>
              <a:t>Datos incluyen pero no se limitan a: Producto, consumo, inversión, empleo, productividad, entre otros</a:t>
            </a:r>
          </a:p>
          <a:p>
            <a:pPr lvl="1"/>
            <a:r>
              <a:rPr lang="en-CL" dirty="0"/>
              <a:t>Se mira la desviación con respecto a la tendencia calculada por HP</a:t>
            </a:r>
          </a:p>
          <a:p>
            <a:r>
              <a:rPr lang="en-CL" dirty="0"/>
              <a:t> </a:t>
            </a:r>
            <a:r>
              <a:rPr lang="en-CL" i="1" dirty="0">
                <a:solidFill>
                  <a:srgbClr val="FF0000"/>
                </a:solidFill>
              </a:rPr>
              <a:t>Business Cycle Moments: </a:t>
            </a:r>
            <a:r>
              <a:rPr lang="en-CL" dirty="0"/>
              <a:t>Usualmente se refiere a la volatilidad del ciclo (segundos momentos)</a:t>
            </a:r>
          </a:p>
          <a:p>
            <a:r>
              <a:rPr lang="en-CL" dirty="0"/>
              <a:t>También nos interesa la ciclicidad (correlación de la variable X con el PIB) y la persistencia (autocorrelación)</a:t>
            </a:r>
          </a:p>
          <a:p>
            <a:endParaRPr lang="en-CL" dirty="0"/>
          </a:p>
          <a:p>
            <a:endParaRPr lang="en-C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2524-095F-3632-428B-7AE0ED08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Resultados de Dynare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396C3-E439-76AB-E5D7-B5DC8341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5930"/>
            <a:ext cx="10591752" cy="33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6B7B-9DDC-BE96-AD72-724EAF8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Predicciones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AFB5-1A9C-5706-F763-4588AFD7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b="1" dirty="0">
                <a:solidFill>
                  <a:schemeClr val="accent3"/>
                </a:solidFill>
              </a:rPr>
              <a:t>¿En qué le va bien al modelo?</a:t>
            </a:r>
          </a:p>
          <a:p>
            <a:pPr lvl="1"/>
            <a:r>
              <a:rPr lang="en-CL" dirty="0"/>
              <a:t>Volatilidad de Output, Consumo e Inversión</a:t>
            </a:r>
          </a:p>
          <a:p>
            <a:pPr lvl="1"/>
            <a:r>
              <a:rPr lang="en-CL" dirty="0"/>
              <a:t>Consumo es significativamente más “suave” que el ingreso</a:t>
            </a:r>
          </a:p>
          <a:p>
            <a:pPr lvl="1"/>
            <a:r>
              <a:rPr lang="en-CL" dirty="0"/>
              <a:t>Inversión es significativamente más volátil</a:t>
            </a:r>
          </a:p>
          <a:p>
            <a:pPr lvl="1"/>
            <a:r>
              <a:rPr lang="en-CL" dirty="0"/>
              <a:t>Buen match a las volatilidades de la TFP y la productividad laboral</a:t>
            </a:r>
          </a:p>
          <a:p>
            <a:pPr lvl="1"/>
            <a:r>
              <a:rPr lang="en-CL" dirty="0"/>
              <a:t>Las autocorrelaciones son, en general, cercanas a los datos</a:t>
            </a:r>
          </a:p>
          <a:p>
            <a:pPr lvl="1"/>
            <a:r>
              <a:rPr lang="en-CL" dirty="0"/>
              <a:t>Prociclicidad del consumo, la inversión, las horas, la productividad del trabajo y la TFP</a:t>
            </a:r>
          </a:p>
          <a:p>
            <a:pPr lvl="2"/>
            <a:r>
              <a:rPr lang="en-CL" dirty="0"/>
              <a:t>Sin embargo, las correlaciones son muy altas en el modelo con respecto a los datos.</a:t>
            </a:r>
          </a:p>
        </p:txBody>
      </p:sp>
    </p:spTree>
    <p:extLst>
      <p:ext uri="{BB962C8B-B14F-4D97-AF65-F5344CB8AC3E}">
        <p14:creationId xmlns:p14="http://schemas.microsoft.com/office/powerpoint/2010/main" val="10084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64FA-6516-C0A4-0CE2-F61EB2AB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Predicciones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CAD7-484C-B02A-BDD5-18CEB793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b="1" dirty="0">
                <a:solidFill>
                  <a:srgbClr val="FF0000"/>
                </a:solidFill>
              </a:rPr>
              <a:t>¿En qué le va bien al modelo?</a:t>
            </a:r>
          </a:p>
          <a:p>
            <a:pPr lvl="1"/>
            <a:r>
              <a:rPr lang="en-CL" dirty="0"/>
              <a:t>El modelo no genera suficiente volatilidad en la tasa de intéres</a:t>
            </a:r>
          </a:p>
          <a:p>
            <a:pPr lvl="1"/>
            <a:r>
              <a:rPr lang="en-US" dirty="0"/>
              <a:t>L</a:t>
            </a:r>
            <a:r>
              <a:rPr lang="en-CL" dirty="0"/>
              <a:t>a tasa de interés y los salarios son demasiado procíclicos con respecto a los datos</a:t>
            </a:r>
          </a:p>
          <a:p>
            <a:pPr lvl="2"/>
            <a:r>
              <a:rPr lang="en-CL" dirty="0"/>
              <a:t>Salarios son modestamente procíclicos</a:t>
            </a:r>
          </a:p>
          <a:p>
            <a:pPr lvl="2"/>
            <a:r>
              <a:rPr lang="en-CL" dirty="0"/>
              <a:t>Tasas de interés son acíclicas o contracíclicas</a:t>
            </a:r>
          </a:p>
          <a:p>
            <a:pPr lvl="1"/>
            <a:r>
              <a:rPr lang="en-CL" dirty="0"/>
              <a:t>Correlación dinámica entre la tasa de interés y el producto es negativa en los datos y </a:t>
            </a:r>
            <a:r>
              <a:rPr lang="en-CL" dirty="0">
                <a:solidFill>
                  <a:srgbClr val="FF0000"/>
                </a:solidFill>
              </a:rPr>
              <a:t>positiva en el modelo</a:t>
            </a:r>
          </a:p>
          <a:p>
            <a:pPr lvl="1"/>
            <a:r>
              <a:rPr lang="en-CL" dirty="0"/>
              <a:t>No genera suficiente volatilidad en la horas</a:t>
            </a:r>
          </a:p>
          <a:p>
            <a:pPr lvl="1"/>
            <a:endParaRPr lang="en-CL" dirty="0"/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3368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59F9-C5D1-6C8F-722F-35E6F541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Críticas más profundas al modelo RBC básico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36CDD-A128-F9E5-D255-A58817C36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L" dirty="0"/>
                  <a:t>El modelo no es muy realista en sus supuestos pero tampoco en sus resultados:</a:t>
                </a:r>
              </a:p>
              <a:p>
                <a:pPr lvl="1"/>
                <a:r>
                  <a:rPr lang="en-CL" dirty="0"/>
                  <a:t>P</a:t>
                </a:r>
                <a:r>
                  <a:rPr lang="en-US" dirty="0"/>
                  <a:t>a</a:t>
                </a:r>
                <a:r>
                  <a:rPr lang="en-CL" dirty="0"/>
                  <a:t>ra generar fluctuaciones similares a las observadas en los datos de EEUU, los choques a la productividad deben ser grandes y de muy alta frecuencia.</a:t>
                </a:r>
              </a:p>
              <a:p>
                <a:pPr lvl="1"/>
                <a:r>
                  <a:rPr lang="en-CL" dirty="0"/>
                  <a:t>Para generar recesiones,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debe caer pero ¿Eso que significa?</a:t>
                </a:r>
              </a:p>
              <a:p>
                <a:pPr lvl="2"/>
                <a:r>
                  <a:rPr lang="en-CL" dirty="0"/>
                  <a:t>Shocks a la productividad tienden a ser positivos</a:t>
                </a:r>
              </a:p>
              <a:p>
                <a:pPr lvl="2"/>
                <a:r>
                  <a:rPr lang="en-CL" dirty="0"/>
                  <a:t>Casi nunca escuchamos sobre shocks a la “frontera de posibilidades de producción” en las noticias. Siempre hablamos de shocks al empleo o al ingreso.</a:t>
                </a:r>
              </a:p>
              <a:p>
                <a:pPr lvl="1"/>
                <a:r>
                  <a:rPr lang="en-CL" dirty="0"/>
                  <a:t>El modelo genera poca </a:t>
                </a:r>
                <a:r>
                  <a:rPr lang="en-CL" i="1" dirty="0">
                    <a:solidFill>
                      <a:srgbClr val="FF0000"/>
                    </a:solidFill>
                  </a:rPr>
                  <a:t>amplificación:</a:t>
                </a:r>
              </a:p>
              <a:p>
                <a:pPr lvl="2"/>
                <a:r>
                  <a:rPr lang="en-CL" dirty="0">
                    <a:solidFill>
                      <a:srgbClr val="FF0000"/>
                    </a:solidFill>
                  </a:rPr>
                  <a:t>Amplificación</a:t>
                </a:r>
                <a:r>
                  <a:rPr lang="en-CL" dirty="0"/>
                  <a:t> es la capacidad del modelo de hacer que el output,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, reaccione más que lo que se mueve el shock exógeno (es decir, que shocks </a:t>
                </a:r>
                <a:r>
                  <a:rPr lang="en-CL" i="1" dirty="0"/>
                  <a:t>pequeños</a:t>
                </a:r>
                <a:r>
                  <a:rPr lang="en-CL" dirty="0"/>
                  <a:t> generen </a:t>
                </a:r>
                <a:r>
                  <a:rPr lang="en-CL" i="1" dirty="0"/>
                  <a:t>grandes</a:t>
                </a:r>
                <a:r>
                  <a:rPr lang="en-CL" dirty="0"/>
                  <a:t> fluctuaciones en el ingreso)</a:t>
                </a:r>
              </a:p>
              <a:p>
                <a:pPr lvl="2"/>
                <a:r>
                  <a:rPr lang="en-CL" dirty="0"/>
                  <a:t>El único mecanismo de amplificación en el modelo es el labor supply y es bastante débil. La volatilidad del output es 40% más grande que la volatilidad del shock.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36CDD-A128-F9E5-D255-A58817C36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724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83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7177-AAF1-E924-2F7B-41D7AEE4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Críticas más profundas al modelo RBC básico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ECD9-734D-0F76-DA78-09F288E7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El modelo no es muy realista en sus supuestos pero tampoco en sus resultados:</a:t>
            </a:r>
          </a:p>
          <a:p>
            <a:pPr lvl="1"/>
            <a:r>
              <a:rPr lang="en-CL" dirty="0"/>
              <a:t>El modelo genera poca </a:t>
            </a:r>
            <a:r>
              <a:rPr lang="en-CL" i="1" dirty="0">
                <a:solidFill>
                  <a:srgbClr val="FF0000"/>
                </a:solidFill>
              </a:rPr>
              <a:t>propagación:</a:t>
            </a:r>
          </a:p>
          <a:p>
            <a:pPr lvl="2"/>
            <a:r>
              <a:rPr lang="en-CL" i="1" dirty="0">
                <a:solidFill>
                  <a:srgbClr val="FF0000"/>
                </a:solidFill>
              </a:rPr>
              <a:t>Propagación</a:t>
            </a:r>
            <a:r>
              <a:rPr lang="en-CL" i="1" dirty="0"/>
              <a:t> </a:t>
            </a:r>
            <a:r>
              <a:rPr lang="en-CL" dirty="0"/>
              <a:t>es la capacidad del modelo de generar shocks con efectos persistentes. </a:t>
            </a:r>
          </a:p>
          <a:p>
            <a:pPr lvl="2"/>
            <a:r>
              <a:rPr lang="en-CL" dirty="0"/>
              <a:t>El único mecanismo de propagación en el modelo básico es la acumulación de capital. Esto lo podemos ver comparando la autocorrelación del ingreso con respecto a la autocorrelación del shock. </a:t>
            </a:r>
          </a:p>
          <a:p>
            <a:pPr lvl="2"/>
            <a:endParaRPr lang="en-CL" dirty="0">
              <a:solidFill>
                <a:srgbClr val="FF0000"/>
              </a:solidFill>
            </a:endParaRPr>
          </a:p>
          <a:p>
            <a:pPr lvl="1"/>
            <a:endParaRPr lang="en-CL" dirty="0"/>
          </a:p>
          <a:p>
            <a:pPr lvl="1"/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849520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02AF-691B-439F-600E-B2C38AA4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0629"/>
            <a:ext cx="10515600" cy="1325563"/>
          </a:xfrm>
        </p:spPr>
        <p:txBody>
          <a:bodyPr>
            <a:normAutofit/>
          </a:bodyPr>
          <a:lstStyle/>
          <a:p>
            <a:r>
              <a:rPr lang="en-CL" sz="4000" dirty="0">
                <a:solidFill>
                  <a:srgbClr val="C00000"/>
                </a:solidFill>
              </a:rPr>
              <a:t>Frisch Labor Supply Elasticity.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C5C9-42E3-5594-5C9F-57A3EB4C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993839"/>
            <a:ext cx="10515600" cy="4351338"/>
          </a:xfrm>
        </p:spPr>
        <p:txBody>
          <a:bodyPr>
            <a:normAutofit/>
          </a:bodyPr>
          <a:lstStyle/>
          <a:p>
            <a:r>
              <a:rPr lang="en-CL" dirty="0"/>
              <a:t>La FOC para la oferta del trabajo está dada por: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Log-linearizando alrededor del EE:</a:t>
            </a:r>
          </a:p>
          <a:p>
            <a:endParaRPr lang="en-CL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CL" dirty="0"/>
              <a:t>onde </a:t>
            </a:r>
          </a:p>
          <a:p>
            <a:r>
              <a:rPr lang="en-CL" dirty="0"/>
              <a:t>La elasticidad de la oferta laboral de Frisch se define como el ratio de la derivada del log de las horas respecto al log del salario, </a:t>
            </a:r>
            <a:r>
              <a:rPr lang="en-CL" i="1" dirty="0">
                <a:solidFill>
                  <a:srgbClr val="C00000"/>
                </a:solidFill>
              </a:rPr>
              <a:t>manteniendo la utilidad marginal de la riqueza constante</a:t>
            </a:r>
            <a:r>
              <a:rPr lang="en-CL" i="1" dirty="0"/>
              <a:t>, </a:t>
            </a:r>
          </a:p>
          <a:p>
            <a:pPr marL="0" indent="0">
              <a:buNone/>
            </a:pPr>
            <a:endParaRPr lang="en-CL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496AD-D102-E228-A1D5-F63604D1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0" y="1512823"/>
            <a:ext cx="2311400" cy="90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672A4-7CE3-1966-A3E9-A605F4B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2947155"/>
            <a:ext cx="21717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021FB-7EE9-4AE4-A50E-EECE4199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43" y="3526519"/>
            <a:ext cx="1130300" cy="48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DF570-B9BD-8C08-227F-F0A150D3C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5363088"/>
            <a:ext cx="1828800" cy="83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BB87C-AA48-AEAA-9EFA-BA4B79C18F64}"/>
              </a:ext>
            </a:extLst>
          </p:cNvPr>
          <p:cNvSpPr txBox="1"/>
          <p:nvPr/>
        </p:nvSpPr>
        <p:spPr>
          <a:xfrm>
            <a:off x="838200" y="6201288"/>
            <a:ext cx="1060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>
                <a:solidFill>
                  <a:schemeClr val="accent3"/>
                </a:solidFill>
              </a:rPr>
              <a:t>En el modelo, la utilidad marginal de la riqueza (dado nuestra especificación) es igual a la utilidad marginal del consumo</a:t>
            </a:r>
          </a:p>
        </p:txBody>
      </p:sp>
    </p:spTree>
    <p:extLst>
      <p:ext uri="{BB962C8B-B14F-4D97-AF65-F5344CB8AC3E}">
        <p14:creationId xmlns:p14="http://schemas.microsoft.com/office/powerpoint/2010/main" val="315273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5CD8-77F8-8CC3-120B-84AEB63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Una calibración escondida: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DFA40-33B0-AFB5-86B5-32467C893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L" dirty="0"/>
                  <a:t>Si N = 1/3, entonces la Frisch labor supply elasticity es aprox 2.</a:t>
                </a:r>
              </a:p>
              <a:p>
                <a:r>
                  <a:rPr lang="en-CL" dirty="0"/>
                  <a:t>Este número es mucho más grande que lo que la mayoría de microeconomistas aseguran que es (entre 0 y 1).</a:t>
                </a:r>
              </a:p>
              <a:p>
                <a:pPr lvl="1"/>
                <a:r>
                  <a:rPr lang="en-CL" dirty="0"/>
                  <a:t>Por ejemplo, si la elasticidad es 0.5, un incremento del 10% en los salarios conlleva un incremento de un 5% en la oferta laboral.</a:t>
                </a:r>
              </a:p>
              <a:p>
                <a:r>
                  <a:rPr lang="en-CL" dirty="0">
                    <a:solidFill>
                      <a:srgbClr val="C00000"/>
                    </a:solidFill>
                  </a:rPr>
                  <a:t>Solución?</a:t>
                </a:r>
              </a:p>
              <a:p>
                <a:endParaRPr lang="en-CL" dirty="0">
                  <a:solidFill>
                    <a:srgbClr val="C00000"/>
                  </a:solidFill>
                </a:endParaRPr>
              </a:p>
              <a:p>
                <a:endParaRPr lang="en-CL" dirty="0">
                  <a:solidFill>
                    <a:schemeClr val="tx1"/>
                  </a:solidFill>
                </a:endParaRPr>
              </a:p>
              <a:p>
                <a:r>
                  <a:rPr lang="en-CL" dirty="0">
                    <a:solidFill>
                      <a:schemeClr val="tx1"/>
                    </a:solidFill>
                  </a:rPr>
                  <a:t>Con esta especificación funcional, la elasticidad de Frisch va a estar estrictamente gobernada por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CL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DFA40-33B0-AFB5-86B5-32467C893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443977-A6D1-4B97-09F6-32B23CDD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95" y="4320403"/>
            <a:ext cx="3505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9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3A30-D22A-0DD9-CFC0-425F45CB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Solución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17270-BDCB-688B-A677-ED5B3B28F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La condición de primer orden para la oferta de trabajo es:</a:t>
                </a:r>
              </a:p>
              <a:p>
                <a:endParaRPr lang="en-CL" dirty="0"/>
              </a:p>
              <a:p>
                <a:r>
                  <a:rPr lang="en-CL" dirty="0"/>
                  <a:t>Log-linearizando alrededor del EE: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La elasticidad de Frisch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CL" dirty="0"/>
                  <a:t>Esto significa que igual puedo calibrar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L" dirty="0"/>
                  <a:t>, usando N = 1/3, sin afectar la elasticidad de Frish: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17270-BDCB-688B-A677-ED5B3B28F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11103C-D441-B35D-3565-F293923B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283941"/>
            <a:ext cx="19304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06CCD-57AD-6817-D3D4-941770943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0" y="3367560"/>
            <a:ext cx="20955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E8BAC-1477-DFC1-B893-9F08BF531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200" y="5732463"/>
            <a:ext cx="3276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8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6C3D-D6AD-07D7-2B4C-D2BDCB42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Dynare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5422-F53B-B9F0-F011-843EB077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3225"/>
            <a:ext cx="9800968" cy="880505"/>
          </a:xfrm>
        </p:spPr>
        <p:txBody>
          <a:bodyPr/>
          <a:lstStyle/>
          <a:p>
            <a:r>
              <a:rPr lang="en-CL" dirty="0"/>
              <a:t>Asumiendo que la elasticidad de Frisch es 1, el modelo genera aún menos amplificación.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F7447-11F1-9B7E-535B-FE43084C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1690688"/>
            <a:ext cx="5321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6AE4-1D04-097B-AC66-CAE05046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Las fuentes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D848-BAF1-B0C4-9A1C-5FE1A583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Algunas de las fuentes más importantes son:</a:t>
            </a:r>
          </a:p>
          <a:p>
            <a:pPr lvl="1"/>
            <a:r>
              <a:rPr lang="en-CL" dirty="0"/>
              <a:t>Para EEUU: BEA, FED (FRED)</a:t>
            </a:r>
          </a:p>
          <a:p>
            <a:pPr lvl="1"/>
            <a:r>
              <a:rPr lang="en-CL" dirty="0"/>
              <a:t>Para Chile: INE, Banco Central de Chile</a:t>
            </a:r>
          </a:p>
          <a:p>
            <a:pPr lvl="1"/>
            <a:r>
              <a:rPr lang="en-CL" dirty="0"/>
              <a:t>Para el mundo: IMF, World Bank, OECD, BIS</a:t>
            </a:r>
          </a:p>
          <a:p>
            <a:pPr lvl="1"/>
            <a:r>
              <a:rPr lang="en-CL" dirty="0"/>
              <a:t>Bases históricas: Penn World Table, KLEMMS</a:t>
            </a:r>
          </a:p>
          <a:p>
            <a:r>
              <a:rPr lang="en-CL" dirty="0"/>
              <a:t>Se trabaja en frecuencia Anual o trimestral (dependerá de la disponibilidad de datos y del propósito partícular del modelo)</a:t>
            </a:r>
          </a:p>
          <a:p>
            <a:r>
              <a:rPr lang="en-CL" dirty="0"/>
              <a:t>Se utilizan variables </a:t>
            </a:r>
            <a:r>
              <a:rPr lang="en-CL" i="1" dirty="0"/>
              <a:t>per cápita: </a:t>
            </a:r>
            <a:r>
              <a:rPr lang="en-CL" dirty="0"/>
              <a:t>Se dividen por la población mayor de 16 años </a:t>
            </a:r>
            <a:r>
              <a:rPr lang="en-CL" dirty="0">
                <a:solidFill>
                  <a:srgbClr val="FF0000"/>
                </a:solidFill>
              </a:rPr>
              <a:t>(solamente variables relevantes, no precios)</a:t>
            </a:r>
          </a:p>
          <a:p>
            <a:r>
              <a:rPr lang="en-CL" dirty="0"/>
              <a:t>Todas la variables deben estar en términos reales</a:t>
            </a:r>
          </a:p>
          <a:p>
            <a:endParaRPr lang="en-CL" dirty="0"/>
          </a:p>
          <a:p>
            <a:pPr marL="457200" lvl="1" indent="0">
              <a:buNone/>
            </a:pP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504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DC4C-1A8B-9709-672C-F4A8A118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Variables No Observables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08EB-9FA1-2974-5E9F-5C1D810A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No todas las cantidades económicamente relevantes son observables:</a:t>
            </a:r>
          </a:p>
          <a:p>
            <a:pPr lvl="1"/>
            <a:r>
              <a:rPr lang="en-CL" dirty="0"/>
              <a:t>TFP, Labor Productivity, Output Gap, entre otras</a:t>
            </a:r>
          </a:p>
          <a:p>
            <a:pPr lvl="1"/>
            <a:r>
              <a:rPr lang="en-CL" dirty="0"/>
              <a:t>Tenemos que construir proxies que estén directamente relacionadas (usando teoría)</a:t>
            </a:r>
          </a:p>
          <a:p>
            <a:pPr lvl="1"/>
            <a:r>
              <a:rPr lang="en-CL" dirty="0"/>
              <a:t>Aunque no son medidas perfectas, son informativas para los propósitos del modelo</a:t>
            </a:r>
          </a:p>
        </p:txBody>
      </p:sp>
    </p:spTree>
    <p:extLst>
      <p:ext uri="{BB962C8B-B14F-4D97-AF65-F5344CB8AC3E}">
        <p14:creationId xmlns:p14="http://schemas.microsoft.com/office/powerpoint/2010/main" val="11748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2100-3745-D126-4961-ECBB612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Productividad Total de Factores (TFP)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471C-19C3-FB53-E72C-49B2DD3D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La TFP es la contraparte empírica de la productividad en el modelo. </a:t>
            </a:r>
          </a:p>
          <a:p>
            <a:pPr lvl="1"/>
            <a:r>
              <a:rPr lang="en-CL" dirty="0"/>
              <a:t>La definimos como el “valor agregado” en la producción (todo el PIB que no está explicado por los factores de producción)</a:t>
            </a:r>
          </a:p>
          <a:p>
            <a:pPr lvl="1"/>
            <a:endParaRPr lang="en-CL" dirty="0"/>
          </a:p>
          <a:p>
            <a:pPr lvl="1"/>
            <a:endParaRPr lang="en-CL" dirty="0"/>
          </a:p>
          <a:p>
            <a:pPr lvl="1"/>
            <a:endParaRPr lang="en-CL" dirty="0"/>
          </a:p>
          <a:p>
            <a:pPr lvl="1"/>
            <a:r>
              <a:rPr lang="en-CL" dirty="0"/>
              <a:t>También se conoce el como el residuo de Solow.</a:t>
            </a:r>
          </a:p>
          <a:p>
            <a:pPr lvl="1"/>
            <a:endParaRPr lang="en-CL" dirty="0"/>
          </a:p>
          <a:p>
            <a:pPr marL="457200" lvl="1" indent="0">
              <a:buNone/>
            </a:pPr>
            <a:endParaRPr lang="en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82059-816D-4DAA-B6B0-34E687E1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99" y="3472249"/>
            <a:ext cx="4832371" cy="9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8A4-D949-CB3A-9ED1-65EEE08C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Productividad Laboral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AF292-9273-A253-2EC1-CD89ECC5C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Mide la productividad por hora por trabajador: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r>
                  <a:rPr lang="en-US" dirty="0"/>
                  <a:t>D</a:t>
                </a:r>
                <a:r>
                  <a:rPr lang="en-CL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denota las horas por trabajador,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es el número de trabajadores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es el producto total de la economía.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AF292-9273-A253-2EC1-CD89ECC5C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06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1C0D-AA71-11E1-3350-AC8800AE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Midiendo el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C648-5643-56CA-34F6-03C362F1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L" dirty="0"/>
              <a:t>Construir una serie de capital es difícil, principalmente por temas de valoración y depreciación.</a:t>
            </a:r>
          </a:p>
          <a:p>
            <a:r>
              <a:rPr lang="en-CL" dirty="0"/>
              <a:t>Para construir las series, el Banco Central (o quien la estime) debe:</a:t>
            </a:r>
          </a:p>
          <a:p>
            <a:pPr lvl="1"/>
            <a:r>
              <a:rPr lang="en-CL" dirty="0"/>
              <a:t>Estimar la depreciación</a:t>
            </a:r>
          </a:p>
          <a:p>
            <a:pPr lvl="1"/>
            <a:r>
              <a:rPr lang="en-CL" dirty="0"/>
              <a:t>Asumir un valor inicial del stock del capital</a:t>
            </a:r>
          </a:p>
          <a:p>
            <a:pPr lvl="1"/>
            <a:endParaRPr lang="en-CL" dirty="0"/>
          </a:p>
          <a:p>
            <a:pPr lvl="1"/>
            <a:endParaRPr lang="en-CL" dirty="0"/>
          </a:p>
          <a:p>
            <a:r>
              <a:rPr lang="en-CL" dirty="0"/>
              <a:t>Para la inversión se utiliza la suma de la formación bruta de capital fijo y el gasto de los consumidores en bienes durables (casas, autos, etc)</a:t>
            </a:r>
          </a:p>
          <a:p>
            <a:pPr marL="457200" lvl="1" indent="0">
              <a:buNone/>
            </a:pPr>
            <a:r>
              <a:rPr lang="en-C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E5-95F9-1A68-3CA3-F6355E59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3845856"/>
            <a:ext cx="4292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0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3062-C0D7-FFEA-1ECA-F48B897E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Otras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561A-0818-AAA3-A909-A96D84C5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Nivel de precios: Deflactor del PIB o IPC</a:t>
            </a:r>
          </a:p>
          <a:p>
            <a:r>
              <a:rPr lang="en-CL" dirty="0"/>
              <a:t>Tasa de interés: Tasa de interés del bono de tres meses del gobierno central</a:t>
            </a:r>
          </a:p>
          <a:p>
            <a:r>
              <a:rPr lang="en-CL" dirty="0"/>
              <a:t>Salarios: Masa salarial estimada por el Banco Central (o autoridad respectiva)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2889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BD01-9166-3E15-5310-9A14190C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Para EEUU (1948t1 – 2010t3)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14680-73F9-E451-80B3-C0B04F09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5355"/>
            <a:ext cx="10515600" cy="3722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33A778-6A4B-04B5-E5B7-E4F564AC203C}"/>
              </a:ext>
            </a:extLst>
          </p:cNvPr>
          <p:cNvSpPr txBox="1"/>
          <p:nvPr/>
        </p:nvSpPr>
        <p:spPr>
          <a:xfrm>
            <a:off x="1025611" y="5942568"/>
            <a:ext cx="13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Fuente: BEA</a:t>
            </a:r>
          </a:p>
        </p:txBody>
      </p:sp>
    </p:spTree>
    <p:extLst>
      <p:ext uri="{BB962C8B-B14F-4D97-AF65-F5344CB8AC3E}">
        <p14:creationId xmlns:p14="http://schemas.microsoft.com/office/powerpoint/2010/main" val="320469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1464</Words>
  <Application>Microsoft Macintosh PowerPoint</Application>
  <PresentationFormat>Widescreen</PresentationFormat>
  <Paragraphs>182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Hechos Estilizados y  Evaluación Cuantitativa del Modelo RBC</vt:lpstr>
      <vt:lpstr>Los datos y el business cycle</vt:lpstr>
      <vt:lpstr>Las fuentes de datos</vt:lpstr>
      <vt:lpstr>Variables No Observables</vt:lpstr>
      <vt:lpstr>Productividad Total de Factores (TFP)</vt:lpstr>
      <vt:lpstr>Productividad Laboral</vt:lpstr>
      <vt:lpstr>Midiendo el Capital</vt:lpstr>
      <vt:lpstr>Otras variables</vt:lpstr>
      <vt:lpstr>Para EEUU (1948t1 – 2010t3)</vt:lpstr>
      <vt:lpstr>La Calibración del RBC básico</vt:lpstr>
      <vt:lpstr>Condiciones de equilibrio:</vt:lpstr>
      <vt:lpstr>Calibración</vt:lpstr>
      <vt:lpstr>Calibración</vt:lpstr>
      <vt:lpstr>Calibración</vt:lpstr>
      <vt:lpstr>Calibración</vt:lpstr>
      <vt:lpstr>Calibración</vt:lpstr>
      <vt:lpstr>Calibración</vt:lpstr>
      <vt:lpstr>Calibración</vt:lpstr>
      <vt:lpstr>Vamos a Dynare</vt:lpstr>
      <vt:lpstr>Resultados de Dynare</vt:lpstr>
      <vt:lpstr>Predicciones del modelo</vt:lpstr>
      <vt:lpstr>Predicciones del modelo</vt:lpstr>
      <vt:lpstr>Críticas más profundas al modelo RBC básico</vt:lpstr>
      <vt:lpstr>Críticas más profundas al modelo RBC básico</vt:lpstr>
      <vt:lpstr>Frisch Labor Supply Elasticity.</vt:lpstr>
      <vt:lpstr>Una calibración escondida:</vt:lpstr>
      <vt:lpstr>Solución</vt:lpstr>
      <vt:lpstr>Dynare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Hechos Estilizados y  Evaluación Cuantitativa del Modelo RBC</dc:title>
  <dc:creator>Carlos Rondón Moreno</dc:creator>
  <cp:lastModifiedBy>Carlos Rondón Moreno</cp:lastModifiedBy>
  <cp:revision>1</cp:revision>
  <dcterms:created xsi:type="dcterms:W3CDTF">2024-05-06T19:13:00Z</dcterms:created>
  <dcterms:modified xsi:type="dcterms:W3CDTF">2024-05-06T22:45:24Z</dcterms:modified>
</cp:coreProperties>
</file>