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6D03D6-1BF9-D049-8ADD-4AB99EBDF796}" v="1299" dt="2024-05-10T22:06:57.7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46"/>
    <p:restoredTop sz="94719"/>
  </p:normalViewPr>
  <p:slideViewPr>
    <p:cSldViewPr snapToGrid="0">
      <p:cViewPr varScale="1">
        <p:scale>
          <a:sx n="148" d="100"/>
          <a:sy n="148" d="100"/>
        </p:scale>
        <p:origin x="10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Rondón Moreno" userId="3eb52eec8da34d1e" providerId="LiveId" clId="{3F6D03D6-1BF9-D049-8ADD-4AB99EBDF796}"/>
    <pc:docChg chg="undo custSel modSld">
      <pc:chgData name="Carlos Rondón Moreno" userId="3eb52eec8da34d1e" providerId="LiveId" clId="{3F6D03D6-1BF9-D049-8ADD-4AB99EBDF796}" dt="2024-05-10T22:06:58.283" v="7" actId="11529"/>
      <pc:docMkLst>
        <pc:docMk/>
      </pc:docMkLst>
      <pc:sldChg chg="addSp delSp modSp mod">
        <pc:chgData name="Carlos Rondón Moreno" userId="3eb52eec8da34d1e" providerId="LiveId" clId="{3F6D03D6-1BF9-D049-8ADD-4AB99EBDF796}" dt="2024-05-10T22:06:58.283" v="7" actId="11529"/>
        <pc:sldMkLst>
          <pc:docMk/>
          <pc:sldMk cId="591394009" sldId="271"/>
        </pc:sldMkLst>
        <pc:spChg chg="add del mod">
          <ac:chgData name="Carlos Rondón Moreno" userId="3eb52eec8da34d1e" providerId="LiveId" clId="{3F6D03D6-1BF9-D049-8ADD-4AB99EBDF796}" dt="2024-05-10T22:06:58.283" v="7" actId="11529"/>
          <ac:spMkLst>
            <pc:docMk/>
            <pc:sldMk cId="591394009" sldId="271"/>
            <ac:spMk id="6" creationId="{E48793B4-9548-B175-AFAE-C5B4380A2649}"/>
          </ac:spMkLst>
        </pc:spChg>
        <pc:spChg chg="add mod">
          <ac:chgData name="Carlos Rondón Moreno" userId="3eb52eec8da34d1e" providerId="LiveId" clId="{3F6D03D6-1BF9-D049-8ADD-4AB99EBDF796}" dt="2024-05-10T22:06:57.763" v="6" actId="767"/>
          <ac:spMkLst>
            <pc:docMk/>
            <pc:sldMk cId="591394009" sldId="271"/>
            <ac:spMk id="8" creationId="{BC55829A-E15D-A8C2-F98E-53CB028FB61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E63A5-4489-4448-BC39-0DF0866C95E9}" type="datetimeFigureOut">
              <a:rPr lang="en-CL" smtClean="0"/>
              <a:t>10-05-24</a:t>
            </a:fld>
            <a:endParaRPr lang="en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4BA01-C06B-5140-B01A-03C92681F0C7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341134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4BA01-C06B-5140-B01A-03C92681F0C7}" type="slidenum">
              <a:rPr lang="en-CL" smtClean="0"/>
              <a:t>1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990663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1133B-0551-C730-AEF4-CD26CE598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DA2CF-E9E7-6853-5821-B0C002A1F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C31B4-4A2D-6FE1-2D37-6012A6F04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9371-6245-DB40-8CD7-B15A4911B4DF}" type="datetimeFigureOut">
              <a:rPr lang="en-CL" smtClean="0"/>
              <a:t>10-05-24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3D72C-7AE0-4757-0FB3-457CBBC69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CF5A5-07C1-CD5F-8BB5-9E0CB7770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2462-848F-E343-A220-6DA56F6258C2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96066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A4F8A-7F91-F800-5131-28F47F30F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63D37E-FD26-299B-EF96-2501057AE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3C76B-693C-214C-C6B1-9A1312F4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9371-6245-DB40-8CD7-B15A4911B4DF}" type="datetimeFigureOut">
              <a:rPr lang="en-CL" smtClean="0"/>
              <a:t>10-05-24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7A2C5-9ABF-68A6-5795-64E735A21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01D3D-99F7-04D1-5EE8-C08B8640E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2462-848F-E343-A220-6DA56F6258C2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07475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A2E191-8C8D-8A84-E0C0-040A0C1A64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022B6-79A3-64B8-014E-C6448273B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5E153-EA20-BEAA-6E3A-CF77E5002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9371-6245-DB40-8CD7-B15A4911B4DF}" type="datetimeFigureOut">
              <a:rPr lang="en-CL" smtClean="0"/>
              <a:t>10-05-24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61EA3-3F97-AC98-223B-45DD2C961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548B9-A9E1-F05B-1697-91CB4C11F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2462-848F-E343-A220-6DA56F6258C2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617633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E7027-708A-B33A-9F55-302BB8D91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6E5B7-5E91-80CE-B6CB-8994EE317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C7397-0EFA-7349-5109-DCE3BA3CA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9371-6245-DB40-8CD7-B15A4911B4DF}" type="datetimeFigureOut">
              <a:rPr lang="en-CL" smtClean="0"/>
              <a:t>10-05-24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D297D-397F-854C-DB47-3B17C12CA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848EB-414B-56E0-E2E0-E1FD5C1C7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2462-848F-E343-A220-6DA56F6258C2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981791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91857-1240-51E2-1115-65147C409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AF711-2676-6F80-63DA-A49796BF6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151BC-E9E5-B8C1-A213-4B908A57D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9371-6245-DB40-8CD7-B15A4911B4DF}" type="datetimeFigureOut">
              <a:rPr lang="en-CL" smtClean="0"/>
              <a:t>10-05-24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87F64-DB92-E1AF-3989-9993E0012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22C44-6B88-1843-64EB-5B0053FA8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2462-848F-E343-A220-6DA56F6258C2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609824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5C17B-0697-B547-2BB4-3120CEE87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66A20-067B-8726-27AF-DFAA8CC27D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26FF6-D652-D5DC-46F2-618487590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8260F-D721-C5D3-DECB-DA98B4C7A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9371-6245-DB40-8CD7-B15A4911B4DF}" type="datetimeFigureOut">
              <a:rPr lang="en-CL" smtClean="0"/>
              <a:t>10-05-24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563BB-E605-8254-5FBB-A5C535FBB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93ED6-DCBC-16B8-B480-4DB4B7F9B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2462-848F-E343-A220-6DA56F6258C2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26150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6CC52-ABC8-C136-874E-30355E033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BC613-9607-5807-E676-4CD47532C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026B6-3194-FEA1-94EF-E6F0C20BD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273AE1-5717-B96E-FBBE-0591801B31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086499-B8B4-D6B8-3C6A-B03220B4A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7678A-0E2C-D84A-4DD0-7497CEA95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9371-6245-DB40-8CD7-B15A4911B4DF}" type="datetimeFigureOut">
              <a:rPr lang="en-CL" smtClean="0"/>
              <a:t>10-05-24</a:t>
            </a:fld>
            <a:endParaRPr lang="en-C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8BC09D-D5F1-B08C-2AFC-8D15E84C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0B80C9-9DE0-4265-D71F-F2864DE3D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2462-848F-E343-A220-6DA56F6258C2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180784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6ABDF-8F24-B870-1513-76E3C7EE2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C058EE-DFAF-B816-A0BC-06073BEA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9371-6245-DB40-8CD7-B15A4911B4DF}" type="datetimeFigureOut">
              <a:rPr lang="en-CL" smtClean="0"/>
              <a:t>10-05-24</a:t>
            </a:fld>
            <a:endParaRPr lang="en-C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6FF9F2-6E2D-5CB7-ED8A-FB3D40008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FD4880-2469-E5B6-898A-A3028692C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2462-848F-E343-A220-6DA56F6258C2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71161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6B5D2-F37C-2F93-EF6A-547FDE7CF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9371-6245-DB40-8CD7-B15A4911B4DF}" type="datetimeFigureOut">
              <a:rPr lang="en-CL" smtClean="0"/>
              <a:t>10-05-24</a:t>
            </a:fld>
            <a:endParaRPr lang="en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2DC4CA-7ED5-8EC7-269A-B3CFDD1F9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803EB-3C5A-99D4-D2DF-2BF8E5EFE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2462-848F-E343-A220-6DA56F6258C2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541234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488F1-0F20-5403-672C-85E9F2ABA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68E7C-D60A-817D-FD4E-63F549FE4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3EBFD9-D171-18FD-345A-C7CE5F6F7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95B0A-14E7-CB12-25E5-2D4254716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9371-6245-DB40-8CD7-B15A4911B4DF}" type="datetimeFigureOut">
              <a:rPr lang="en-CL" smtClean="0"/>
              <a:t>10-05-24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633E8-C0DB-56B6-C224-43F613C7C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C8B51-7226-1D0F-2ADA-44AE8BCE2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2462-848F-E343-A220-6DA56F6258C2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350190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13D94-B5F8-C349-69A4-5C20ACC90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200E60-E4D0-5B10-0238-7B0A5224DF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22ACC-B11E-FABF-D485-18AF452BB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CE0A4-A508-0FC7-2673-27F5EEC8A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9371-6245-DB40-8CD7-B15A4911B4DF}" type="datetimeFigureOut">
              <a:rPr lang="en-CL" smtClean="0"/>
              <a:t>10-05-24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E92D4-F947-F266-7A62-AB451F561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F6AC2-1264-F3CF-4F23-56CF0D1D2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2462-848F-E343-A220-6DA56F6258C2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8521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00EF0F-90E5-7AC9-21D2-58834B0A9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4C758-6E63-EED8-C4BB-8B81ECD5A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0507B-99A5-BAF2-0CE3-B060F197BB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1E9371-6245-DB40-8CD7-B15A4911B4DF}" type="datetimeFigureOut">
              <a:rPr lang="en-CL" smtClean="0"/>
              <a:t>10-05-24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19801-8875-2165-2F68-26110A1DE0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67EA7-F7D5-501A-4C36-57BF89119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F92462-848F-E343-A220-6DA56F6258C2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01337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AC1E7-3898-6130-190F-BD39E93B84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L" dirty="0"/>
              <a:t>Hechos Estilizados y </a:t>
            </a:r>
            <a:br>
              <a:rPr lang="en-CL" dirty="0"/>
            </a:br>
            <a:r>
              <a:rPr lang="en-CL" dirty="0"/>
              <a:t>Evaluación Cuantitativa del Modelo RBC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B285B6-9267-4908-9E5F-6FF88ABF9F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L" dirty="0"/>
              <a:t>Macroeconomía II</a:t>
            </a:r>
          </a:p>
        </p:txBody>
      </p:sp>
    </p:spTree>
    <p:extLst>
      <p:ext uri="{BB962C8B-B14F-4D97-AF65-F5344CB8AC3E}">
        <p14:creationId xmlns:p14="http://schemas.microsoft.com/office/powerpoint/2010/main" val="2220055397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7B9E-68EB-7144-3F43-C226B3360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La Calibración del RBC básico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13E235-879E-D977-4799-738F65BDB2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L" dirty="0"/>
                  <a:t>Asumamos un modelo RBC tradicional con las siguientes formas funcionales para la utilidad y la producción:</a:t>
                </a:r>
              </a:p>
              <a:p>
                <a:pPr marL="0" indent="0">
                  <a:buNone/>
                </a:pPr>
                <a:endParaRPr lang="es-E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𝑈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p/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fun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CL" dirty="0"/>
              </a:p>
              <a:p>
                <a:pPr marL="0" indent="0">
                  <a:buNone/>
                </a:pPr>
                <a:endParaRPr lang="en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bSup>
                        </m:e>
                        <m:sub/>
                      </m:sSub>
                    </m:oMath>
                  </m:oMathPara>
                </a14:m>
                <a:endParaRPr lang="en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13E235-879E-D977-4799-738F65BDB2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3051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81F14-132C-B377-0673-97EB2CC1D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Condiciones de equilibrio: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805662-282D-4278-02FB-827959DB10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38"/>
          <a:stretch/>
        </p:blipFill>
        <p:spPr>
          <a:xfrm>
            <a:off x="2531075" y="1461728"/>
            <a:ext cx="7772400" cy="469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06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96D2-065F-D897-7785-2C6E8C453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Calibración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E55CE1-8D67-CD3D-20E5-D111A0FC4B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CL" dirty="0"/>
                  <a:t>Para calibrar utilizaremos el estado estacionario del modelo como nuestra condición de identificación. Es decir, los parámetros del modelo corresponderan a los valores en el largo plazo.</a:t>
                </a:r>
              </a:p>
              <a:p>
                <a:r>
                  <a:rPr lang="en-CL" dirty="0"/>
                  <a:t>De la ecuación (17):</a:t>
                </a:r>
              </a:p>
              <a:p>
                <a:endParaRPr lang="en-CL" dirty="0"/>
              </a:p>
              <a:p>
                <a:endParaRPr lang="en-CL" dirty="0"/>
              </a:p>
              <a:p>
                <a:r>
                  <a:rPr lang="en-CL" dirty="0"/>
                  <a:t>Usando los datos y la ecuación de Fisher: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CL" dirty="0"/>
              </a:p>
              <a:p>
                <a:pPr marL="0" indent="0">
                  <a:buNone/>
                </a:pPr>
                <a:endParaRPr lang="es-E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≈0.02</m:t>
                      </m:r>
                    </m:oMath>
                  </m:oMathPara>
                </a14:m>
                <a:endParaRPr lang="es-E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=0.995 ≈0.99</m:t>
                      </m:r>
                    </m:oMath>
                  </m:oMathPara>
                </a14:m>
                <a:endParaRPr lang="es-E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E55CE1-8D67-CD3D-20E5-D111A0FC4B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035" b="-1163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F8307CF-BC44-8787-1A75-BBD5FFBE0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945" y="3429000"/>
            <a:ext cx="2274109" cy="97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585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1A46D-EE36-C026-4D87-70C70FD0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Calibración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22CB6D-6DC7-7A56-FCF2-3F2A2F60FE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L" dirty="0"/>
                  <a:t>Usando la expresión para el salario:</a:t>
                </a:r>
              </a:p>
              <a:p>
                <a:endParaRPr lang="en-CL" dirty="0"/>
              </a:p>
              <a:p>
                <a:endParaRPr lang="en-CL" dirty="0"/>
              </a:p>
              <a:p>
                <a:r>
                  <a:rPr lang="en-CL" dirty="0"/>
                  <a:t>Lo que significa que podemos calcular </a:t>
                </a:r>
                <a14:m>
                  <m:oMath xmlns:m="http://schemas.openxmlformats.org/officeDocument/2006/math">
                    <m:r>
                      <a:rPr lang="en-C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CL" dirty="0"/>
                  <a:t> como la fracción del ingreso total que se paga en forma de salarios: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=0.33</m:t>
                      </m:r>
                    </m:oMath>
                  </m:oMathPara>
                </a14:m>
                <a:endParaRPr lang="en-CL" dirty="0"/>
              </a:p>
              <a:p>
                <a:endParaRPr lang="en-CL" dirty="0"/>
              </a:p>
              <a:p>
                <a:endParaRPr lang="en-CL" dirty="0"/>
              </a:p>
              <a:p>
                <a:pPr marL="0" indent="0">
                  <a:buNone/>
                </a:pPr>
                <a:endParaRPr lang="en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22CB6D-6DC7-7A56-FCF2-3F2A2F60FE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E65481E-6D05-B4E7-7785-3DD36FEED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2355335"/>
            <a:ext cx="42672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659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838A9-E4E4-14FB-9F3D-172E44E83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Calibración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21DAF-BD69-7F84-C3C9-3A8507512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L" dirty="0"/>
              <a:t>De la ecuación de acumulación del capital tenemos que:</a:t>
            </a:r>
          </a:p>
          <a:p>
            <a:endParaRPr lang="en-CL" dirty="0"/>
          </a:p>
          <a:p>
            <a:endParaRPr lang="en-CL" dirty="0"/>
          </a:p>
          <a:p>
            <a:r>
              <a:rPr lang="en-CL" dirty="0"/>
              <a:t>El producto de estado estacionario es:</a:t>
            </a:r>
          </a:p>
          <a:p>
            <a:endParaRPr lang="en-CL" dirty="0"/>
          </a:p>
          <a:p>
            <a:endParaRPr lang="en-CL" dirty="0"/>
          </a:p>
          <a:p>
            <a:r>
              <a:rPr lang="en-CL" dirty="0"/>
              <a:t>Resolviendo, el ratio de inversión a producto está dado por:</a:t>
            </a:r>
          </a:p>
          <a:p>
            <a:endParaRPr lang="en-CL" dirty="0"/>
          </a:p>
          <a:p>
            <a:endParaRPr lang="en-CL" dirty="0"/>
          </a:p>
          <a:p>
            <a:pPr marL="0" indent="0">
              <a:buNone/>
            </a:pPr>
            <a:endParaRPr lang="en-CL" dirty="0"/>
          </a:p>
          <a:p>
            <a:pPr marL="0" indent="0">
              <a:buNone/>
            </a:pPr>
            <a:endParaRPr lang="en-C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2A2770-76CF-9D91-1C1C-38D2FE4FD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300" y="2298528"/>
            <a:ext cx="1549400" cy="901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9E42A6-9EA8-FCE8-B7F4-75CB22B23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818" y="3872813"/>
            <a:ext cx="2095500" cy="990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261C42-42D7-3B8B-0893-2CC2D26AB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68" y="5535998"/>
            <a:ext cx="24384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8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DC3A-8AD7-B63C-0993-1127DBD61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566"/>
            <a:ext cx="10515600" cy="1325563"/>
          </a:xfrm>
        </p:spPr>
        <p:txBody>
          <a:bodyPr/>
          <a:lstStyle/>
          <a:p>
            <a:r>
              <a:rPr lang="en-CL" dirty="0"/>
              <a:t>Calibración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E95C12-9E7B-A4E9-75FF-538577D9F4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32501"/>
                <a:ext cx="10789508" cy="5037952"/>
              </a:xfrm>
            </p:spPr>
            <p:txBody>
              <a:bodyPr>
                <a:normAutofit/>
              </a:bodyPr>
              <a:lstStyle/>
              <a:p>
                <a:r>
                  <a:rPr lang="en-CL" dirty="0"/>
                  <a:t>Teniendo en cuenta que el capital de estado estacionario está dado por:</a:t>
                </a:r>
              </a:p>
              <a:p>
                <a:endParaRPr lang="en-CL" dirty="0"/>
              </a:p>
              <a:p>
                <a:endParaRPr lang="en-CL" dirty="0"/>
              </a:p>
              <a:p>
                <a:r>
                  <a:rPr lang="en-CL" dirty="0"/>
                  <a:t>Entonces, el ratio de inversión a producto en el estado estacionario es:</a:t>
                </a:r>
              </a:p>
              <a:p>
                <a:endParaRPr lang="en-CL" dirty="0"/>
              </a:p>
              <a:p>
                <a:r>
                  <a:rPr lang="en-CL" dirty="0"/>
                  <a:t>En los datos,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L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≈0.225</m:t>
                    </m:r>
                  </m:oMath>
                </a14:m>
                <a:r>
                  <a:rPr lang="en-CL" dirty="0"/>
                  <a:t>. Lo que implica que dados los valores de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CL" dirty="0"/>
                  <a:t>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=0.02</m:t>
                      </m:r>
                    </m:oMath>
                  </m:oMathPara>
                </a14:m>
                <a:endParaRPr lang="en-CL" dirty="0"/>
              </a:p>
              <a:p>
                <a:endParaRPr lang="en-CL" dirty="0"/>
              </a:p>
              <a:p>
                <a:endParaRPr lang="en-CL" dirty="0"/>
              </a:p>
              <a:p>
                <a:endParaRPr lang="en-CL" dirty="0"/>
              </a:p>
              <a:p>
                <a:endParaRPr lang="en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E95C12-9E7B-A4E9-75FF-538577D9F4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32501"/>
                <a:ext cx="10789508" cy="5037952"/>
              </a:xfrm>
              <a:blipFill>
                <a:blip r:embed="rId2"/>
                <a:stretch>
                  <a:fillRect l="-1059" t="-2010" r="-1059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08C686C-332C-0642-3354-14DAB82EF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082" y="1654990"/>
            <a:ext cx="3314700" cy="1054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0F0FF4-DD75-2C44-85C3-69AF69240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3082" y="3634561"/>
            <a:ext cx="22987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854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91A38-7F09-3A5A-857C-6D011A45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Calibración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907149-143F-DBF4-810B-06CF6C191F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L" dirty="0"/>
                  <a:t>Si tenemos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CL" dirty="0"/>
                  <a:t>, entonces de la ecuación de acumulación:</a:t>
                </a:r>
              </a:p>
              <a:p>
                <a:endParaRPr lang="en-CL" dirty="0"/>
              </a:p>
              <a:p>
                <a:endParaRPr lang="en-CL" dirty="0"/>
              </a:p>
              <a:p>
                <a:r>
                  <a:rPr lang="en-CL" dirty="0"/>
                  <a:t>De la condición de primer orden para el trabajo:</a:t>
                </a:r>
              </a:p>
              <a:p>
                <a:endParaRPr lang="en-CL" dirty="0"/>
              </a:p>
              <a:p>
                <a:endParaRPr lang="en-CL" dirty="0"/>
              </a:p>
              <a:p>
                <a:r>
                  <a:rPr lang="en-CL" dirty="0"/>
                  <a:t>Igualando y solucionando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CL" dirty="0"/>
                  <a:t>:</a:t>
                </a:r>
              </a:p>
              <a:p>
                <a:endParaRPr lang="en-CL" dirty="0"/>
              </a:p>
              <a:p>
                <a:pPr marL="0" indent="0">
                  <a:buNone/>
                </a:pPr>
                <a:endParaRPr lang="en-CL" dirty="0"/>
              </a:p>
              <a:p>
                <a:endParaRPr lang="en-CL" dirty="0"/>
              </a:p>
              <a:p>
                <a:pPr marL="0" indent="0">
                  <a:buNone/>
                </a:pPr>
                <a:endParaRPr lang="en-CL" dirty="0"/>
              </a:p>
              <a:p>
                <a:pPr marL="0" indent="0">
                  <a:buNone/>
                </a:pPr>
                <a:endParaRPr lang="en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907149-143F-DBF4-810B-06CF6C191F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51278A7-7C3F-9C39-7C51-24F02C724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600" y="2291835"/>
            <a:ext cx="2336800" cy="939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EC373D-3E78-4AB6-CDE0-81E20F3EE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0547" y="4001294"/>
            <a:ext cx="3263900" cy="927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D5FCB7-BE94-A6E3-7B8F-6F2FEDB82D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7600" y="5450211"/>
            <a:ext cx="29972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94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063F3-9E96-CED9-D511-C7A72C765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Calibración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85476F-772A-2450-FA07-622A7193B5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L" dirty="0"/>
                  <a:t>Resulta razonable asumir que las personas trabajan aproximadamente 1/3 de su tiempo (8 horas). Entonces, usando los valores para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L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L" dirty="0"/>
                  <a:t>que calculamos antes:</a:t>
                </a:r>
              </a:p>
              <a:p>
                <a:endParaRPr lang="en-CL" dirty="0"/>
              </a:p>
              <a:p>
                <a:endParaRPr lang="en-CL" dirty="0"/>
              </a:p>
              <a:p>
                <a:pPr marL="0" indent="0">
                  <a:buNone/>
                </a:pPr>
                <a:endParaRPr lang="es-E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=1.75</m:t>
                      </m:r>
                    </m:oMath>
                  </m:oMathPara>
                </a14:m>
                <a:endParaRPr lang="en-CL" dirty="0"/>
              </a:p>
              <a:p>
                <a:endParaRPr lang="en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85476F-772A-2450-FA07-622A7193B5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EC2243E-510E-F1D7-5418-59B57ECF0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319" y="3258516"/>
            <a:ext cx="29972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419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E89E6-7E21-34C9-0C7F-201488A07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289"/>
            <a:ext cx="10515600" cy="1325563"/>
          </a:xfrm>
        </p:spPr>
        <p:txBody>
          <a:bodyPr/>
          <a:lstStyle/>
          <a:p>
            <a:r>
              <a:rPr lang="en-CL" dirty="0"/>
              <a:t>Calibración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341CA8-04EC-B329-2D22-8CB5DE929A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7852"/>
                <a:ext cx="11049000" cy="5180656"/>
              </a:xfrm>
            </p:spPr>
            <p:txBody>
              <a:bodyPr>
                <a:normAutofit/>
              </a:bodyPr>
              <a:lstStyle/>
              <a:p>
                <a:r>
                  <a:rPr lang="en-CL" dirty="0"/>
                  <a:t>¿Cómo calibramos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CL" dirty="0"/>
                  <a:t>?</a:t>
                </a:r>
              </a:p>
              <a:p>
                <a:pPr lvl="1"/>
                <a:r>
                  <a:rPr lang="en-CL" dirty="0"/>
                  <a:t>Nuestro modelo asume que el proceso de productividad es lineal y contiene una tendencia determinística.</a:t>
                </a:r>
              </a:p>
              <a:p>
                <a:endParaRPr lang="en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b="0" dirty="0"/>
              </a:p>
              <a:p>
                <a:pPr lvl="1"/>
                <a:r>
                  <a:rPr lang="en-CL" dirty="0"/>
                  <a:t>El residuo estimado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L" dirty="0"/>
                  <a:t>, puede ser interpretado como la TFP estacionaria, y lo podemos usar para estimar: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𝜌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𝜐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/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b="0" dirty="0"/>
              </a:p>
              <a:p>
                <a:pPr lvl="1"/>
                <a:r>
                  <a:rPr lang="en-CL" dirty="0"/>
                  <a:t>Estimando este proceso para EEUU, nos da:</a:t>
                </a:r>
              </a:p>
              <a:p>
                <a:endParaRPr lang="en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=0.974,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=0.009</m:t>
                      </m:r>
                    </m:oMath>
                  </m:oMathPara>
                </a14:m>
                <a:endParaRPr lang="en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341CA8-04EC-B329-2D22-8CB5DE929A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7852"/>
                <a:ext cx="11049000" cy="5180656"/>
              </a:xfrm>
              <a:blipFill>
                <a:blip r:embed="rId2"/>
                <a:stretch>
                  <a:fillRect l="-1033" t="-1956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878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B4B32B-7301-E944-06D4-88E5F0E1C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CL" sz="4800" dirty="0">
                <a:solidFill>
                  <a:srgbClr val="FFFFFF"/>
                </a:solidFill>
              </a:rPr>
              <a:t>Vamos a Dynare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9BCD242-6749-D7F0-0847-41AD22151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endParaRPr lang="en-C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092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522A4-6BBC-2AA1-448A-EFB3B9C1F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Los datos y el business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48D9E-3BD5-6311-DBA3-591715DBC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L" dirty="0"/>
              <a:t>La convención es analizar datos desestacionarizados usando el HP filter (existen otros filtros que son igualmente útiles) </a:t>
            </a:r>
          </a:p>
          <a:p>
            <a:pPr lvl="1"/>
            <a:r>
              <a:rPr lang="en-CL" dirty="0"/>
              <a:t>Datos incluyen pero no se limitan a: Producto, consumo, inversión, empleo, productividad, entre otros</a:t>
            </a:r>
          </a:p>
          <a:p>
            <a:pPr lvl="1"/>
            <a:r>
              <a:rPr lang="en-CL" dirty="0"/>
              <a:t>Se mira la desviación con respecto a la tendencia calculada por HP</a:t>
            </a:r>
          </a:p>
          <a:p>
            <a:r>
              <a:rPr lang="en-CL" dirty="0"/>
              <a:t> </a:t>
            </a:r>
            <a:r>
              <a:rPr lang="en-CL" i="1" dirty="0">
                <a:solidFill>
                  <a:srgbClr val="FF0000"/>
                </a:solidFill>
              </a:rPr>
              <a:t>Business Cycle Moments: </a:t>
            </a:r>
            <a:r>
              <a:rPr lang="en-CL" dirty="0"/>
              <a:t>Usualmente se refiere a la volatilidad del ciclo (segundos momentos)</a:t>
            </a:r>
          </a:p>
          <a:p>
            <a:r>
              <a:rPr lang="en-CL" dirty="0"/>
              <a:t>También nos interesa la ciclicidad (correlación de la variable X con el PIB) y la persistencia (autocorrelación)</a:t>
            </a:r>
          </a:p>
          <a:p>
            <a:endParaRPr lang="en-CL" dirty="0"/>
          </a:p>
          <a:p>
            <a:endParaRPr lang="en-C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47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2524-095F-3632-428B-7AE0ED08B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Resultados de Dynare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7396C3-E439-76AB-E5D7-B5DC83413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35930"/>
            <a:ext cx="10591752" cy="338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374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D6B7B-9DDC-BE96-AD72-724EAF882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Predicciones del modelo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BAFB5-1A9C-5706-F763-4588AFD7F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L" b="1" dirty="0">
                <a:solidFill>
                  <a:schemeClr val="accent3"/>
                </a:solidFill>
              </a:rPr>
              <a:t>¿En qué le va bien al modelo?</a:t>
            </a:r>
          </a:p>
          <a:p>
            <a:pPr lvl="1"/>
            <a:r>
              <a:rPr lang="en-CL" dirty="0"/>
              <a:t>Volatilidad de Output, Consumo e Inversión</a:t>
            </a:r>
          </a:p>
          <a:p>
            <a:pPr lvl="1"/>
            <a:r>
              <a:rPr lang="en-CL" dirty="0"/>
              <a:t>Consumo es significativamente más “suave” que el ingreso</a:t>
            </a:r>
          </a:p>
          <a:p>
            <a:pPr lvl="1"/>
            <a:r>
              <a:rPr lang="en-CL" dirty="0"/>
              <a:t>Inversión es significativamente más volátil</a:t>
            </a:r>
          </a:p>
          <a:p>
            <a:pPr lvl="1"/>
            <a:r>
              <a:rPr lang="en-CL" dirty="0"/>
              <a:t>Buen match a las volatilidades de la TFP y la productividad laboral</a:t>
            </a:r>
          </a:p>
          <a:p>
            <a:pPr lvl="1"/>
            <a:r>
              <a:rPr lang="en-CL" dirty="0"/>
              <a:t>Las autocorrelaciones son, en general, cercanas a los datos</a:t>
            </a:r>
          </a:p>
          <a:p>
            <a:pPr lvl="1"/>
            <a:r>
              <a:rPr lang="en-CL" dirty="0"/>
              <a:t>Prociclicidad del consumo, la inversión, las horas, la productividad del trabajo y la TFP</a:t>
            </a:r>
          </a:p>
          <a:p>
            <a:pPr lvl="2"/>
            <a:r>
              <a:rPr lang="en-CL" dirty="0"/>
              <a:t>Sin embargo, las correlaciones son muy altas en el modelo con respecto a los datos.</a:t>
            </a:r>
          </a:p>
        </p:txBody>
      </p:sp>
    </p:spTree>
    <p:extLst>
      <p:ext uri="{BB962C8B-B14F-4D97-AF65-F5344CB8AC3E}">
        <p14:creationId xmlns:p14="http://schemas.microsoft.com/office/powerpoint/2010/main" val="100844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364FA-6516-C0A4-0CE2-F61EB2AB4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Predicciones del modelo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CCAD7-484C-B02A-BDD5-18CEB793D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L" b="1" dirty="0">
                <a:solidFill>
                  <a:srgbClr val="FF0000"/>
                </a:solidFill>
              </a:rPr>
              <a:t>¿En qué le va bien al modelo?</a:t>
            </a:r>
          </a:p>
          <a:p>
            <a:pPr lvl="1"/>
            <a:r>
              <a:rPr lang="en-CL" dirty="0"/>
              <a:t>El modelo no genera suficiente volatilidad en la tasa de intéres</a:t>
            </a:r>
          </a:p>
          <a:p>
            <a:pPr lvl="1"/>
            <a:r>
              <a:rPr lang="en-US" dirty="0"/>
              <a:t>L</a:t>
            </a:r>
            <a:r>
              <a:rPr lang="en-CL" dirty="0"/>
              <a:t>a tasa de interés y los salarios son demasiado procíclicos con respecto a los datos</a:t>
            </a:r>
          </a:p>
          <a:p>
            <a:pPr lvl="2"/>
            <a:r>
              <a:rPr lang="en-CL" dirty="0"/>
              <a:t>Salarios son modestamente procíclicos</a:t>
            </a:r>
          </a:p>
          <a:p>
            <a:pPr lvl="2"/>
            <a:r>
              <a:rPr lang="en-CL" dirty="0"/>
              <a:t>Tasas de interés son acíclicas o contracíclicas</a:t>
            </a:r>
          </a:p>
          <a:p>
            <a:pPr lvl="1"/>
            <a:r>
              <a:rPr lang="en-CL" dirty="0"/>
              <a:t>Correlación dinámica entre la tasa de interés y el producto es negativa en los datos y </a:t>
            </a:r>
            <a:r>
              <a:rPr lang="en-CL" dirty="0">
                <a:solidFill>
                  <a:srgbClr val="FF0000"/>
                </a:solidFill>
              </a:rPr>
              <a:t>positiva en el modelo</a:t>
            </a:r>
          </a:p>
          <a:p>
            <a:pPr lvl="1"/>
            <a:r>
              <a:rPr lang="en-CL" dirty="0"/>
              <a:t>No genera suficiente volatilidad en la horas</a:t>
            </a:r>
          </a:p>
          <a:p>
            <a:pPr lvl="1"/>
            <a:endParaRPr lang="en-CL" dirty="0"/>
          </a:p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9336821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859F9-C5D1-6C8F-722F-35E6F5418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Críticas más profundas al modelo RBC básico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236CDD-A128-F9E5-D255-A58817C36C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CL" dirty="0"/>
                  <a:t>El modelo no es muy realista en sus supuestos pero tampoco en sus resultados:</a:t>
                </a:r>
              </a:p>
              <a:p>
                <a:pPr lvl="1"/>
                <a:r>
                  <a:rPr lang="en-CL" dirty="0"/>
                  <a:t>P</a:t>
                </a:r>
                <a:r>
                  <a:rPr lang="en-US" dirty="0"/>
                  <a:t>a</a:t>
                </a:r>
                <a:r>
                  <a:rPr lang="en-CL" dirty="0"/>
                  <a:t>ra generar fluctuaciones similares a las observadas en los datos de EEUU, los choques a la productividad deben ser grandes y de muy alta frecuencia.</a:t>
                </a:r>
              </a:p>
              <a:p>
                <a:pPr lvl="1"/>
                <a:r>
                  <a:rPr lang="en-CL" dirty="0"/>
                  <a:t>Para generar recesiones,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CL" dirty="0"/>
                  <a:t> debe caer pero ¿Eso que significa?</a:t>
                </a:r>
              </a:p>
              <a:p>
                <a:pPr lvl="2"/>
                <a:r>
                  <a:rPr lang="en-CL" dirty="0"/>
                  <a:t>Shocks a la productividad tienden a ser positivos</a:t>
                </a:r>
              </a:p>
              <a:p>
                <a:pPr lvl="2"/>
                <a:r>
                  <a:rPr lang="en-CL" dirty="0"/>
                  <a:t>Casi nunca escuchamos sobre shocks a la “frontera de posibilidades de producción” en las noticias. Siempre hablamos de shocks al empleo o al ingreso.</a:t>
                </a:r>
              </a:p>
              <a:p>
                <a:pPr lvl="1"/>
                <a:r>
                  <a:rPr lang="en-CL" dirty="0"/>
                  <a:t>El modelo genera poca </a:t>
                </a:r>
                <a:r>
                  <a:rPr lang="en-CL" i="1" dirty="0">
                    <a:solidFill>
                      <a:srgbClr val="FF0000"/>
                    </a:solidFill>
                  </a:rPr>
                  <a:t>amplificación:</a:t>
                </a:r>
              </a:p>
              <a:p>
                <a:pPr lvl="2"/>
                <a:r>
                  <a:rPr lang="en-CL" dirty="0">
                    <a:solidFill>
                      <a:srgbClr val="FF0000"/>
                    </a:solidFill>
                  </a:rPr>
                  <a:t>Amplificación</a:t>
                </a:r>
                <a:r>
                  <a:rPr lang="en-CL" dirty="0"/>
                  <a:t> es la capacidad del modelo de hacer que el output,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CL" dirty="0"/>
                  <a:t>, reaccione más que lo que se mueve el shock exógeno (es decir, que shocks </a:t>
                </a:r>
                <a:r>
                  <a:rPr lang="en-CL" i="1" dirty="0"/>
                  <a:t>pequeños</a:t>
                </a:r>
                <a:r>
                  <a:rPr lang="en-CL" dirty="0"/>
                  <a:t> generen </a:t>
                </a:r>
                <a:r>
                  <a:rPr lang="en-CL" i="1" dirty="0"/>
                  <a:t>grandes</a:t>
                </a:r>
                <a:r>
                  <a:rPr lang="en-CL" dirty="0"/>
                  <a:t> fluctuaciones en el ingreso)</a:t>
                </a:r>
              </a:p>
              <a:p>
                <a:pPr lvl="2"/>
                <a:r>
                  <a:rPr lang="en-CL" dirty="0"/>
                  <a:t>El único mecanismo de amplificación en el modelo es el labor supply y es bastante débil. La volatilidad del output es 40% más grande que la volatilidad del shock.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236CDD-A128-F9E5-D255-A58817C36C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16" r="-724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7834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D7177-AAF1-E924-2F7B-41D7AEE44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Críticas más profundas al modelo RBC básico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FECD9-734D-0F76-DA78-09F288E74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L" dirty="0"/>
              <a:t>El modelo no es muy realista en sus supuestos pero tampoco en sus resultados:</a:t>
            </a:r>
          </a:p>
          <a:p>
            <a:pPr lvl="1"/>
            <a:r>
              <a:rPr lang="en-CL" dirty="0"/>
              <a:t>El modelo genera poca </a:t>
            </a:r>
            <a:r>
              <a:rPr lang="en-CL" i="1" dirty="0">
                <a:solidFill>
                  <a:srgbClr val="FF0000"/>
                </a:solidFill>
              </a:rPr>
              <a:t>propagación:</a:t>
            </a:r>
          </a:p>
          <a:p>
            <a:pPr lvl="2"/>
            <a:r>
              <a:rPr lang="en-CL" i="1" dirty="0">
                <a:solidFill>
                  <a:srgbClr val="FF0000"/>
                </a:solidFill>
              </a:rPr>
              <a:t>Propagación</a:t>
            </a:r>
            <a:r>
              <a:rPr lang="en-CL" i="1" dirty="0"/>
              <a:t> </a:t>
            </a:r>
            <a:r>
              <a:rPr lang="en-CL" dirty="0"/>
              <a:t>es la capacidad del modelo de generar shocks con efectos persistentes. </a:t>
            </a:r>
          </a:p>
          <a:p>
            <a:pPr lvl="2"/>
            <a:r>
              <a:rPr lang="en-CL" dirty="0"/>
              <a:t>El único mecanismo de propagación en el modelo básico es la acumulación de capital. Esto lo podemos ver comparando la autocorrelación del ingreso con respecto a la autocorrelación del shock. </a:t>
            </a:r>
          </a:p>
          <a:p>
            <a:pPr lvl="2"/>
            <a:endParaRPr lang="en-CL" dirty="0">
              <a:solidFill>
                <a:srgbClr val="FF0000"/>
              </a:solidFill>
            </a:endParaRPr>
          </a:p>
          <a:p>
            <a:pPr lvl="1"/>
            <a:endParaRPr lang="en-CL" dirty="0"/>
          </a:p>
          <a:p>
            <a:pPr lvl="1"/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8495208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502AF-691B-439F-600E-B2C38AA48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0629"/>
            <a:ext cx="10515600" cy="1325563"/>
          </a:xfrm>
        </p:spPr>
        <p:txBody>
          <a:bodyPr>
            <a:normAutofit/>
          </a:bodyPr>
          <a:lstStyle/>
          <a:p>
            <a:r>
              <a:rPr lang="en-CL" sz="4000" dirty="0">
                <a:solidFill>
                  <a:srgbClr val="C00000"/>
                </a:solidFill>
              </a:rPr>
              <a:t>Frisch Labor Supply Elasticity.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0C5C9-42E3-5594-5C9F-57A3EB4CD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993839"/>
            <a:ext cx="10515600" cy="4351338"/>
          </a:xfrm>
        </p:spPr>
        <p:txBody>
          <a:bodyPr>
            <a:normAutofit/>
          </a:bodyPr>
          <a:lstStyle/>
          <a:p>
            <a:r>
              <a:rPr lang="en-CL" dirty="0"/>
              <a:t>La FOC para la oferta del trabajo está dada por:</a:t>
            </a:r>
          </a:p>
          <a:p>
            <a:endParaRPr lang="en-CL" dirty="0"/>
          </a:p>
          <a:p>
            <a:endParaRPr lang="en-CL" dirty="0"/>
          </a:p>
          <a:p>
            <a:r>
              <a:rPr lang="en-CL" dirty="0"/>
              <a:t>Log-linearizando alrededor del EE:</a:t>
            </a:r>
          </a:p>
          <a:p>
            <a:endParaRPr lang="en-CL" dirty="0"/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CL" dirty="0"/>
              <a:t>onde </a:t>
            </a:r>
          </a:p>
          <a:p>
            <a:r>
              <a:rPr lang="en-CL" dirty="0"/>
              <a:t>La elasticidad de la oferta laboral de Frisch se define como el ratio de la derivada del log de las horas respecto al log del salario, </a:t>
            </a:r>
            <a:r>
              <a:rPr lang="en-CL" i="1" dirty="0">
                <a:solidFill>
                  <a:srgbClr val="C00000"/>
                </a:solidFill>
              </a:rPr>
              <a:t>manteniendo la utilidad marginal de la riqueza constante</a:t>
            </a:r>
            <a:r>
              <a:rPr lang="en-CL" i="1" dirty="0"/>
              <a:t>, </a:t>
            </a:r>
          </a:p>
          <a:p>
            <a:pPr marL="0" indent="0">
              <a:buNone/>
            </a:pPr>
            <a:endParaRPr lang="en-CL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D496AD-D102-E228-A1D5-F63604D14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450" y="1512823"/>
            <a:ext cx="2311400" cy="901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7672A4-7CE3-1966-A3E9-A605F4BA8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150" y="2947155"/>
            <a:ext cx="2171700" cy="68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A021FB-7EE9-4AE4-A50E-EECE4199B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2743" y="3526519"/>
            <a:ext cx="1130300" cy="482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8DF570-B9BD-8C08-227F-F0A150D3C6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600" y="5363088"/>
            <a:ext cx="1828800" cy="838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FBB87C-AA48-AEAA-9EFA-BA4B79C18F64}"/>
              </a:ext>
            </a:extLst>
          </p:cNvPr>
          <p:cNvSpPr txBox="1"/>
          <p:nvPr/>
        </p:nvSpPr>
        <p:spPr>
          <a:xfrm>
            <a:off x="838200" y="6201288"/>
            <a:ext cx="10605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L" dirty="0">
                <a:solidFill>
                  <a:schemeClr val="accent3"/>
                </a:solidFill>
              </a:rPr>
              <a:t>En el modelo, la utilidad marginal de la riqueza (dado nuestra especificación) es igual a la utilidad marginal del consumo</a:t>
            </a:r>
          </a:p>
        </p:txBody>
      </p:sp>
    </p:spTree>
    <p:extLst>
      <p:ext uri="{BB962C8B-B14F-4D97-AF65-F5344CB8AC3E}">
        <p14:creationId xmlns:p14="http://schemas.microsoft.com/office/powerpoint/2010/main" val="3152736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5CD8-77F8-8CC3-120B-84AEB6323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Una calibración escondida: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FDFA40-33B0-AFB5-86B5-32467C8934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CL" dirty="0"/>
                  <a:t>Si N = 1/3, entonces la Frisch labor supply elasticity es aprox 2.</a:t>
                </a:r>
              </a:p>
              <a:p>
                <a:r>
                  <a:rPr lang="en-CL" dirty="0"/>
                  <a:t>Este número es mucho más grande que lo que la mayoría de microeconomistas aseguran que es (entre 0 y 1).</a:t>
                </a:r>
              </a:p>
              <a:p>
                <a:pPr lvl="1"/>
                <a:r>
                  <a:rPr lang="en-CL" dirty="0"/>
                  <a:t>Por ejemplo, si la elasticidad es 0.5, un incremento del 10% en los salarios conlleva un incremento de un 5% en la oferta laboral.</a:t>
                </a:r>
              </a:p>
              <a:p>
                <a:r>
                  <a:rPr lang="en-CL" dirty="0">
                    <a:solidFill>
                      <a:srgbClr val="C00000"/>
                    </a:solidFill>
                  </a:rPr>
                  <a:t>Solución?</a:t>
                </a:r>
              </a:p>
              <a:p>
                <a:endParaRPr lang="en-CL" dirty="0">
                  <a:solidFill>
                    <a:srgbClr val="C00000"/>
                  </a:solidFill>
                </a:endParaRPr>
              </a:p>
              <a:p>
                <a:endParaRPr lang="en-CL" dirty="0">
                  <a:solidFill>
                    <a:schemeClr val="tx1"/>
                  </a:solidFill>
                </a:endParaRPr>
              </a:p>
              <a:p>
                <a:r>
                  <a:rPr lang="en-CL" dirty="0">
                    <a:solidFill>
                      <a:schemeClr val="tx1"/>
                    </a:solidFill>
                  </a:rPr>
                  <a:t>Con esta especificación funcional, la elasticidad de Frisch va a estar estrictamente gobernada por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endParaRPr lang="en-CL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en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FDFA40-33B0-AFB5-86B5-32467C8934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6443977-A6D1-4B97-09F6-32B23CDD9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195" y="4320403"/>
            <a:ext cx="35052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698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43A30-D22A-0DD9-CFC0-425F45CB1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Solución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617270-BDCB-688B-A677-ED5B3B28F7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L" dirty="0"/>
                  <a:t>La condición de primer orden para la oferta de trabajo es:</a:t>
                </a:r>
              </a:p>
              <a:p>
                <a:endParaRPr lang="en-CL" dirty="0"/>
              </a:p>
              <a:p>
                <a:r>
                  <a:rPr lang="en-CL" dirty="0"/>
                  <a:t>Log-linearizando alrededor del EE:</a:t>
                </a:r>
              </a:p>
              <a:p>
                <a:pPr marL="0" indent="0">
                  <a:buNone/>
                </a:pPr>
                <a:endParaRPr lang="en-CL" dirty="0"/>
              </a:p>
              <a:p>
                <a:endParaRPr lang="en-CL" dirty="0"/>
              </a:p>
              <a:p>
                <a:r>
                  <a:rPr lang="en-CL" dirty="0"/>
                  <a:t>La elasticidad de Frisch 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L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CL" dirty="0"/>
                  <a:t>Esto significa que igual puedo calibrar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CL" dirty="0"/>
                  <a:t>, usando N = 1/3, sin afectar la elasticidad de Frish: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617270-BDCB-688B-A677-ED5B3B28F7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711103C-D441-B35D-3565-F293923B5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800" y="2283941"/>
            <a:ext cx="1930400" cy="609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506CCD-57AD-6817-D3D4-941770943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250" y="3367560"/>
            <a:ext cx="2095500" cy="596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CE8BAC-1477-DFC1-B893-9F08BF5316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1200" y="5732463"/>
            <a:ext cx="32766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782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6C3D-D6AD-07D7-2B4C-D2BDCB427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Dynare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75422-F53B-B9F0-F011-843EB0777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83225"/>
            <a:ext cx="9800968" cy="880505"/>
          </a:xfrm>
        </p:spPr>
        <p:txBody>
          <a:bodyPr/>
          <a:lstStyle/>
          <a:p>
            <a:r>
              <a:rPr lang="en-CL" dirty="0"/>
              <a:t>Asumiendo que la elasticidad de Frisch es 1, el modelo genera aún menos amplificación.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5F7447-11F1-9B7E-535B-FE43084C0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350" y="1690688"/>
            <a:ext cx="53213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5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26AE4-1D04-097B-AC66-CAE05046C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Las fuentes de 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ED848-BAF1-B0C4-9A1C-5FE1A5835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L" dirty="0"/>
              <a:t>Algunas de las fuentes más importantes son:</a:t>
            </a:r>
          </a:p>
          <a:p>
            <a:pPr lvl="1"/>
            <a:r>
              <a:rPr lang="en-CL" dirty="0"/>
              <a:t>Para EEUU: BEA, FED (FRED)</a:t>
            </a:r>
          </a:p>
          <a:p>
            <a:pPr lvl="1"/>
            <a:r>
              <a:rPr lang="en-CL" dirty="0"/>
              <a:t>Para Chile: INE, Banco Central de Chile</a:t>
            </a:r>
          </a:p>
          <a:p>
            <a:pPr lvl="1"/>
            <a:r>
              <a:rPr lang="en-CL" dirty="0"/>
              <a:t>Para el mundo: IMF, World Bank, OECD, BIS</a:t>
            </a:r>
          </a:p>
          <a:p>
            <a:pPr lvl="1"/>
            <a:r>
              <a:rPr lang="en-CL" dirty="0"/>
              <a:t>Bases históricas: Penn World Table, KLEMMS</a:t>
            </a:r>
          </a:p>
          <a:p>
            <a:r>
              <a:rPr lang="en-CL" dirty="0"/>
              <a:t>Se trabaja en frecuencia Anual o trimestral (dependerá de la disponibilidad de datos y del propósito partícular del modelo)</a:t>
            </a:r>
          </a:p>
          <a:p>
            <a:r>
              <a:rPr lang="en-CL" dirty="0"/>
              <a:t>Se utilizan variables </a:t>
            </a:r>
            <a:r>
              <a:rPr lang="en-CL" i="1" dirty="0"/>
              <a:t>per cápita: </a:t>
            </a:r>
            <a:r>
              <a:rPr lang="en-CL" dirty="0"/>
              <a:t>Se dividen por la población mayor de 16 años </a:t>
            </a:r>
            <a:r>
              <a:rPr lang="en-CL" dirty="0">
                <a:solidFill>
                  <a:srgbClr val="FF0000"/>
                </a:solidFill>
              </a:rPr>
              <a:t>(solamente variables relevantes, no precios)</a:t>
            </a:r>
          </a:p>
          <a:p>
            <a:r>
              <a:rPr lang="en-CL" dirty="0"/>
              <a:t>Todas la variables deben estar en términos reales</a:t>
            </a:r>
          </a:p>
          <a:p>
            <a:endParaRPr lang="en-CL" dirty="0"/>
          </a:p>
          <a:p>
            <a:pPr marL="457200" lvl="1" indent="0">
              <a:buNone/>
            </a:pPr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245047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3DC4C-1A8B-9709-672C-F4A8A1187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Variables No Observables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408EB-9FA1-2974-5E9F-5C1D810AE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L" dirty="0"/>
              <a:t>No todas las cantidades económicamente relevantes son observables:</a:t>
            </a:r>
          </a:p>
          <a:p>
            <a:pPr lvl="1"/>
            <a:r>
              <a:rPr lang="en-CL" dirty="0"/>
              <a:t>TFP, Labor Productivity, Output Gap, entre otras</a:t>
            </a:r>
          </a:p>
          <a:p>
            <a:pPr lvl="1"/>
            <a:r>
              <a:rPr lang="en-CL" dirty="0"/>
              <a:t>Tenemos que construir proxies que estén directamente relacionadas (usando teoría)</a:t>
            </a:r>
          </a:p>
          <a:p>
            <a:pPr lvl="1"/>
            <a:r>
              <a:rPr lang="en-CL" dirty="0"/>
              <a:t>Aunque no son medidas perfectas, son informativas para los propósitos del modelo</a:t>
            </a:r>
          </a:p>
        </p:txBody>
      </p:sp>
    </p:spTree>
    <p:extLst>
      <p:ext uri="{BB962C8B-B14F-4D97-AF65-F5344CB8AC3E}">
        <p14:creationId xmlns:p14="http://schemas.microsoft.com/office/powerpoint/2010/main" val="117485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62100-3745-D126-4961-ECBB612AA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Productividad Total de Factores (TFP)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2471C-19C3-FB53-E72C-49B2DD3D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L" dirty="0"/>
              <a:t>La TFP es la contraparte empírica de la productividad en el modelo. </a:t>
            </a:r>
          </a:p>
          <a:p>
            <a:pPr lvl="1"/>
            <a:r>
              <a:rPr lang="en-CL" dirty="0"/>
              <a:t>La definimos como el “valor agregado” en la producción (todo el PIB que no está explicado por los factores de producción)</a:t>
            </a:r>
          </a:p>
          <a:p>
            <a:pPr lvl="1"/>
            <a:endParaRPr lang="en-CL" dirty="0"/>
          </a:p>
          <a:p>
            <a:pPr lvl="1"/>
            <a:endParaRPr lang="en-CL" dirty="0"/>
          </a:p>
          <a:p>
            <a:pPr lvl="1"/>
            <a:endParaRPr lang="en-CL" dirty="0"/>
          </a:p>
          <a:p>
            <a:pPr lvl="1"/>
            <a:r>
              <a:rPr lang="en-CL" dirty="0"/>
              <a:t>También se conoce el como el residuo de Solow.</a:t>
            </a:r>
          </a:p>
          <a:p>
            <a:pPr lvl="1"/>
            <a:endParaRPr lang="en-CL" dirty="0"/>
          </a:p>
          <a:p>
            <a:pPr marL="457200" lvl="1" indent="0">
              <a:buNone/>
            </a:pPr>
            <a:endParaRPr lang="en-C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482059-816D-4DAA-B6B0-34E687E1F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99" y="3472249"/>
            <a:ext cx="4832371" cy="92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B8A4-D949-CB3A-9ED1-65EEE08CE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Productividad Laboral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1AF292-9273-A253-2EC1-CD89ECC5C4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L" dirty="0"/>
                  <a:t>Mide la productividad por hora por trabajador:</a:t>
                </a:r>
              </a:p>
              <a:p>
                <a:pPr marL="0" indent="0">
                  <a:buNone/>
                </a:pPr>
                <a:endParaRPr lang="en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ES" b="0" dirty="0"/>
              </a:p>
              <a:p>
                <a:pPr marL="0" indent="0">
                  <a:buNone/>
                </a:pPr>
                <a:endParaRPr lang="en-CL" dirty="0"/>
              </a:p>
              <a:p>
                <a:pPr marL="0" indent="0">
                  <a:buNone/>
                </a:pPr>
                <a:r>
                  <a:rPr lang="en-US" dirty="0"/>
                  <a:t>D</a:t>
                </a:r>
                <a:r>
                  <a:rPr lang="en-CL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CL" dirty="0"/>
                  <a:t> denota las horas por trabajador,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CL" dirty="0"/>
                  <a:t> es el número de trabajadores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CL" dirty="0"/>
                  <a:t> es el producto total de la economía.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1AF292-9273-A253-2EC1-CD89ECC5C4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061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51C0D-AA71-11E1-3350-AC8800AE5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Midiendo el Capital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BC648-5643-56CA-34F6-03C362F1C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L" dirty="0"/>
              <a:t>Construir una serie de capital es difícil, principalmente por temas de valoración y depreciación.</a:t>
            </a:r>
          </a:p>
          <a:p>
            <a:r>
              <a:rPr lang="en-CL" dirty="0"/>
              <a:t>Para construir las series, el Banco Central (o quien la estime) debe:</a:t>
            </a:r>
          </a:p>
          <a:p>
            <a:pPr lvl="1"/>
            <a:r>
              <a:rPr lang="en-CL" dirty="0"/>
              <a:t>Estimar la depreciación</a:t>
            </a:r>
          </a:p>
          <a:p>
            <a:pPr lvl="1"/>
            <a:r>
              <a:rPr lang="en-CL" dirty="0"/>
              <a:t>Asumir un valor inicial del stock del capital</a:t>
            </a:r>
          </a:p>
          <a:p>
            <a:pPr lvl="1"/>
            <a:endParaRPr lang="en-CL" dirty="0"/>
          </a:p>
          <a:p>
            <a:pPr lvl="1"/>
            <a:endParaRPr lang="en-CL" dirty="0"/>
          </a:p>
          <a:p>
            <a:r>
              <a:rPr lang="en-CL" dirty="0"/>
              <a:t>Para la inversión se utiliza la suma de la formación bruta de capital fijo y el gasto de los consumidores en bienes durables (casas, autos, etc)</a:t>
            </a:r>
          </a:p>
          <a:p>
            <a:pPr marL="457200" lvl="1" indent="0">
              <a:buNone/>
            </a:pPr>
            <a:r>
              <a:rPr lang="en-CL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3B12E5-95F9-1A68-3CA3-F6355E59E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700" y="3845856"/>
            <a:ext cx="42926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807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43062-C0D7-FFEA-1ECA-F48B897E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Otras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2561A-0818-AAA3-A909-A96D84C51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L" dirty="0"/>
              <a:t>Nivel de precios: Deflactor del PIB o IPC</a:t>
            </a:r>
          </a:p>
          <a:p>
            <a:r>
              <a:rPr lang="en-CL" dirty="0"/>
              <a:t>Tasa de interés: Tasa de interés del bono de tres meses del gobierno central</a:t>
            </a:r>
          </a:p>
          <a:p>
            <a:r>
              <a:rPr lang="en-CL" dirty="0"/>
              <a:t>Salarios: Masa salarial estimada por el Banco Central (o autoridad respectiva)</a:t>
            </a:r>
          </a:p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3628893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FBD01-9166-3E15-5310-9A14190C4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Para EEUU (1948t1 – 2010t3)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714680-73F9-E451-80B3-C0B04F091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5355"/>
            <a:ext cx="10515600" cy="37225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33A778-6A4B-04B5-E5B7-E4F564AC203C}"/>
              </a:ext>
            </a:extLst>
          </p:cNvPr>
          <p:cNvSpPr txBox="1"/>
          <p:nvPr/>
        </p:nvSpPr>
        <p:spPr>
          <a:xfrm>
            <a:off x="1025611" y="5942568"/>
            <a:ext cx="1394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Fuente: BEA</a:t>
            </a:r>
          </a:p>
        </p:txBody>
      </p:sp>
    </p:spTree>
    <p:extLst>
      <p:ext uri="{BB962C8B-B14F-4D97-AF65-F5344CB8AC3E}">
        <p14:creationId xmlns:p14="http://schemas.microsoft.com/office/powerpoint/2010/main" val="3204697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1465</Words>
  <Application>Microsoft Macintosh PowerPoint</Application>
  <PresentationFormat>Widescreen</PresentationFormat>
  <Paragraphs>183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Aptos</vt:lpstr>
      <vt:lpstr>Aptos Display</vt:lpstr>
      <vt:lpstr>Arial</vt:lpstr>
      <vt:lpstr>Cambria Math</vt:lpstr>
      <vt:lpstr>Office Theme</vt:lpstr>
      <vt:lpstr>Hechos Estilizados y  Evaluación Cuantitativa del Modelo RBC</vt:lpstr>
      <vt:lpstr>Los datos y el business cycle</vt:lpstr>
      <vt:lpstr>Las fuentes de datos</vt:lpstr>
      <vt:lpstr>Variables No Observables</vt:lpstr>
      <vt:lpstr>Productividad Total de Factores (TFP)</vt:lpstr>
      <vt:lpstr>Productividad Laboral</vt:lpstr>
      <vt:lpstr>Midiendo el Capital</vt:lpstr>
      <vt:lpstr>Otras variables</vt:lpstr>
      <vt:lpstr>Para EEUU (1948t1 – 2010t3)</vt:lpstr>
      <vt:lpstr>La Calibración del RBC básico</vt:lpstr>
      <vt:lpstr>Condiciones de equilibrio:</vt:lpstr>
      <vt:lpstr>Calibración</vt:lpstr>
      <vt:lpstr>Calibración</vt:lpstr>
      <vt:lpstr>Calibración</vt:lpstr>
      <vt:lpstr>Calibración</vt:lpstr>
      <vt:lpstr>Calibración</vt:lpstr>
      <vt:lpstr>Calibración</vt:lpstr>
      <vt:lpstr>Calibración</vt:lpstr>
      <vt:lpstr>Vamos a Dynare</vt:lpstr>
      <vt:lpstr>Resultados de Dynare</vt:lpstr>
      <vt:lpstr>Predicciones del modelo</vt:lpstr>
      <vt:lpstr>Predicciones del modelo</vt:lpstr>
      <vt:lpstr>Críticas más profundas al modelo RBC básico</vt:lpstr>
      <vt:lpstr>Críticas más profundas al modelo RBC básico</vt:lpstr>
      <vt:lpstr>Frisch Labor Supply Elasticity.</vt:lpstr>
      <vt:lpstr>Una calibración escondida:</vt:lpstr>
      <vt:lpstr>Solución</vt:lpstr>
      <vt:lpstr>Dynare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Hechos Estilizados y  Evaluación Cuantitativa del Modelo RBC</dc:title>
  <dc:creator>Carlos Rondón Moreno</dc:creator>
  <cp:lastModifiedBy>Carlos Rondón Moreno</cp:lastModifiedBy>
  <cp:revision>1</cp:revision>
  <dcterms:created xsi:type="dcterms:W3CDTF">2024-05-06T19:13:00Z</dcterms:created>
  <dcterms:modified xsi:type="dcterms:W3CDTF">2024-05-10T22:07:02Z</dcterms:modified>
</cp:coreProperties>
</file>