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15D81F-A305-4E8B-A741-ECC23CAEDBAA}">
  <a:tblStyle styleId="{2015D81F-A305-4E8B-A741-ECC23CAEDBA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FADB6C0-8319-426D-9CDD-EB541F18388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6491a55b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1b6491a55b3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6491a55b3_2_233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b6491a55b3_2_233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b6491a55b3_2_233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6491a55b3_2_269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b6491a55b3_2_269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6491a55b3_2_277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b6491a55b3_2_277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b6491a55b3_2_277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6491a55b3_2_303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b6491a55b3_2_303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b6491a55b3_2_303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b6491a55b3_2_329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b6491a55b3_2_329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b6491a55b3_2_337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b6491a55b3_2_337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b6491a55b3_2_337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6491a55b3_2_365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b6491a55b3_2_365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b6491a55b3_2_365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b6491a55b3_2_393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b6491a55b3_2_393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b6491a55b3_2_393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b6491a55b3_2_422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1b6491a55b3_2_422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b6491a55b3_2_422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b6491a55b3_2_431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b6491a55b3_2_431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b6491a55b3_2_431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6491a55b3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b6491a55b3_2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b6491a55b3_2_464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1b6491a55b3_2_464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b6491a55b3_2_464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b6491a55b3_2_492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1b6491a55b3_2_492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b6491a55b3_2_492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b6491a55b3_2_527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1b6491a55b3_2_527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1b6491a55b3_2_527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b6491a55b3_2_556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1b6491a55b3_2_556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1b6491a55b3_2_556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b6491a55b3_2_585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1b6491a55b3_2_585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1b6491a55b3_2_585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b6491a55b3_2_618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1b6491a55b3_2_618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1b6491a55b3_2_618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b6491a55b3_2_647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g1b6491a55b3_2_647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b6491a55b3_2_647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b6491a55b3_2_676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g1b6491a55b3_2_676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1b6491a55b3_2_676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fld id="{00000000-1234-1234-1234-123412341234}" type="slidenum">
              <a:rPr b="0" i="0" lang="ko" sz="12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6491a55b3_2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b6491a55b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96" name="Google Shape;96;g1b6491a55b3_2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8458f442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28458f4421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8458f442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28458f4421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8458f442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28458f4421_1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6491a55b3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b6491a55b3_2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8458f4421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8458f442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8458f4421_0_0:notes"/>
          <p:cNvSpPr/>
          <p:nvPr>
            <p:ph idx="2" type="sldImg"/>
          </p:nvPr>
        </p:nvSpPr>
        <p:spPr>
          <a:xfrm>
            <a:off x="381000" y="685800"/>
            <a:ext cx="60966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28458f4421_0_0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28458f4421_0_0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168275" y="-14478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320675" y="762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753900" y="410520"/>
            <a:ext cx="7422000" cy="4322400"/>
          </a:xfrm>
          <a:prstGeom prst="rect">
            <a:avLst/>
          </a:prstGeom>
          <a:solidFill>
            <a:schemeClr val="lt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972945" y="1750695"/>
            <a:ext cx="5266055" cy="1322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b="0" i="0" lang="ko" sz="4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마로티켓 관리자 페이지 스토리보드</a:t>
            </a:r>
            <a:endParaRPr b="0" i="0" sz="4000" u="none" cap="none" strike="noStrik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4767580"/>
            <a:ext cx="2133600" cy="273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1939290" y="3107055"/>
            <a:ext cx="5266055" cy="399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작성자 : 한상현</a:t>
            </a:r>
            <a:endParaRPr b="0" i="0" sz="2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/>
        </p:nvSpPr>
        <p:spPr>
          <a:xfrm>
            <a:off x="0" y="0"/>
            <a:ext cx="1794510" cy="26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2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53075"/>
                <a:gridCol w="745500"/>
                <a:gridCol w="748675"/>
                <a:gridCol w="2276475"/>
                <a:gridCol w="961400"/>
                <a:gridCol w="1905000"/>
                <a:gridCol w="655950"/>
                <a:gridCol w="1298575"/>
              </a:tblGrid>
              <a:tr h="222250">
                <a:tc gridSpan="2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가맹관리 페이지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가맹관리 페이지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한상현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가맹관리 &gt; 정산 관리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91" name="Google Shape;191;p26"/>
          <p:cNvSpPr/>
          <p:nvPr/>
        </p:nvSpPr>
        <p:spPr>
          <a:xfrm>
            <a:off x="38100" y="1028700"/>
            <a:ext cx="6198300" cy="2928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sng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가맹관리</a:t>
            </a: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| 회원관리| 공연관리 | 게시판관리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3119755" y="501650"/>
            <a:ext cx="3091180" cy="4768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38100" y="495300"/>
            <a:ext cx="2966085" cy="4895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5137150" y="544195"/>
            <a:ext cx="1002030" cy="24384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263525" y="571500"/>
            <a:ext cx="975995" cy="3435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로고) 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마로티켓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96" name="Google Shape;196;p26"/>
          <p:cNvGraphicFramePr/>
          <p:nvPr/>
        </p:nvGraphicFramePr>
        <p:xfrm>
          <a:off x="6642100" y="91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431800"/>
                <a:gridCol w="1962150"/>
              </a:tblGrid>
              <a:tr h="237500">
                <a:tc gridSpan="2"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381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연극별 정산내역에서 선택된 연극의 정산정보만 보여준다.</a:t>
                      </a:r>
                      <a:endParaRPr b="1" sz="8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지급일자는 연극종료후 내달 20일로 지정된다</a:t>
                      </a:r>
                      <a:endParaRPr b="1" sz="8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83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" sz="7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연극별 정산 내역</a:t>
                      </a:r>
                      <a:r>
                        <a:rPr b="1" lang="ko" sz="7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페이지로 이동</a:t>
                      </a:r>
                      <a:endParaRPr b="1" sz="7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26"/>
          <p:cNvSpPr/>
          <p:nvPr/>
        </p:nvSpPr>
        <p:spPr>
          <a:xfrm>
            <a:off x="1298565" y="1365255"/>
            <a:ext cx="3545700" cy="21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정산 내역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8" name="Google Shape;198;p26"/>
          <p:cNvGraphicFramePr/>
          <p:nvPr/>
        </p:nvGraphicFramePr>
        <p:xfrm>
          <a:off x="480122" y="1808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{7FADB6C0-8319-426D-9CDD-EB541F183886}</a:tableStyleId>
              </a:tblPr>
              <a:tblGrid>
                <a:gridCol w="954125"/>
                <a:gridCol w="953300"/>
                <a:gridCol w="954125"/>
                <a:gridCol w="954125"/>
                <a:gridCol w="957550"/>
                <a:gridCol w="957550"/>
              </a:tblGrid>
              <a:tr h="3988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정산번호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정산일자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지급일</a:t>
                      </a: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총정산액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극단정산액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사이트정산액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2476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2023-03-22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2023-04-20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12000000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10000000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1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2000000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</a:tbl>
          </a:graphicData>
        </a:graphic>
      </p:graphicFrame>
      <p:sp>
        <p:nvSpPr>
          <p:cNvPr id="199" name="Google Shape;199;p26"/>
          <p:cNvSpPr/>
          <p:nvPr/>
        </p:nvSpPr>
        <p:spPr>
          <a:xfrm>
            <a:off x="2526926" y="3154075"/>
            <a:ext cx="1624800" cy="210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 목록으로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391330" y="1721110"/>
            <a:ext cx="360600" cy="1608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2166330" y="3074210"/>
            <a:ext cx="360600" cy="1608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ko" sz="600">
                <a:solidFill>
                  <a:schemeClr val="dk1"/>
                </a:solidFill>
              </a:rPr>
              <a:t>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/>
        </p:nvSpPr>
        <p:spPr>
          <a:xfrm>
            <a:off x="168275" y="-144780"/>
            <a:ext cx="305435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320675" y="7620"/>
            <a:ext cx="305435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895350" y="433070"/>
            <a:ext cx="7422515" cy="4323080"/>
          </a:xfrm>
          <a:prstGeom prst="rect">
            <a:avLst/>
          </a:prstGeom>
          <a:solidFill>
            <a:schemeClr val="lt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1972945" y="2218055"/>
            <a:ext cx="5266055" cy="707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" sz="4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회원</a:t>
            </a:r>
            <a:r>
              <a:rPr b="0" i="0" lang="ko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b="0" i="0" lang="ko" sz="4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관리</a:t>
            </a:r>
            <a:endParaRPr b="0" i="0" sz="4000" u="none" cap="none" strike="noStrik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fld id="{00000000-1234-1234-1234-123412341234}" type="slidenum">
              <a:rPr b="0" i="0" lang="ko" sz="1200" cap="none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/>
        </p:nvSpPr>
        <p:spPr>
          <a:xfrm>
            <a:off x="0" y="0"/>
            <a:ext cx="1794510" cy="26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Google Shape;217;p2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53075"/>
                <a:gridCol w="745500"/>
                <a:gridCol w="748675"/>
                <a:gridCol w="2276475"/>
                <a:gridCol w="961400"/>
                <a:gridCol w="1905000"/>
                <a:gridCol w="655950"/>
                <a:gridCol w="1298575"/>
              </a:tblGrid>
              <a:tr h="222250">
                <a:tc gridSpan="2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회원관리 페이지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회원목록 페이지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한상현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회원 관리 &gt; 회원 목록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18" name="Google Shape;218;p28"/>
          <p:cNvSpPr/>
          <p:nvPr/>
        </p:nvSpPr>
        <p:spPr>
          <a:xfrm>
            <a:off x="38100" y="1028700"/>
            <a:ext cx="6198235" cy="2927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가맹관리| </a:t>
            </a:r>
            <a:r>
              <a:rPr b="1" i="0" lang="ko" sz="800" u="sng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회원관리</a:t>
            </a: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| 공연관리 | 게시판관리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3119755" y="501650"/>
            <a:ext cx="3091180" cy="4768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38100" y="495300"/>
            <a:ext cx="2966085" cy="4895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5137150" y="544195"/>
            <a:ext cx="1002030" cy="24384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263525" y="571500"/>
            <a:ext cx="975995" cy="3435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로고) 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마로티켓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38100" y="1320800"/>
            <a:ext cx="876935" cy="36328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146050" y="1492250"/>
            <a:ext cx="1068070" cy="26289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회원관리</a:t>
            </a:r>
            <a:endParaRPr b="1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141605" y="2040255"/>
            <a:ext cx="68072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sng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목록</a:t>
            </a:r>
            <a:endParaRPr b="1" i="0" sz="800" u="sng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73660" y="2454910"/>
            <a:ext cx="110871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 회원 목록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7" name="Google Shape;227;p28"/>
          <p:cNvGraphicFramePr/>
          <p:nvPr/>
        </p:nvGraphicFramePr>
        <p:xfrm>
          <a:off x="6642100" y="91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431800"/>
                <a:gridCol w="1962150"/>
              </a:tblGrid>
              <a:tr h="237500">
                <a:tc gridSpan="2"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083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가입된 회원의 회원번호, 아이디, 가입일을 리스트 형식으로 불러옴 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 불가능</a:t>
                      </a:r>
                      <a:endParaRPr b="1" i="0" sz="700" u="none" cap="none" strike="noStrike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706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&lt;페이징 처리 갯수 수정 가능&gt;</a:t>
                      </a:r>
                      <a:endParaRPr b="1" i="0" sz="700" u="none" cap="none" strike="noStrike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글 번호 수는 10개로 하단의 숫자 2 를 클릭하면 회원번호 11부터 20까지의 리스트를 보여줌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방향버튼으로 다음과 이전목록으로 돌아 갈 수 있음</a:t>
                      </a:r>
                      <a:r>
                        <a:rPr b="1" i="0" lang="ko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68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ko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3</a:t>
                      </a:r>
                      <a:endParaRPr b="1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회원을 회원 이름으로 검색할수 있다.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68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ko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4</a:t>
                      </a:r>
                      <a:endParaRPr b="1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가입 인원수를 확인할수있다.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Google Shape;228;p28"/>
          <p:cNvGraphicFramePr/>
          <p:nvPr/>
        </p:nvGraphicFramePr>
        <p:xfrm>
          <a:off x="1568450" y="1720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{7FADB6C0-8319-426D-9CDD-EB541F183886}</a:tableStyleId>
              </a:tblPr>
              <a:tblGrid>
                <a:gridCol w="1356350"/>
                <a:gridCol w="1356350"/>
                <a:gridCol w="1160775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회원번호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가입일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grpSp>
        <p:nvGrpSpPr>
          <p:cNvPr id="229" name="Google Shape;229;p28"/>
          <p:cNvGrpSpPr/>
          <p:nvPr/>
        </p:nvGrpSpPr>
        <p:grpSpPr>
          <a:xfrm>
            <a:off x="2037080" y="3594735"/>
            <a:ext cx="2939415" cy="295275"/>
            <a:chOff x="2037080" y="3594735"/>
            <a:chExt cx="2939415" cy="295275"/>
          </a:xfrm>
        </p:grpSpPr>
        <p:pic>
          <p:nvPicPr>
            <p:cNvPr id="230" name="Google Shape;23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37080" y="3594735"/>
              <a:ext cx="2939415" cy="295275"/>
            </a:xfrm>
            <a:prstGeom prst="rect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231" name="Google Shape;231;p28"/>
            <p:cNvSpPr/>
            <p:nvPr/>
          </p:nvSpPr>
          <p:spPr>
            <a:xfrm>
              <a:off x="2558415" y="3627120"/>
              <a:ext cx="240665" cy="214630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ko" sz="105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rPr>
                <a:t>1</a:t>
              </a:r>
              <a:endParaRPr b="1" i="0" sz="105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232" name="Google Shape;232;p28"/>
          <p:cNvSpPr/>
          <p:nvPr/>
        </p:nvSpPr>
        <p:spPr>
          <a:xfrm>
            <a:off x="1914525" y="3498850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4902200" y="1390650"/>
            <a:ext cx="1321435" cy="13398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이름 검색</a:t>
            </a:r>
            <a:endParaRPr b="0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1521460" y="2875915"/>
            <a:ext cx="1563370" cy="49657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회원 인원수: 00 명</a:t>
            </a:r>
            <a:endParaRPr b="0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1468755" y="1571625"/>
            <a:ext cx="360680" cy="18034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4722495" y="1394460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1431925" y="2847975"/>
            <a:ext cx="360680" cy="18034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0" y="0"/>
            <a:ext cx="1794510" cy="26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5" name="Google Shape;245;p2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53075"/>
                <a:gridCol w="745500"/>
                <a:gridCol w="748675"/>
                <a:gridCol w="2276475"/>
                <a:gridCol w="961400"/>
                <a:gridCol w="1905000"/>
                <a:gridCol w="655950"/>
                <a:gridCol w="1298575"/>
              </a:tblGrid>
              <a:tr h="222250">
                <a:tc gridSpan="2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회원관리 페이지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탈퇴회원 목록 페이지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한상현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회원 관리 &gt;  탈퇴 회원 목록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46" name="Google Shape;246;p29"/>
          <p:cNvSpPr/>
          <p:nvPr/>
        </p:nvSpPr>
        <p:spPr>
          <a:xfrm>
            <a:off x="38100" y="1028700"/>
            <a:ext cx="6198235" cy="2927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가맹관리| </a:t>
            </a:r>
            <a:r>
              <a:rPr b="1" i="0" lang="ko" sz="800" u="sng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회원관리</a:t>
            </a: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| 공연관리 | 게시판관리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3119755" y="501650"/>
            <a:ext cx="3091180" cy="4768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38100" y="495300"/>
            <a:ext cx="2966085" cy="4895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5137150" y="544195"/>
            <a:ext cx="1002030" cy="24384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263525" y="571500"/>
            <a:ext cx="975995" cy="3435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로고) 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마로티켓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38100" y="1320800"/>
            <a:ext cx="876935" cy="36328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146050" y="1492250"/>
            <a:ext cx="1068070" cy="26289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회원관리</a:t>
            </a:r>
            <a:endParaRPr b="1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141605" y="2040255"/>
            <a:ext cx="68072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목록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88265" y="2454910"/>
            <a:ext cx="1094105" cy="216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sng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 회원 목록</a:t>
            </a:r>
            <a:endParaRPr b="1" i="0" sz="800" u="sng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5" name="Google Shape;255;p29"/>
          <p:cNvGraphicFramePr/>
          <p:nvPr/>
        </p:nvGraphicFramePr>
        <p:xfrm>
          <a:off x="6642100" y="91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431800"/>
                <a:gridCol w="1962150"/>
              </a:tblGrid>
              <a:tr h="237500">
                <a:tc gridSpan="2"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943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가입된 회원의 회원번호, 아이디, 가입일을 리스트 형식으로 불러옴 수정 불가능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785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&lt;페이징 처리 갯수 수정 가능&gt;</a:t>
                      </a:r>
                      <a:endParaRPr b="1" i="0" sz="700" u="none" cap="none" strike="noStrike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글 번호 수는 10개로 하단의 숫자 2 를 클릭하면 회원번호 11부터 20까지의 리스트를 보여줌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방향버튼으로 다음과 이전목록으로 돌아 갈 수 있음</a:t>
                      </a:r>
                      <a:r>
                        <a:rPr b="1" i="0" lang="ko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68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ko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3</a:t>
                      </a:r>
                      <a:endParaRPr b="1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탈퇴 회원의 이름을 검색할수 있다.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68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ko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4</a:t>
                      </a:r>
                      <a:endParaRPr b="1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가입 인원수를 확인할수있다.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" name="Google Shape;256;p29"/>
          <p:cNvGraphicFramePr/>
          <p:nvPr/>
        </p:nvGraphicFramePr>
        <p:xfrm>
          <a:off x="1589405" y="1798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{7FADB6C0-8319-426D-9CDD-EB541F183886}</a:tableStyleId>
              </a:tblPr>
              <a:tblGrid>
                <a:gridCol w="1006475"/>
                <a:gridCol w="1005850"/>
                <a:gridCol w="1006475"/>
                <a:gridCol w="880100"/>
              </a:tblGrid>
              <a:tr h="247650"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회원번호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가입일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탈퇴일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47650"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47650"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47650"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sp>
        <p:nvSpPr>
          <p:cNvPr id="257" name="Google Shape;257;p29"/>
          <p:cNvSpPr/>
          <p:nvPr/>
        </p:nvSpPr>
        <p:spPr>
          <a:xfrm>
            <a:off x="1399540" y="1638935"/>
            <a:ext cx="360680" cy="18034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29"/>
          <p:cNvGrpSpPr/>
          <p:nvPr/>
        </p:nvGrpSpPr>
        <p:grpSpPr>
          <a:xfrm>
            <a:off x="2037080" y="3594735"/>
            <a:ext cx="2939415" cy="295275"/>
            <a:chOff x="2037080" y="3594735"/>
            <a:chExt cx="2939415" cy="295275"/>
          </a:xfrm>
        </p:grpSpPr>
        <p:pic>
          <p:nvPicPr>
            <p:cNvPr id="259" name="Google Shape;259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37080" y="3594735"/>
              <a:ext cx="2939415" cy="295275"/>
            </a:xfrm>
            <a:prstGeom prst="rect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260" name="Google Shape;260;p29"/>
            <p:cNvSpPr/>
            <p:nvPr/>
          </p:nvSpPr>
          <p:spPr>
            <a:xfrm>
              <a:off x="2558415" y="3627120"/>
              <a:ext cx="240665" cy="214630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ko" sz="105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rPr>
                <a:t>1</a:t>
              </a:r>
              <a:endParaRPr b="1" i="0" sz="105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261" name="Google Shape;261;p29"/>
          <p:cNvSpPr/>
          <p:nvPr/>
        </p:nvSpPr>
        <p:spPr>
          <a:xfrm>
            <a:off x="1914525" y="3498850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4902200" y="1390650"/>
            <a:ext cx="1322070" cy="13462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이름 검색</a:t>
            </a:r>
            <a:endParaRPr b="0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4729480" y="136715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1567815" y="2926080"/>
            <a:ext cx="1564005" cy="49720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탈퇴 회원 인원수: 00 명</a:t>
            </a:r>
            <a:endParaRPr b="0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1514475" y="2917825"/>
            <a:ext cx="360680" cy="18034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/>
          <p:nvPr/>
        </p:nvSpPr>
        <p:spPr>
          <a:xfrm>
            <a:off x="168275" y="-14478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320675" y="762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895350" y="433070"/>
            <a:ext cx="7421880" cy="4322445"/>
          </a:xfrm>
          <a:prstGeom prst="rect">
            <a:avLst/>
          </a:prstGeom>
          <a:solidFill>
            <a:schemeClr val="lt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1972945" y="2218055"/>
            <a:ext cx="5266055" cy="707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b="0" i="0" lang="ko" sz="4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공연</a:t>
            </a:r>
            <a:r>
              <a:rPr b="0" i="0" lang="ko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b="0" i="0" lang="ko" sz="4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관리</a:t>
            </a:r>
            <a:endParaRPr b="0" i="0" sz="4000" u="none" cap="none" strike="noStrik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75" name="Google Shape;275;p30"/>
          <p:cNvSpPr txBox="1"/>
          <p:nvPr>
            <p:ph idx="12" type="sldNum"/>
          </p:nvPr>
        </p:nvSpPr>
        <p:spPr>
          <a:xfrm>
            <a:off x="6553200" y="4767580"/>
            <a:ext cx="2133600" cy="273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/>
        </p:nvSpPr>
        <p:spPr>
          <a:xfrm>
            <a:off x="0" y="0"/>
            <a:ext cx="1794510" cy="26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2" name="Google Shape;282;p3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53075"/>
                <a:gridCol w="745500"/>
                <a:gridCol w="748675"/>
                <a:gridCol w="2276475"/>
                <a:gridCol w="961400"/>
                <a:gridCol w="1905000"/>
                <a:gridCol w="655950"/>
                <a:gridCol w="1298575"/>
              </a:tblGrid>
              <a:tr h="222250">
                <a:tc gridSpan="2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공연관리 페이지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공연 관리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한상현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공연관리 &gt; 현재 상연작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83" name="Google Shape;283;p31"/>
          <p:cNvSpPr/>
          <p:nvPr/>
        </p:nvSpPr>
        <p:spPr>
          <a:xfrm>
            <a:off x="38100" y="1028700"/>
            <a:ext cx="6198235" cy="2927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가맹관리| 회원관리| </a:t>
            </a:r>
            <a:r>
              <a:rPr b="1" i="0" lang="ko" sz="800" u="sng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공연관리 </a:t>
            </a: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| 게시판관리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3119755" y="501650"/>
            <a:ext cx="3091180" cy="4768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38100" y="495300"/>
            <a:ext cx="2966085" cy="4895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5137150" y="544195"/>
            <a:ext cx="1002030" cy="24384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263525" y="571500"/>
            <a:ext cx="975995" cy="3435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로고) 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마로티켓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38100" y="1320800"/>
            <a:ext cx="876935" cy="36328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88900" y="1492250"/>
            <a:ext cx="1068070" cy="26289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공연관리</a:t>
            </a:r>
            <a:endParaRPr b="1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90805" y="2084705"/>
            <a:ext cx="888365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sng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상연작</a:t>
            </a:r>
            <a:endParaRPr b="1" i="0" sz="800" u="sng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82550" y="2912110"/>
            <a:ext cx="81407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 상영작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2" name="Google Shape;292;p31"/>
          <p:cNvGraphicFramePr/>
          <p:nvPr/>
        </p:nvGraphicFramePr>
        <p:xfrm>
          <a:off x="6706235" y="571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481975"/>
                <a:gridCol w="2190750"/>
              </a:tblGrid>
              <a:tr h="237500">
                <a:tc gridSpan="2"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9906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상연작 리스트를 불러와 보여줌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44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상세 보기 클릭 시 해당 상연작의 정보를 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새로운 탭으로 보여줌 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852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3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&lt;페이징 처리 갯수 수정 가능&gt;</a:t>
                      </a:r>
                      <a:endParaRPr b="1" i="0" sz="700" u="none" cap="none" strike="noStrike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글 번호 수는 10개로 하단의 숫자 2 를 클릭하면 회원번호 11부터 20까지의 리스트를 보여줌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방향버튼으로 다음과 이전목록으로 돌아 갈 수 있음</a:t>
                      </a:r>
                      <a:r>
                        <a:rPr b="1" i="0" lang="ko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31"/>
          <p:cNvSpPr/>
          <p:nvPr/>
        </p:nvSpPr>
        <p:spPr>
          <a:xfrm>
            <a:off x="1120140" y="1517650"/>
            <a:ext cx="360680" cy="18034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31"/>
          <p:cNvGrpSpPr/>
          <p:nvPr/>
        </p:nvGrpSpPr>
        <p:grpSpPr>
          <a:xfrm>
            <a:off x="1935480" y="4420235"/>
            <a:ext cx="2939415" cy="295275"/>
            <a:chOff x="1935480" y="4420235"/>
            <a:chExt cx="2939415" cy="295275"/>
          </a:xfrm>
        </p:grpSpPr>
        <p:pic>
          <p:nvPicPr>
            <p:cNvPr id="295" name="Google Shape;295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35480" y="4420235"/>
              <a:ext cx="2939415" cy="295275"/>
            </a:xfrm>
            <a:prstGeom prst="rect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296" name="Google Shape;296;p31"/>
            <p:cNvSpPr/>
            <p:nvPr/>
          </p:nvSpPr>
          <p:spPr>
            <a:xfrm>
              <a:off x="2456815" y="4452620"/>
              <a:ext cx="240665" cy="214630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ko" sz="105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rPr>
                <a:t>1</a:t>
              </a:r>
              <a:endParaRPr b="1" i="0" sz="105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297" name="Google Shape;297;p31"/>
          <p:cNvSpPr/>
          <p:nvPr/>
        </p:nvSpPr>
        <p:spPr>
          <a:xfrm>
            <a:off x="1600200" y="1504950"/>
            <a:ext cx="2953385" cy="22288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상연작 리스트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1643380" y="433260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9" name="Google Shape;299;p31"/>
          <p:cNvGraphicFramePr/>
          <p:nvPr/>
        </p:nvGraphicFramePr>
        <p:xfrm>
          <a:off x="1518285" y="1910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{7FADB6C0-8319-426D-9CDD-EB541F183886}</a:tableStyleId>
              </a:tblPr>
              <a:tblGrid>
                <a:gridCol w="605150"/>
                <a:gridCol w="541650"/>
                <a:gridCol w="668025"/>
                <a:gridCol w="683250"/>
                <a:gridCol w="580400"/>
              </a:tblGrid>
              <a:tr h="283200"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연극번호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연극 제목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연극 전체 기간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연극 소요 시간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83200"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sp>
        <p:nvSpPr>
          <p:cNvPr id="300" name="Google Shape;300;p31"/>
          <p:cNvSpPr/>
          <p:nvPr/>
        </p:nvSpPr>
        <p:spPr>
          <a:xfrm>
            <a:off x="4014470" y="1991360"/>
            <a:ext cx="560070" cy="11557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1" name="Google Shape;301;p31"/>
          <p:cNvCxnSpPr/>
          <p:nvPr/>
        </p:nvCxnSpPr>
        <p:spPr>
          <a:xfrm>
            <a:off x="5137150" y="1949450"/>
            <a:ext cx="229235" cy="698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2" name="Google Shape;302;p31"/>
          <p:cNvSpPr/>
          <p:nvPr/>
        </p:nvSpPr>
        <p:spPr>
          <a:xfrm>
            <a:off x="5334000" y="1847850"/>
            <a:ext cx="1022985" cy="1467485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상연작 정보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4494530" y="175450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84455" y="2571115"/>
            <a:ext cx="81407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상연 예정작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5" name="Google Shape;3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/>
        </p:nvSpPr>
        <p:spPr>
          <a:xfrm>
            <a:off x="0" y="0"/>
            <a:ext cx="1794510" cy="26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2" name="Google Shape;312;p3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53075"/>
                <a:gridCol w="745500"/>
                <a:gridCol w="748675"/>
                <a:gridCol w="2276475"/>
                <a:gridCol w="961400"/>
                <a:gridCol w="1905000"/>
                <a:gridCol w="655950"/>
                <a:gridCol w="1298575"/>
              </a:tblGrid>
              <a:tr h="222250">
                <a:tc gridSpan="2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공연 관리 예정 상연작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공연 관리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한상현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공연관리 &gt; 예정 상연작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13" name="Google Shape;313;p32"/>
          <p:cNvSpPr/>
          <p:nvPr/>
        </p:nvSpPr>
        <p:spPr>
          <a:xfrm>
            <a:off x="38100" y="1028700"/>
            <a:ext cx="6198235" cy="2927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가맹관리| 회원관리| </a:t>
            </a:r>
            <a:r>
              <a:rPr b="1" i="0" lang="ko" sz="800" u="sng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공연관리 </a:t>
            </a: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| 게시판관리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14" name="Google Shape;314;p32"/>
          <p:cNvSpPr/>
          <p:nvPr/>
        </p:nvSpPr>
        <p:spPr>
          <a:xfrm>
            <a:off x="3119755" y="501650"/>
            <a:ext cx="3091180" cy="4768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38100" y="495300"/>
            <a:ext cx="2966085" cy="4895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5137150" y="544195"/>
            <a:ext cx="1002030" cy="24384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263525" y="571500"/>
            <a:ext cx="975995" cy="3435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로고) 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마로티켓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38100" y="1320800"/>
            <a:ext cx="876935" cy="36328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88900" y="1492250"/>
            <a:ext cx="1068070" cy="26289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공연관리</a:t>
            </a:r>
            <a:endParaRPr b="1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0" name="Google Shape;320;p32"/>
          <p:cNvGraphicFramePr/>
          <p:nvPr/>
        </p:nvGraphicFramePr>
        <p:xfrm>
          <a:off x="6706235" y="571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440700"/>
                <a:gridCol w="2002800"/>
              </a:tblGrid>
              <a:tr h="237500">
                <a:tc gridSpan="2"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9321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예정 상연작 리스트를 불러와 보여줌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988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상세 보기 클릭 시 해당 상연작의 정보를 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새로운 탭으로 보여줌 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931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3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&lt;페이징 처리 갯수 수정 가능&gt;</a:t>
                      </a:r>
                      <a:endParaRPr b="1" i="0" sz="700" u="none" cap="none" strike="noStrike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글 번호 수는 10개로 하단의 숫자 2 를 클릭하면 회원번호 11부터 20까지의 리스트를 보여줌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방향버튼으로 다음과 이전목록으로 돌아 갈 수 있음</a:t>
                      </a:r>
                      <a:r>
                        <a:rPr b="1" i="0" lang="ko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1" name="Google Shape;321;p32"/>
          <p:cNvSpPr/>
          <p:nvPr/>
        </p:nvSpPr>
        <p:spPr>
          <a:xfrm>
            <a:off x="1120140" y="1517650"/>
            <a:ext cx="360680" cy="18034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32"/>
          <p:cNvGrpSpPr/>
          <p:nvPr/>
        </p:nvGrpSpPr>
        <p:grpSpPr>
          <a:xfrm>
            <a:off x="1935480" y="4420235"/>
            <a:ext cx="2939415" cy="295275"/>
            <a:chOff x="1935480" y="4420235"/>
            <a:chExt cx="2939415" cy="295275"/>
          </a:xfrm>
        </p:grpSpPr>
        <p:pic>
          <p:nvPicPr>
            <p:cNvPr id="323" name="Google Shape;323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35480" y="4420235"/>
              <a:ext cx="2939415" cy="295275"/>
            </a:xfrm>
            <a:prstGeom prst="rect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324" name="Google Shape;324;p32"/>
            <p:cNvSpPr/>
            <p:nvPr/>
          </p:nvSpPr>
          <p:spPr>
            <a:xfrm>
              <a:off x="2456815" y="4452620"/>
              <a:ext cx="240665" cy="214630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ko" sz="105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rPr>
                <a:t>1</a:t>
              </a:r>
              <a:endParaRPr b="1" i="0" sz="105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325" name="Google Shape;325;p32"/>
          <p:cNvSpPr/>
          <p:nvPr/>
        </p:nvSpPr>
        <p:spPr>
          <a:xfrm>
            <a:off x="1562100" y="1521460"/>
            <a:ext cx="2953385" cy="2317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예정 상연작 리스트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1643380" y="432625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7" name="Google Shape;327;p32"/>
          <p:cNvGraphicFramePr/>
          <p:nvPr/>
        </p:nvGraphicFramePr>
        <p:xfrm>
          <a:off x="1593850" y="1879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{7FADB6C0-8319-426D-9CDD-EB541F183886}</a:tableStyleId>
              </a:tblPr>
              <a:tblGrid>
                <a:gridCol w="584200"/>
                <a:gridCol w="584200"/>
                <a:gridCol w="584200"/>
                <a:gridCol w="584200"/>
                <a:gridCol w="584200"/>
              </a:tblGrid>
              <a:tr h="247650"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연극번호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연극 제목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연극 전체 기간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연극 소요 시간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170825"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170825"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170825"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170825"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170825"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170825"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170825"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170825"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sp>
        <p:nvSpPr>
          <p:cNvPr id="328" name="Google Shape;328;p32"/>
          <p:cNvSpPr/>
          <p:nvPr/>
        </p:nvSpPr>
        <p:spPr>
          <a:xfrm>
            <a:off x="3933825" y="1935480"/>
            <a:ext cx="560070" cy="11557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9" name="Google Shape;329;p32"/>
          <p:cNvCxnSpPr>
            <a:stCxn id="328" idx="3"/>
          </p:cNvCxnSpPr>
          <p:nvPr/>
        </p:nvCxnSpPr>
        <p:spPr>
          <a:xfrm flipH="1" rot="10800000">
            <a:off x="4493895" y="1956365"/>
            <a:ext cx="873900" cy="36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0" name="Google Shape;330;p32"/>
          <p:cNvSpPr/>
          <p:nvPr/>
        </p:nvSpPr>
        <p:spPr>
          <a:xfrm>
            <a:off x="5334000" y="1847850"/>
            <a:ext cx="1023620" cy="149987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상연 예정작 정보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4494530" y="175450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2"/>
          <p:cNvSpPr txBox="1"/>
          <p:nvPr/>
        </p:nvSpPr>
        <p:spPr>
          <a:xfrm>
            <a:off x="78105" y="2040255"/>
            <a:ext cx="888365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상연작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69850" y="2867660"/>
            <a:ext cx="81407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 상영작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71755" y="2526665"/>
            <a:ext cx="81407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sng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상연 예정작</a:t>
            </a:r>
            <a:endParaRPr b="1" i="0" sz="800" u="sng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5" name="Google Shape;3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/>
        </p:nvSpPr>
        <p:spPr>
          <a:xfrm>
            <a:off x="0" y="0"/>
            <a:ext cx="1794510" cy="26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2" name="Google Shape;342;p3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53075"/>
                <a:gridCol w="745500"/>
                <a:gridCol w="748675"/>
                <a:gridCol w="2276475"/>
                <a:gridCol w="961400"/>
                <a:gridCol w="1905000"/>
                <a:gridCol w="655950"/>
                <a:gridCol w="1298575"/>
              </a:tblGrid>
              <a:tr h="222250">
                <a:tc gridSpan="2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공연 관리 지난 상연작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공연 관리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한상현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공연관리 &gt; 지난 상연작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43" name="Google Shape;343;p33"/>
          <p:cNvSpPr/>
          <p:nvPr/>
        </p:nvSpPr>
        <p:spPr>
          <a:xfrm>
            <a:off x="38100" y="1028700"/>
            <a:ext cx="6198235" cy="2927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가맹관리| 회원관리| </a:t>
            </a:r>
            <a:r>
              <a:rPr b="1" i="0" lang="ko" sz="800" u="sng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공연관리 </a:t>
            </a: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| 게시판관리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3119755" y="501650"/>
            <a:ext cx="3091180" cy="4768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38100" y="495300"/>
            <a:ext cx="2966085" cy="4895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5137150" y="544195"/>
            <a:ext cx="1002030" cy="24384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263525" y="571500"/>
            <a:ext cx="975995" cy="3435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로고) 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마로티켓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38100" y="1320800"/>
            <a:ext cx="876935" cy="36328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88900" y="1492250"/>
            <a:ext cx="1068070" cy="26289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공연관리</a:t>
            </a:r>
            <a:endParaRPr b="1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0" name="Google Shape;350;p33"/>
          <p:cNvGraphicFramePr/>
          <p:nvPr/>
        </p:nvGraphicFramePr>
        <p:xfrm>
          <a:off x="6833235" y="91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396875"/>
                <a:gridCol w="1805950"/>
              </a:tblGrid>
              <a:tr h="237500">
                <a:tc gridSpan="2"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200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상연이 끝난 작품들을 보여줌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839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상세 보기 클릭시 해당 작품의 정보를 확인할수있음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3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&lt;페이징 처리 갯수 수정 가능&gt;</a:t>
                      </a:r>
                      <a:endParaRPr b="1" i="0" sz="700" u="none" cap="none" strike="noStrike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글 번호 수는 10개로 하단의 숫자 2 를 클릭하면 회원번호 11부터 20까지의 리스트를 보여줌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방향버튼으로 다음과 이전목록으로 돌아 갈 수 있음</a:t>
                      </a:r>
                      <a:r>
                        <a:rPr b="1" i="0" lang="ko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51" name="Google Shape;351;p33"/>
          <p:cNvGrpSpPr/>
          <p:nvPr/>
        </p:nvGrpSpPr>
        <p:grpSpPr>
          <a:xfrm>
            <a:off x="2043430" y="3804285"/>
            <a:ext cx="2939415" cy="295275"/>
            <a:chOff x="2043430" y="3804285"/>
            <a:chExt cx="2939415" cy="295275"/>
          </a:xfrm>
        </p:grpSpPr>
        <p:pic>
          <p:nvPicPr>
            <p:cNvPr id="352" name="Google Shape;352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43430" y="3804285"/>
              <a:ext cx="2939415" cy="295275"/>
            </a:xfrm>
            <a:prstGeom prst="rect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353" name="Google Shape;353;p33"/>
            <p:cNvSpPr/>
            <p:nvPr/>
          </p:nvSpPr>
          <p:spPr>
            <a:xfrm>
              <a:off x="2564765" y="3836670"/>
              <a:ext cx="240665" cy="214630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ko" sz="105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rPr>
                <a:t>1</a:t>
              </a:r>
              <a:endParaRPr b="1" i="0" sz="105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354" name="Google Shape;354;p33"/>
          <p:cNvSpPr/>
          <p:nvPr/>
        </p:nvSpPr>
        <p:spPr>
          <a:xfrm>
            <a:off x="1895475" y="3708400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3"/>
          <p:cNvSpPr/>
          <p:nvPr/>
        </p:nvSpPr>
        <p:spPr>
          <a:xfrm>
            <a:off x="1797050" y="1508760"/>
            <a:ext cx="3702685" cy="2317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 상연작 리스트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6" name="Google Shape;356;p33"/>
          <p:cNvGraphicFramePr/>
          <p:nvPr/>
        </p:nvGraphicFramePr>
        <p:xfrm>
          <a:off x="1847850" y="1816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{7FADB6C0-8319-426D-9CDD-EB541F183886}</a:tableStyleId>
              </a:tblPr>
              <a:tblGrid>
                <a:gridCol w="584200"/>
                <a:gridCol w="584200"/>
                <a:gridCol w="584200"/>
                <a:gridCol w="584200"/>
                <a:gridCol w="584200"/>
              </a:tblGrid>
              <a:tr h="247650"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연극번호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연극 제목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연극 전체 기간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연극 소요 시간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170825"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graphicFrame>
        <p:nvGraphicFramePr>
          <p:cNvPr id="357" name="Google Shape;357;p33"/>
          <p:cNvGraphicFramePr/>
          <p:nvPr/>
        </p:nvGraphicFramePr>
        <p:xfrm>
          <a:off x="1849755" y="21926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{7FADB6C0-8319-426D-9CDD-EB541F183886}</a:tableStyleId>
              </a:tblPr>
              <a:tblGrid>
                <a:gridCol w="584200"/>
                <a:gridCol w="584200"/>
                <a:gridCol w="584200"/>
                <a:gridCol w="584200"/>
                <a:gridCol w="584200"/>
              </a:tblGrid>
              <a:tr h="170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cxnSp>
        <p:nvCxnSpPr>
          <p:cNvPr id="358" name="Google Shape;358;p33"/>
          <p:cNvCxnSpPr>
            <a:stCxn id="359" idx="3"/>
          </p:cNvCxnSpPr>
          <p:nvPr/>
        </p:nvCxnSpPr>
        <p:spPr>
          <a:xfrm>
            <a:off x="4767580" y="1964690"/>
            <a:ext cx="879600" cy="107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0" name="Google Shape;360;p33"/>
          <p:cNvSpPr/>
          <p:nvPr/>
        </p:nvSpPr>
        <p:spPr>
          <a:xfrm>
            <a:off x="5613400" y="1962150"/>
            <a:ext cx="1022985" cy="1467485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 상연작 정보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33"/>
          <p:cNvSpPr/>
          <p:nvPr/>
        </p:nvSpPr>
        <p:spPr>
          <a:xfrm>
            <a:off x="4860925" y="1822450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1643380" y="142430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90805" y="2084705"/>
            <a:ext cx="888365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상연작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82550" y="2912110"/>
            <a:ext cx="81407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sng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 상영작</a:t>
            </a:r>
            <a:endParaRPr b="1" i="0" sz="800" u="sng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84455" y="2539365"/>
            <a:ext cx="81407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상연 예정작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33"/>
          <p:cNvSpPr/>
          <p:nvPr/>
        </p:nvSpPr>
        <p:spPr>
          <a:xfrm>
            <a:off x="4207510" y="1906905"/>
            <a:ext cx="560070" cy="11557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6" name="Google Shape;3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/>
          <p:nvPr/>
        </p:nvSpPr>
        <p:spPr>
          <a:xfrm>
            <a:off x="168275" y="-14478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320675" y="762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895350" y="433070"/>
            <a:ext cx="7422515" cy="4323080"/>
          </a:xfrm>
          <a:prstGeom prst="rect">
            <a:avLst/>
          </a:prstGeom>
          <a:solidFill>
            <a:schemeClr val="lt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1972945" y="2218055"/>
            <a:ext cx="5265420" cy="707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" sz="4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게시판</a:t>
            </a:r>
            <a:r>
              <a:rPr b="0" i="0" lang="ko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b="0" i="0" lang="ko" sz="4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관리</a:t>
            </a:r>
            <a:endParaRPr b="0" i="0" sz="4000" u="none" cap="none" strike="noStrik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76" name="Google Shape;376;p34"/>
          <p:cNvSpPr txBox="1"/>
          <p:nvPr>
            <p:ph idx="12" type="sldNum"/>
          </p:nvPr>
        </p:nvSpPr>
        <p:spPr>
          <a:xfrm>
            <a:off x="6553200" y="4767580"/>
            <a:ext cx="2133600" cy="273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/>
          <p:nvPr/>
        </p:nvSpPr>
        <p:spPr>
          <a:xfrm>
            <a:off x="0" y="0"/>
            <a:ext cx="1794510" cy="26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3" name="Google Shape;383;p3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53075"/>
                <a:gridCol w="745500"/>
                <a:gridCol w="748675"/>
                <a:gridCol w="2276475"/>
                <a:gridCol w="961400"/>
                <a:gridCol w="1905000"/>
                <a:gridCol w="655950"/>
                <a:gridCol w="1298575"/>
              </a:tblGrid>
              <a:tr h="222250">
                <a:tc gridSpan="2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</a:t>
                      </a: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페이지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페이지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한상현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게시판 관리 &gt; 공지사항(수정/삭제)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84" name="Google Shape;384;p35"/>
          <p:cNvSpPr/>
          <p:nvPr/>
        </p:nvSpPr>
        <p:spPr>
          <a:xfrm>
            <a:off x="38100" y="1028700"/>
            <a:ext cx="6198235" cy="2927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가맹관리| 회원관리| 공연관리 | </a:t>
            </a:r>
            <a:r>
              <a:rPr b="1" i="0" lang="ko" sz="800" u="sng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게시판관리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3119755" y="501650"/>
            <a:ext cx="3091180" cy="4768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35"/>
          <p:cNvSpPr/>
          <p:nvPr/>
        </p:nvSpPr>
        <p:spPr>
          <a:xfrm>
            <a:off x="38100" y="495300"/>
            <a:ext cx="2966085" cy="4895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5137150" y="544195"/>
            <a:ext cx="1002030" cy="24384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263525" y="571500"/>
            <a:ext cx="975995" cy="3435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로고) 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마로티켓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38100" y="1320800"/>
            <a:ext cx="876935" cy="36328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35"/>
          <p:cNvSpPr txBox="1"/>
          <p:nvPr/>
        </p:nvSpPr>
        <p:spPr>
          <a:xfrm>
            <a:off x="38100" y="1492250"/>
            <a:ext cx="1068070" cy="26289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관리</a:t>
            </a:r>
            <a:endParaRPr b="1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35"/>
          <p:cNvSpPr txBox="1"/>
          <p:nvPr/>
        </p:nvSpPr>
        <p:spPr>
          <a:xfrm>
            <a:off x="141605" y="2040255"/>
            <a:ext cx="68072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sng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b="1" i="0" sz="800" u="sng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35"/>
          <p:cNvSpPr txBox="1"/>
          <p:nvPr/>
        </p:nvSpPr>
        <p:spPr>
          <a:xfrm>
            <a:off x="76200" y="2416810"/>
            <a:ext cx="84582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FAQ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145415" y="2748915"/>
            <a:ext cx="979805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극단 FAQ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4" name="Google Shape;394;p35"/>
          <p:cNvGrpSpPr/>
          <p:nvPr/>
        </p:nvGrpSpPr>
        <p:grpSpPr>
          <a:xfrm>
            <a:off x="1972310" y="3134360"/>
            <a:ext cx="2939415" cy="295275"/>
            <a:chOff x="1972310" y="3134360"/>
            <a:chExt cx="2939415" cy="295275"/>
          </a:xfrm>
        </p:grpSpPr>
        <p:pic>
          <p:nvPicPr>
            <p:cNvPr id="395" name="Google Shape;395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72310" y="3134360"/>
              <a:ext cx="2939415" cy="295275"/>
            </a:xfrm>
            <a:prstGeom prst="rect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396" name="Google Shape;396;p35"/>
            <p:cNvSpPr/>
            <p:nvPr/>
          </p:nvSpPr>
          <p:spPr>
            <a:xfrm>
              <a:off x="2493010" y="3166745"/>
              <a:ext cx="240665" cy="214630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ko" sz="105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rPr>
                <a:t>1</a:t>
              </a:r>
              <a:endParaRPr b="1" i="0" sz="105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397" name="Google Shape;397;p35"/>
          <p:cNvSpPr/>
          <p:nvPr/>
        </p:nvSpPr>
        <p:spPr>
          <a:xfrm>
            <a:off x="1685290" y="317182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4718050" y="1413510"/>
            <a:ext cx="574040" cy="22733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3476625" y="1409700"/>
            <a:ext cx="920115" cy="24892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공지사항등록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3161665" y="144335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4412615" y="1432560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5659755" y="1409700"/>
            <a:ext cx="616585" cy="23876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5349240" y="1422400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35"/>
          <p:cNvGrpSpPr/>
          <p:nvPr/>
        </p:nvGrpSpPr>
        <p:grpSpPr>
          <a:xfrm>
            <a:off x="3783965" y="3792855"/>
            <a:ext cx="2442210" cy="667385"/>
            <a:chOff x="3783965" y="3792855"/>
            <a:chExt cx="2442210" cy="667385"/>
          </a:xfrm>
        </p:grpSpPr>
        <p:sp>
          <p:nvSpPr>
            <p:cNvPr id="405" name="Google Shape;405;p35"/>
            <p:cNvSpPr/>
            <p:nvPr/>
          </p:nvSpPr>
          <p:spPr>
            <a:xfrm>
              <a:off x="3783965" y="3792855"/>
              <a:ext cx="2442210" cy="667385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※주의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공지사항을 삭제하시겠습니까?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5236210" y="4291965"/>
              <a:ext cx="414655" cy="1270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5735320" y="4297680"/>
              <a:ext cx="425450" cy="12065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08" name="Google Shape;408;p35"/>
          <p:cNvGraphicFramePr/>
          <p:nvPr/>
        </p:nvGraphicFramePr>
        <p:xfrm>
          <a:off x="986155" y="1758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56250"/>
                <a:gridCol w="1576075"/>
                <a:gridCol w="1410325"/>
                <a:gridCol w="1712600"/>
              </a:tblGrid>
              <a:tr h="2216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ko" sz="6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게시글번호</a:t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ko" sz="6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제목</a:t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ko" sz="6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내용</a:t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ko" sz="6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등록일</a:t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</a:tr>
              <a:tr h="1886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ko" sz="6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</a:t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ko" sz="6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시스템 점검(긴급점검)</a:t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ko" sz="6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점검 사항</a:t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ko" sz="6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2023-01-16</a:t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1835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ko" sz="6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02</a:t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ko" sz="6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시스템 점검(정기점검)</a:t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ko" sz="6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점검사항</a:t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ko" sz="6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2023-01-16</a:t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1835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1835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1835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09" name="Google Shape;409;p35"/>
          <p:cNvCxnSpPr/>
          <p:nvPr/>
        </p:nvCxnSpPr>
        <p:spPr>
          <a:xfrm flipH="1">
            <a:off x="5100320" y="1603375"/>
            <a:ext cx="963930" cy="214566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410" name="Google Shape;410;p35"/>
          <p:cNvGraphicFramePr/>
          <p:nvPr/>
        </p:nvGraphicFramePr>
        <p:xfrm>
          <a:off x="6638290" y="7023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431800"/>
                <a:gridCol w="1967875"/>
              </a:tblGrid>
              <a:tr h="274325">
                <a:tc gridSpan="2"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2933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등록버튼 클릭 시 공지사항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이동 </a:t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924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1" marL="1714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Dotum"/>
                        <a:buChar char="-"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 버튼 클릭 시 선택된 글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번호의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내용을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가지고 수정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이동 </a:t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171450" lvl="1" marL="1714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716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" sz="8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1" marL="1714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Dotum"/>
                        <a:buChar char="-"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삭제버튼 클릭 시 “해당 공지사항을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정말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삭제하시겠습니까?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“라는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알람창을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띄워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‘아니오’를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선택하면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전체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리스트가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새로 고침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되고,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‘예’를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선택하면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해당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공지사항을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제거한 후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전체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리스트가 새로 고침 됨 </a:t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716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(페이징 처리)한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페이지에 보여질 글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수는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10개로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하단의 숫자 2를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클릭하면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회원번호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11부터 20까지의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리스트를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보여줌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방향버튼으로 다음과 이전목록으로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돌아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갈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수 있음 </a:t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411" name="Google Shape;4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168275" y="-14478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20675" y="762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895350" y="433070"/>
            <a:ext cx="7421880" cy="4322445"/>
          </a:xfrm>
          <a:prstGeom prst="rect">
            <a:avLst/>
          </a:prstGeom>
          <a:solidFill>
            <a:schemeClr val="lt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1972945" y="1910080"/>
            <a:ext cx="5265420" cy="707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" sz="4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관리자</a:t>
            </a:r>
            <a:r>
              <a:rPr b="0" i="0" lang="ko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b="0" i="0" lang="ko" sz="4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로그인</a:t>
            </a:r>
            <a:endParaRPr b="0" i="0" sz="4000" u="none" cap="none" strike="noStrik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53200" y="4767580"/>
            <a:ext cx="2133600" cy="273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/>
        </p:nvSpPr>
        <p:spPr>
          <a:xfrm>
            <a:off x="0" y="0"/>
            <a:ext cx="1794510" cy="26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8" name="Google Shape;418;p3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53075"/>
                <a:gridCol w="745500"/>
                <a:gridCol w="748675"/>
                <a:gridCol w="2276475"/>
                <a:gridCol w="961400"/>
                <a:gridCol w="1905000"/>
                <a:gridCol w="655950"/>
                <a:gridCol w="1298575"/>
              </a:tblGrid>
              <a:tr h="222250">
                <a:tc gridSpan="2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</a:t>
                      </a: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공지사항(등록 페이지)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공지사항(등록 페이지)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한상현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게시판 관리 &gt; 공지사항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19" name="Google Shape;419;p36"/>
          <p:cNvSpPr/>
          <p:nvPr/>
        </p:nvSpPr>
        <p:spPr>
          <a:xfrm>
            <a:off x="38100" y="1028700"/>
            <a:ext cx="6198235" cy="2927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가맹관리| 회원관리| 공연관리 | </a:t>
            </a:r>
            <a:r>
              <a:rPr b="1" i="0" lang="ko" sz="800" u="sng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게시판관리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3119755" y="501650"/>
            <a:ext cx="3091180" cy="4768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36"/>
          <p:cNvSpPr/>
          <p:nvPr/>
        </p:nvSpPr>
        <p:spPr>
          <a:xfrm>
            <a:off x="38100" y="495300"/>
            <a:ext cx="2966085" cy="4895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5137150" y="544195"/>
            <a:ext cx="1002030" cy="24384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263525" y="571500"/>
            <a:ext cx="975995" cy="3435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로고) 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마로티켓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24" name="Google Shape;424;p36"/>
          <p:cNvSpPr/>
          <p:nvPr/>
        </p:nvSpPr>
        <p:spPr>
          <a:xfrm>
            <a:off x="38100" y="1320800"/>
            <a:ext cx="876935" cy="36328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38100" y="1492250"/>
            <a:ext cx="1068070" cy="26289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관리</a:t>
            </a:r>
            <a:endParaRPr b="1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41605" y="2040255"/>
            <a:ext cx="68072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sng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b="1" i="0" sz="800" u="sng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76200" y="2416810"/>
            <a:ext cx="84582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FAQ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145415" y="2748915"/>
            <a:ext cx="979805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극단 FAQ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5817235" y="4390390"/>
            <a:ext cx="575310" cy="2286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6"/>
          <p:cNvSpPr/>
          <p:nvPr/>
        </p:nvSpPr>
        <p:spPr>
          <a:xfrm>
            <a:off x="4436110" y="4394835"/>
            <a:ext cx="920750" cy="249555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공지사항등록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4027170" y="4390390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5407660" y="441769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" name="Google Shape;433;p36"/>
          <p:cNvGrpSpPr/>
          <p:nvPr/>
        </p:nvGrpSpPr>
        <p:grpSpPr>
          <a:xfrm>
            <a:off x="6559550" y="4231005"/>
            <a:ext cx="2442845" cy="668020"/>
            <a:chOff x="6559550" y="4231005"/>
            <a:chExt cx="2442845" cy="668020"/>
          </a:xfrm>
        </p:grpSpPr>
        <p:sp>
          <p:nvSpPr>
            <p:cNvPr id="434" name="Google Shape;434;p36"/>
            <p:cNvSpPr/>
            <p:nvPr/>
          </p:nvSpPr>
          <p:spPr>
            <a:xfrm>
              <a:off x="6559550" y="4231005"/>
              <a:ext cx="2442845" cy="66802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공지사항 작성을 취소 하시겠습니까?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8011795" y="4730115"/>
              <a:ext cx="415290" cy="127635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510905" y="4735830"/>
              <a:ext cx="426085" cy="121285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7" name="Google Shape;437;p36"/>
          <p:cNvCxnSpPr/>
          <p:nvPr/>
        </p:nvCxnSpPr>
        <p:spPr>
          <a:xfrm>
            <a:off x="6271895" y="4486910"/>
            <a:ext cx="353060" cy="15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438" name="Google Shape;438;p36"/>
          <p:cNvGraphicFramePr/>
          <p:nvPr/>
        </p:nvGraphicFramePr>
        <p:xfrm>
          <a:off x="1158240" y="191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857875"/>
                <a:gridCol w="3865250"/>
              </a:tblGrid>
              <a:tr h="295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시스템 점검</a:t>
                      </a:r>
                      <a:endParaRPr b="1" i="0" sz="700" u="none" cap="none" strike="noStrike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16776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일시: 2023년 1월 17일</a:t>
                      </a:r>
                      <a:endParaRPr b="1" i="0" sz="1000" u="none" cap="none" strike="noStrike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2971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첨부파일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파일명&amp; 이미지</a:t>
                      </a:r>
                      <a:endParaRPr b="1" i="0" sz="700" u="none" cap="none" strike="noStrike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9" name="Google Shape;439;p36"/>
          <p:cNvSpPr txBox="1"/>
          <p:nvPr/>
        </p:nvSpPr>
        <p:spPr>
          <a:xfrm>
            <a:off x="1105535" y="1619885"/>
            <a:ext cx="220789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등록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0" name="Google Shape;440;p36"/>
          <p:cNvGraphicFramePr/>
          <p:nvPr/>
        </p:nvGraphicFramePr>
        <p:xfrm>
          <a:off x="6702425" y="793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431800"/>
                <a:gridCol w="1967875"/>
              </a:tblGrid>
              <a:tr h="237500">
                <a:tc gridSpan="2"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3924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제목과 내용만 수정 가능하며, 수정완료 버튼 클릭 시  공지내용 수정 후 공지사항 전체 리스트 페이지로 이동 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6083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 버튼 클릭 시 “공지사항 작성을 취소 하시겠습니까?” 라는 알람창을 띄워, 예를 선택하면 공지사항 전체 리스트 페이지로 이동하고, 아니요를 선택하면 취소버튼 클릭 이전 상태로 돌아감 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441" name="Google Shape;4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 txBox="1"/>
          <p:nvPr/>
        </p:nvSpPr>
        <p:spPr>
          <a:xfrm>
            <a:off x="0" y="0"/>
            <a:ext cx="1794510" cy="26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8" name="Google Shape;448;p3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53075"/>
                <a:gridCol w="745500"/>
                <a:gridCol w="748675"/>
                <a:gridCol w="2276475"/>
                <a:gridCol w="961400"/>
                <a:gridCol w="1905000"/>
                <a:gridCol w="655950"/>
                <a:gridCol w="1298575"/>
              </a:tblGrid>
              <a:tr h="222250">
                <a:tc gridSpan="2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</a:t>
                      </a: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FAQ 삭제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FAQ 삭제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한상현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게시판 관리 &gt; 사용자 FAQ 삭제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49" name="Google Shape;449;p37"/>
          <p:cNvSpPr/>
          <p:nvPr/>
        </p:nvSpPr>
        <p:spPr>
          <a:xfrm>
            <a:off x="38100" y="1028700"/>
            <a:ext cx="6198235" cy="2927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가맹관리| 회원관리| 공연관리 | </a:t>
            </a:r>
            <a:r>
              <a:rPr b="1" i="0" lang="ko" sz="800" u="sng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게시판관리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50" name="Google Shape;450;p37"/>
          <p:cNvSpPr/>
          <p:nvPr/>
        </p:nvSpPr>
        <p:spPr>
          <a:xfrm>
            <a:off x="3119755" y="501650"/>
            <a:ext cx="3091180" cy="4768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38100" y="495300"/>
            <a:ext cx="2966085" cy="4895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5137150" y="544195"/>
            <a:ext cx="1002030" cy="24384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53" name="Google Shape;453;p37"/>
          <p:cNvSpPr/>
          <p:nvPr/>
        </p:nvSpPr>
        <p:spPr>
          <a:xfrm>
            <a:off x="263525" y="571500"/>
            <a:ext cx="975995" cy="3435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로고) 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마로티켓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54" name="Google Shape;454;p37"/>
          <p:cNvSpPr/>
          <p:nvPr/>
        </p:nvSpPr>
        <p:spPr>
          <a:xfrm>
            <a:off x="38100" y="1320800"/>
            <a:ext cx="876935" cy="36328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37"/>
          <p:cNvSpPr txBox="1"/>
          <p:nvPr/>
        </p:nvSpPr>
        <p:spPr>
          <a:xfrm>
            <a:off x="38100" y="1492250"/>
            <a:ext cx="1068070" cy="26289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관리</a:t>
            </a:r>
            <a:endParaRPr b="1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37"/>
          <p:cNvSpPr txBox="1"/>
          <p:nvPr/>
        </p:nvSpPr>
        <p:spPr>
          <a:xfrm>
            <a:off x="141605" y="2040255"/>
            <a:ext cx="68072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37"/>
          <p:cNvSpPr txBox="1"/>
          <p:nvPr/>
        </p:nvSpPr>
        <p:spPr>
          <a:xfrm>
            <a:off x="76200" y="2416810"/>
            <a:ext cx="84582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sng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FAQ</a:t>
            </a:r>
            <a:endParaRPr b="1" i="0" sz="800" u="sng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37"/>
          <p:cNvSpPr txBox="1"/>
          <p:nvPr/>
        </p:nvSpPr>
        <p:spPr>
          <a:xfrm>
            <a:off x="145415" y="2748915"/>
            <a:ext cx="979805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극단 FAQ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9" name="Google Shape;459;p37"/>
          <p:cNvGraphicFramePr/>
          <p:nvPr/>
        </p:nvGraphicFramePr>
        <p:xfrm>
          <a:off x="987425" y="17767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911850"/>
                <a:gridCol w="2581275"/>
                <a:gridCol w="1672600"/>
              </a:tblGrid>
              <a:tr h="2044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번호</a:t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제목(질문)</a:t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내용(답변)</a:t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</a:tr>
              <a:tr h="2171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</a:t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2171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2171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2171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2171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460" name="Google Shape;460;p37"/>
          <p:cNvGrpSpPr/>
          <p:nvPr/>
        </p:nvGrpSpPr>
        <p:grpSpPr>
          <a:xfrm>
            <a:off x="1972310" y="3134360"/>
            <a:ext cx="2939415" cy="295275"/>
            <a:chOff x="1972310" y="3134360"/>
            <a:chExt cx="2939415" cy="295275"/>
          </a:xfrm>
        </p:grpSpPr>
        <p:pic>
          <p:nvPicPr>
            <p:cNvPr id="461" name="Google Shape;461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72310" y="3134360"/>
              <a:ext cx="2939415" cy="295275"/>
            </a:xfrm>
            <a:prstGeom prst="rect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462" name="Google Shape;462;p37"/>
            <p:cNvSpPr/>
            <p:nvPr/>
          </p:nvSpPr>
          <p:spPr>
            <a:xfrm>
              <a:off x="2493010" y="3166745"/>
              <a:ext cx="240665" cy="214630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ko" sz="105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rPr>
                <a:t>1</a:t>
              </a:r>
              <a:endParaRPr b="1" i="0" sz="105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463" name="Google Shape;463;p37"/>
          <p:cNvSpPr/>
          <p:nvPr/>
        </p:nvSpPr>
        <p:spPr>
          <a:xfrm>
            <a:off x="1685290" y="317182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7"/>
          <p:cNvSpPr/>
          <p:nvPr/>
        </p:nvSpPr>
        <p:spPr>
          <a:xfrm>
            <a:off x="4601845" y="1414780"/>
            <a:ext cx="574040" cy="22733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7"/>
          <p:cNvSpPr/>
          <p:nvPr/>
        </p:nvSpPr>
        <p:spPr>
          <a:xfrm>
            <a:off x="3023870" y="1410970"/>
            <a:ext cx="1184910" cy="18478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사용자 FAQ 등록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7"/>
          <p:cNvSpPr/>
          <p:nvPr/>
        </p:nvSpPr>
        <p:spPr>
          <a:xfrm>
            <a:off x="2700020" y="1410970"/>
            <a:ext cx="280670" cy="203835"/>
          </a:xfrm>
          <a:prstGeom prst="ellipse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4295775" y="1433830"/>
            <a:ext cx="262890" cy="203835"/>
          </a:xfrm>
          <a:prstGeom prst="ellipse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7"/>
          <p:cNvSpPr/>
          <p:nvPr/>
        </p:nvSpPr>
        <p:spPr>
          <a:xfrm>
            <a:off x="5543550" y="1410970"/>
            <a:ext cx="616585" cy="23876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5233035" y="1423670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37"/>
          <p:cNvGrpSpPr/>
          <p:nvPr/>
        </p:nvGrpSpPr>
        <p:grpSpPr>
          <a:xfrm>
            <a:off x="4686935" y="3792855"/>
            <a:ext cx="2442210" cy="667385"/>
            <a:chOff x="4686935" y="3792855"/>
            <a:chExt cx="2442210" cy="667385"/>
          </a:xfrm>
        </p:grpSpPr>
        <p:sp>
          <p:nvSpPr>
            <p:cNvPr id="471" name="Google Shape;471;p37"/>
            <p:cNvSpPr/>
            <p:nvPr/>
          </p:nvSpPr>
          <p:spPr>
            <a:xfrm>
              <a:off x="4686935" y="3792855"/>
              <a:ext cx="2442210" cy="667385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※주의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자주묻는 질문을 삭제하시겠습니까?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6139180" y="4291965"/>
              <a:ext cx="414655" cy="1270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6638290" y="4297680"/>
              <a:ext cx="425450" cy="12065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4" name="Google Shape;474;p37"/>
          <p:cNvCxnSpPr>
            <a:endCxn id="468" idx="0"/>
          </p:cNvCxnSpPr>
          <p:nvPr/>
        </p:nvCxnSpPr>
        <p:spPr>
          <a:xfrm flipH="1">
            <a:off x="5851843" y="-269930"/>
            <a:ext cx="735900" cy="168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475" name="Google Shape;475;p37"/>
          <p:cNvGraphicFramePr/>
          <p:nvPr/>
        </p:nvGraphicFramePr>
        <p:xfrm>
          <a:off x="6547485" y="745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468000"/>
                <a:gridCol w="2134225"/>
              </a:tblGrid>
              <a:tr h="237500">
                <a:tc gridSpan="2"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3251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FAQ 등록버튼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클릭 시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이동 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버튼 클릭 시 선택된 글 번호의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내용을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가지고 수정 페이지로 이동 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8077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" sz="8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삭제버튼을 클릭하면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“정말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삭제하시겠습니까?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“라는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알람창을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띄워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‘아니오’를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선택하면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FAQ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전체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리스트가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새로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고침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되고,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‘예’를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선택하면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해당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극단 FAQ 글을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제거한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후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전체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리스트가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새로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고침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됨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8077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한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페이지에 보여질 글 번호 수는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10개로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하단의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숫자 2를 클릭하면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회원번호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11부터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20까지의 리스트를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보여줌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방향버튼으로 다음과 이전목록으로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돌아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갈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수 있음 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76" name="Google Shape;476;p37"/>
          <p:cNvSpPr/>
          <p:nvPr/>
        </p:nvSpPr>
        <p:spPr>
          <a:xfrm>
            <a:off x="2693035" y="141795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7"/>
          <p:cNvSpPr/>
          <p:nvPr/>
        </p:nvSpPr>
        <p:spPr>
          <a:xfrm>
            <a:off x="4288790" y="144081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"/>
          <p:cNvSpPr/>
          <p:nvPr/>
        </p:nvSpPr>
        <p:spPr>
          <a:xfrm>
            <a:off x="915670" y="1849755"/>
            <a:ext cx="5314315" cy="3103245"/>
          </a:xfrm>
          <a:prstGeom prst="rect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8"/>
          <p:cNvSpPr txBox="1"/>
          <p:nvPr/>
        </p:nvSpPr>
        <p:spPr>
          <a:xfrm>
            <a:off x="0" y="0"/>
            <a:ext cx="1794510" cy="26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6" name="Google Shape;486;p3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53075"/>
                <a:gridCol w="745500"/>
                <a:gridCol w="748675"/>
                <a:gridCol w="2276475"/>
                <a:gridCol w="961400"/>
                <a:gridCol w="1905000"/>
                <a:gridCol w="655950"/>
                <a:gridCol w="1298575"/>
              </a:tblGrid>
              <a:tr h="222250">
                <a:tc gridSpan="2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</a:t>
                      </a: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FAQ 등록 페이지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FAQ 등록 페이지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한상현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게시판 관리 &gt; 사용자 FAQ 등록 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87" name="Google Shape;487;p38"/>
          <p:cNvSpPr/>
          <p:nvPr/>
        </p:nvSpPr>
        <p:spPr>
          <a:xfrm>
            <a:off x="38100" y="1028700"/>
            <a:ext cx="6198235" cy="2927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가맹관리| 회원관리| 공연관리 | </a:t>
            </a:r>
            <a:r>
              <a:rPr b="1" i="0" lang="ko" sz="800" u="sng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게시판관리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3119755" y="501650"/>
            <a:ext cx="3091180" cy="4768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38"/>
          <p:cNvSpPr/>
          <p:nvPr/>
        </p:nvSpPr>
        <p:spPr>
          <a:xfrm>
            <a:off x="38100" y="495300"/>
            <a:ext cx="2966085" cy="4895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5137150" y="544195"/>
            <a:ext cx="1002030" cy="24384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263525" y="571500"/>
            <a:ext cx="975995" cy="3435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로고) 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마로티켓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38100" y="1320800"/>
            <a:ext cx="876935" cy="36328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38"/>
          <p:cNvSpPr txBox="1"/>
          <p:nvPr/>
        </p:nvSpPr>
        <p:spPr>
          <a:xfrm>
            <a:off x="38100" y="1492250"/>
            <a:ext cx="1068070" cy="26289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관리</a:t>
            </a:r>
            <a:endParaRPr b="1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141605" y="2040255"/>
            <a:ext cx="68072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76200" y="2416810"/>
            <a:ext cx="84582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sng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FAQ</a:t>
            </a:r>
            <a:endParaRPr b="1" i="0" sz="800" u="sng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p38"/>
          <p:cNvSpPr txBox="1"/>
          <p:nvPr/>
        </p:nvSpPr>
        <p:spPr>
          <a:xfrm>
            <a:off x="145415" y="2748915"/>
            <a:ext cx="979805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극단 FAQ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5742305" y="3759200"/>
            <a:ext cx="574040" cy="22733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4176395" y="3763645"/>
            <a:ext cx="491490" cy="24892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등록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3843655" y="378650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5427980" y="378650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" name="Google Shape;501;p38"/>
          <p:cNvCxnSpPr/>
          <p:nvPr/>
        </p:nvCxnSpPr>
        <p:spPr>
          <a:xfrm>
            <a:off x="6334125" y="3881120"/>
            <a:ext cx="308610" cy="152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502" name="Google Shape;502;p38"/>
          <p:cNvGraphicFramePr/>
          <p:nvPr/>
        </p:nvGraphicFramePr>
        <p:xfrm>
          <a:off x="6643370" y="742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431800"/>
                <a:gridCol w="1967875"/>
              </a:tblGrid>
              <a:tr h="237500">
                <a:tc gridSpan="2"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6845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제목과 내용을 입력 후 자주 묻는 질문 등록 버튼을 클릭하면 자주묻는 질문 전체 리스트에 해당 자주 묻는 질문을 포함 후 자주 묻는 질문 리스트 페이지로 이동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8077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 버튼 클릭 시 “자주 묻는 질문작성을 취소 하시겠습니까?” 라는 알람창을 띄워, yes를 선택하면 자주 묻는 질문 전체 리스트 페이지로 이동하고, no를 선택하면 취소버튼 클릭 이전 상태로 돌아감 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Google Shape;503;p38"/>
          <p:cNvGraphicFramePr/>
          <p:nvPr/>
        </p:nvGraphicFramePr>
        <p:xfrm>
          <a:off x="990600" y="22517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707400"/>
                <a:gridCol w="4406275"/>
              </a:tblGrid>
              <a:tr h="3073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제목(질문)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제목을 입력하세요 </a:t>
                      </a:r>
                      <a:endParaRPr b="1" i="0" sz="700" u="none" cap="none" strike="noStrike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ex) 예매는 어떻게 진행되나요??</a:t>
                      </a:r>
                      <a:endParaRPr b="1" i="0" sz="700" u="none" cap="none" strike="noStrike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11595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내용(답변)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내용을 입력하세요 </a:t>
                      </a:r>
                      <a:endParaRPr b="1" i="0" sz="1000" u="none" cap="none" strike="noStrike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504" name="Google Shape;504;p38"/>
          <p:cNvGrpSpPr/>
          <p:nvPr/>
        </p:nvGrpSpPr>
        <p:grpSpPr>
          <a:xfrm>
            <a:off x="6643370" y="3536315"/>
            <a:ext cx="2442210" cy="667385"/>
            <a:chOff x="6643370" y="3536315"/>
            <a:chExt cx="2442210" cy="667385"/>
          </a:xfrm>
        </p:grpSpPr>
        <p:sp>
          <p:nvSpPr>
            <p:cNvPr id="505" name="Google Shape;505;p38"/>
            <p:cNvSpPr/>
            <p:nvPr/>
          </p:nvSpPr>
          <p:spPr>
            <a:xfrm>
              <a:off x="6643370" y="3536315"/>
              <a:ext cx="2442210" cy="667385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자주 묻는 질문작성을 취소하시겠습니까?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095615" y="4035425"/>
              <a:ext cx="414655" cy="1270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594725" y="4041140"/>
              <a:ext cx="425450" cy="12065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38"/>
          <p:cNvSpPr txBox="1"/>
          <p:nvPr/>
        </p:nvSpPr>
        <p:spPr>
          <a:xfrm>
            <a:off x="987425" y="1976120"/>
            <a:ext cx="220789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 FAQ 등록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9"/>
          <p:cNvSpPr/>
          <p:nvPr/>
        </p:nvSpPr>
        <p:spPr>
          <a:xfrm>
            <a:off x="915670" y="1849755"/>
            <a:ext cx="5314315" cy="3103245"/>
          </a:xfrm>
          <a:prstGeom prst="rect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9"/>
          <p:cNvSpPr txBox="1"/>
          <p:nvPr/>
        </p:nvSpPr>
        <p:spPr>
          <a:xfrm>
            <a:off x="0" y="0"/>
            <a:ext cx="1794510" cy="26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7" name="Google Shape;517;p3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53075"/>
                <a:gridCol w="745500"/>
                <a:gridCol w="748675"/>
                <a:gridCol w="2276475"/>
                <a:gridCol w="961400"/>
                <a:gridCol w="1905000"/>
                <a:gridCol w="655950"/>
                <a:gridCol w="1298575"/>
              </a:tblGrid>
              <a:tr h="222250">
                <a:tc gridSpan="2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</a:t>
                      </a: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FAQ 수정 페이지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FAQ 수정 페이지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한상현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게시판 관리 &gt; 사용자 FAQ 수정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18" name="Google Shape;518;p39"/>
          <p:cNvSpPr/>
          <p:nvPr/>
        </p:nvSpPr>
        <p:spPr>
          <a:xfrm>
            <a:off x="38100" y="1028700"/>
            <a:ext cx="6198235" cy="2927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가맹관리| 회원관리| 공연관리 | </a:t>
            </a:r>
            <a:r>
              <a:rPr b="1" i="0" lang="ko" sz="800" u="sng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게시판관리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3119755" y="501650"/>
            <a:ext cx="3091180" cy="4768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39"/>
          <p:cNvSpPr/>
          <p:nvPr/>
        </p:nvSpPr>
        <p:spPr>
          <a:xfrm>
            <a:off x="38100" y="495300"/>
            <a:ext cx="2966085" cy="4895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39"/>
          <p:cNvSpPr/>
          <p:nvPr/>
        </p:nvSpPr>
        <p:spPr>
          <a:xfrm>
            <a:off x="5137150" y="544195"/>
            <a:ext cx="1002030" cy="24384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22" name="Google Shape;522;p39"/>
          <p:cNvSpPr/>
          <p:nvPr/>
        </p:nvSpPr>
        <p:spPr>
          <a:xfrm>
            <a:off x="263525" y="571500"/>
            <a:ext cx="975995" cy="3435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로고) 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마로티켓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23" name="Google Shape;523;p39"/>
          <p:cNvSpPr/>
          <p:nvPr/>
        </p:nvSpPr>
        <p:spPr>
          <a:xfrm>
            <a:off x="38100" y="1320800"/>
            <a:ext cx="876900" cy="36327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39"/>
          <p:cNvSpPr txBox="1"/>
          <p:nvPr/>
        </p:nvSpPr>
        <p:spPr>
          <a:xfrm>
            <a:off x="38100" y="1492250"/>
            <a:ext cx="1068070" cy="26289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관리</a:t>
            </a:r>
            <a:endParaRPr b="1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39"/>
          <p:cNvSpPr txBox="1"/>
          <p:nvPr/>
        </p:nvSpPr>
        <p:spPr>
          <a:xfrm>
            <a:off x="141605" y="2040255"/>
            <a:ext cx="68072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76200" y="2416810"/>
            <a:ext cx="84582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sng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FAQ</a:t>
            </a:r>
            <a:endParaRPr b="1" i="0" sz="800" u="sng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39"/>
          <p:cNvSpPr txBox="1"/>
          <p:nvPr/>
        </p:nvSpPr>
        <p:spPr>
          <a:xfrm>
            <a:off x="145415" y="2748915"/>
            <a:ext cx="979805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극단 FAQ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28" name="Google Shape;528;p39"/>
          <p:cNvGraphicFramePr/>
          <p:nvPr/>
        </p:nvGraphicFramePr>
        <p:xfrm>
          <a:off x="6664325" y="813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431800"/>
                <a:gridCol w="1967875"/>
              </a:tblGrid>
              <a:tr h="274325">
                <a:tc gridSpan="2"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4381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제목과 내용만 수정 가능하며, 수정완료 버튼 클릭 시  수정 후 사용자 FAQ 전체 리스트 페이지로 이동 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8077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 버튼 클릭 시 “수정을 취소 하시겠습니까?” 라는 알람창을 띄워, 예 를 선택하면 사용자 FAQ 전체 리스트 페이지로 이동하고, 아니오 를 선택하면 취소버튼 클릭 이전 상태로 돌아감 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9" name="Google Shape;529;p39"/>
          <p:cNvGraphicFramePr/>
          <p:nvPr/>
        </p:nvGraphicFramePr>
        <p:xfrm>
          <a:off x="916305" y="2214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833750"/>
                <a:gridCol w="4260225"/>
              </a:tblGrid>
              <a:tr h="1994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제목(질문)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제목을 입력하세요 </a:t>
                      </a:r>
                      <a:endParaRPr b="1" i="0" sz="700" u="none" cap="none" strike="noStrike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11595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내용(답변)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내용을 입력하세요 </a:t>
                      </a:r>
                      <a:endParaRPr b="1" i="0" sz="1000" u="none" cap="none" strike="noStrike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30" name="Google Shape;530;p39"/>
          <p:cNvSpPr/>
          <p:nvPr/>
        </p:nvSpPr>
        <p:spPr>
          <a:xfrm>
            <a:off x="5868035" y="3752215"/>
            <a:ext cx="574040" cy="22733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4512310" y="3825875"/>
            <a:ext cx="920750" cy="249555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완료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4114165" y="383095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5509895" y="379666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4" name="Google Shape;534;p39"/>
          <p:cNvGrpSpPr/>
          <p:nvPr/>
        </p:nvGrpSpPr>
        <p:grpSpPr>
          <a:xfrm>
            <a:off x="6643370" y="3568065"/>
            <a:ext cx="2442845" cy="668020"/>
            <a:chOff x="6643370" y="3568065"/>
            <a:chExt cx="2442845" cy="668020"/>
          </a:xfrm>
        </p:grpSpPr>
        <p:sp>
          <p:nvSpPr>
            <p:cNvPr id="535" name="Google Shape;535;p39"/>
            <p:cNvSpPr/>
            <p:nvPr/>
          </p:nvSpPr>
          <p:spPr>
            <a:xfrm>
              <a:off x="6643370" y="3568065"/>
              <a:ext cx="2442845" cy="66802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수정을 취소하시겠습니까?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8095615" y="4066540"/>
              <a:ext cx="415290" cy="127635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8594725" y="4072255"/>
              <a:ext cx="426085" cy="121285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8" name="Google Shape;538;p39"/>
          <p:cNvCxnSpPr/>
          <p:nvPr/>
        </p:nvCxnSpPr>
        <p:spPr>
          <a:xfrm flipH="1" rot="10800000">
            <a:off x="6441440" y="3895090"/>
            <a:ext cx="201295" cy="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39" name="Google Shape;539;p39"/>
          <p:cNvSpPr txBox="1"/>
          <p:nvPr/>
        </p:nvSpPr>
        <p:spPr>
          <a:xfrm>
            <a:off x="911225" y="1936115"/>
            <a:ext cx="220789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 FAQ 수정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24725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0"/>
          <p:cNvSpPr txBox="1"/>
          <p:nvPr/>
        </p:nvSpPr>
        <p:spPr>
          <a:xfrm>
            <a:off x="0" y="0"/>
            <a:ext cx="1794510" cy="26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8" name="Google Shape;548;p4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53075"/>
                <a:gridCol w="745500"/>
                <a:gridCol w="748675"/>
                <a:gridCol w="2276475"/>
                <a:gridCol w="961400"/>
                <a:gridCol w="1905000"/>
                <a:gridCol w="655950"/>
                <a:gridCol w="1298575"/>
              </a:tblGrid>
              <a:tr h="222250">
                <a:tc gridSpan="2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</a:t>
                      </a: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극단 FAQ 페이지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극단 FAQ 페이지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한상현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게시판 관리 &gt; 극단 FAQ 삭제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49" name="Google Shape;549;p40"/>
          <p:cNvSpPr/>
          <p:nvPr/>
        </p:nvSpPr>
        <p:spPr>
          <a:xfrm>
            <a:off x="38100" y="1028700"/>
            <a:ext cx="6198235" cy="2927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가맹관리| 회원관리| 공연관리 | </a:t>
            </a:r>
            <a:r>
              <a:rPr b="1" i="0" lang="ko" sz="800" u="sng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게시판관리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50" name="Google Shape;550;p40"/>
          <p:cNvSpPr/>
          <p:nvPr/>
        </p:nvSpPr>
        <p:spPr>
          <a:xfrm>
            <a:off x="3119755" y="501650"/>
            <a:ext cx="3091180" cy="4768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40"/>
          <p:cNvSpPr/>
          <p:nvPr/>
        </p:nvSpPr>
        <p:spPr>
          <a:xfrm>
            <a:off x="38100" y="495300"/>
            <a:ext cx="2966085" cy="4895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p40"/>
          <p:cNvSpPr/>
          <p:nvPr/>
        </p:nvSpPr>
        <p:spPr>
          <a:xfrm>
            <a:off x="5137150" y="544195"/>
            <a:ext cx="1002030" cy="24384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53" name="Google Shape;553;p40"/>
          <p:cNvSpPr/>
          <p:nvPr/>
        </p:nvSpPr>
        <p:spPr>
          <a:xfrm>
            <a:off x="263525" y="571500"/>
            <a:ext cx="975995" cy="3435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로고) 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마로티켓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54" name="Google Shape;554;p40"/>
          <p:cNvSpPr/>
          <p:nvPr/>
        </p:nvSpPr>
        <p:spPr>
          <a:xfrm>
            <a:off x="38100" y="1320800"/>
            <a:ext cx="876935" cy="36328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40"/>
          <p:cNvSpPr txBox="1"/>
          <p:nvPr/>
        </p:nvSpPr>
        <p:spPr>
          <a:xfrm>
            <a:off x="38100" y="1492250"/>
            <a:ext cx="1068070" cy="26289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관리</a:t>
            </a:r>
            <a:endParaRPr b="1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40"/>
          <p:cNvSpPr txBox="1"/>
          <p:nvPr/>
        </p:nvSpPr>
        <p:spPr>
          <a:xfrm>
            <a:off x="141605" y="2040255"/>
            <a:ext cx="68072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40"/>
          <p:cNvSpPr txBox="1"/>
          <p:nvPr/>
        </p:nvSpPr>
        <p:spPr>
          <a:xfrm>
            <a:off x="76200" y="2416810"/>
            <a:ext cx="84582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FAQ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40"/>
          <p:cNvSpPr txBox="1"/>
          <p:nvPr/>
        </p:nvSpPr>
        <p:spPr>
          <a:xfrm>
            <a:off x="145415" y="2748915"/>
            <a:ext cx="979805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sng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극단 FAQ</a:t>
            </a:r>
            <a:endParaRPr b="1" i="0" sz="800" u="sng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9" name="Google Shape;559;p40"/>
          <p:cNvGraphicFramePr/>
          <p:nvPr/>
        </p:nvGraphicFramePr>
        <p:xfrm>
          <a:off x="987425" y="17767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911850"/>
                <a:gridCol w="2581275"/>
                <a:gridCol w="1672600"/>
              </a:tblGrid>
              <a:tr h="2044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</a:t>
                      </a: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번호</a:t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제목(질문)</a:t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내용(답변)</a:t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</a:tr>
              <a:tr h="2171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</a:t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2171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2171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2171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2171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560" name="Google Shape;560;p40"/>
          <p:cNvGrpSpPr/>
          <p:nvPr/>
        </p:nvGrpSpPr>
        <p:grpSpPr>
          <a:xfrm>
            <a:off x="1972310" y="3134360"/>
            <a:ext cx="2939415" cy="295275"/>
            <a:chOff x="1972310" y="3134360"/>
            <a:chExt cx="2939415" cy="295275"/>
          </a:xfrm>
        </p:grpSpPr>
        <p:pic>
          <p:nvPicPr>
            <p:cNvPr id="561" name="Google Shape;561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72310" y="3134360"/>
              <a:ext cx="2939415" cy="295275"/>
            </a:xfrm>
            <a:prstGeom prst="rect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562" name="Google Shape;562;p40"/>
            <p:cNvSpPr/>
            <p:nvPr/>
          </p:nvSpPr>
          <p:spPr>
            <a:xfrm>
              <a:off x="2493010" y="3166745"/>
              <a:ext cx="240665" cy="214630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ko" sz="105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rPr>
                <a:t>1</a:t>
              </a:r>
              <a:endParaRPr b="1" i="0" sz="105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563" name="Google Shape;563;p40"/>
          <p:cNvSpPr/>
          <p:nvPr/>
        </p:nvSpPr>
        <p:spPr>
          <a:xfrm>
            <a:off x="1685290" y="317182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0"/>
          <p:cNvSpPr/>
          <p:nvPr/>
        </p:nvSpPr>
        <p:spPr>
          <a:xfrm>
            <a:off x="4601845" y="1414780"/>
            <a:ext cx="574040" cy="22733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0"/>
          <p:cNvSpPr/>
          <p:nvPr/>
        </p:nvSpPr>
        <p:spPr>
          <a:xfrm>
            <a:off x="3023870" y="1410970"/>
            <a:ext cx="1184910" cy="18478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극단 FAQ 등록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0"/>
          <p:cNvSpPr/>
          <p:nvPr/>
        </p:nvSpPr>
        <p:spPr>
          <a:xfrm>
            <a:off x="2700020" y="1410970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0"/>
          <p:cNvSpPr/>
          <p:nvPr/>
        </p:nvSpPr>
        <p:spPr>
          <a:xfrm>
            <a:off x="4295775" y="1433830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0"/>
          <p:cNvSpPr/>
          <p:nvPr/>
        </p:nvSpPr>
        <p:spPr>
          <a:xfrm>
            <a:off x="5638800" y="1417955"/>
            <a:ext cx="617220" cy="23939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0"/>
          <p:cNvSpPr/>
          <p:nvPr/>
        </p:nvSpPr>
        <p:spPr>
          <a:xfrm>
            <a:off x="5375910" y="143065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0" name="Google Shape;570;p40"/>
          <p:cNvGrpSpPr/>
          <p:nvPr/>
        </p:nvGrpSpPr>
        <p:grpSpPr>
          <a:xfrm>
            <a:off x="4686935" y="3792855"/>
            <a:ext cx="2442210" cy="667385"/>
            <a:chOff x="4686935" y="3792855"/>
            <a:chExt cx="2442210" cy="667385"/>
          </a:xfrm>
        </p:grpSpPr>
        <p:sp>
          <p:nvSpPr>
            <p:cNvPr id="571" name="Google Shape;571;p40"/>
            <p:cNvSpPr/>
            <p:nvPr/>
          </p:nvSpPr>
          <p:spPr>
            <a:xfrm>
              <a:off x="4686935" y="3792855"/>
              <a:ext cx="2442210" cy="667385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극단 FAQ 글을 삭제하시겠습니까?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6139180" y="4291965"/>
              <a:ext cx="414655" cy="1270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6638290" y="4297680"/>
              <a:ext cx="425450" cy="12065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74" name="Google Shape;574;p40"/>
          <p:cNvCxnSpPr/>
          <p:nvPr/>
        </p:nvCxnSpPr>
        <p:spPr>
          <a:xfrm flipH="1">
            <a:off x="5928360" y="1617980"/>
            <a:ext cx="149860" cy="221678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575" name="Google Shape;575;p40"/>
          <p:cNvGraphicFramePr/>
          <p:nvPr/>
        </p:nvGraphicFramePr>
        <p:xfrm>
          <a:off x="6547485" y="745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468000"/>
                <a:gridCol w="2134225"/>
              </a:tblGrid>
              <a:tr h="237500">
                <a:tc gridSpan="2"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3149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극단 FAQ 등록 버튼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클릭 시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이동 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버튼 클릭 시 선택된 글 번호의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내용을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가지고 수정 페이지로 이동 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8077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" sz="8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삭제버튼을 클릭하면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“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삭제하시겠습니까?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“라는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알람창을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띄워주고 ‘아니오’를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선택하면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극단 FAQ 리스트가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새로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고침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되고,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‘예’를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선택하면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해당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극단 FAQ 을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제거한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후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전체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리스트가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새로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고침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됨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8077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한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페이지에 보여질 글 번호 수는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10개로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하단의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숫자 2를 클릭하면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회원번호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11부터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20까지의 리스트를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보여줌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방향버튼으로 다음과 이전목록으로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돌아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갈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수 있음 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576" name="Google Shape;5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1"/>
          <p:cNvSpPr/>
          <p:nvPr/>
        </p:nvSpPr>
        <p:spPr>
          <a:xfrm>
            <a:off x="915670" y="1849755"/>
            <a:ext cx="5314315" cy="3103245"/>
          </a:xfrm>
          <a:prstGeom prst="rect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1"/>
          <p:cNvSpPr txBox="1"/>
          <p:nvPr/>
        </p:nvSpPr>
        <p:spPr>
          <a:xfrm>
            <a:off x="0" y="0"/>
            <a:ext cx="1794510" cy="26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4" name="Google Shape;584;p4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53075"/>
                <a:gridCol w="745500"/>
                <a:gridCol w="748675"/>
                <a:gridCol w="2276475"/>
                <a:gridCol w="961400"/>
                <a:gridCol w="1905000"/>
                <a:gridCol w="655950"/>
                <a:gridCol w="1298575"/>
              </a:tblGrid>
              <a:tr h="222250">
                <a:tc gridSpan="2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</a:t>
                      </a: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극단 FAQ 등록 페이지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극단 FAQ 등록 페이지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한상현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게시판 관리 &gt; 극단 FAQ 등록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85" name="Google Shape;585;p41"/>
          <p:cNvSpPr/>
          <p:nvPr/>
        </p:nvSpPr>
        <p:spPr>
          <a:xfrm>
            <a:off x="38100" y="1028700"/>
            <a:ext cx="6198235" cy="2927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가맹관리| 회원관리| 공연관리 | </a:t>
            </a:r>
            <a:r>
              <a:rPr b="1" i="0" lang="ko" sz="800" u="sng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게시판관리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86" name="Google Shape;586;p41"/>
          <p:cNvSpPr/>
          <p:nvPr/>
        </p:nvSpPr>
        <p:spPr>
          <a:xfrm>
            <a:off x="3119755" y="501650"/>
            <a:ext cx="3091180" cy="4768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p41"/>
          <p:cNvSpPr/>
          <p:nvPr/>
        </p:nvSpPr>
        <p:spPr>
          <a:xfrm>
            <a:off x="38100" y="495300"/>
            <a:ext cx="2966085" cy="4895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p41"/>
          <p:cNvSpPr/>
          <p:nvPr/>
        </p:nvSpPr>
        <p:spPr>
          <a:xfrm>
            <a:off x="5137150" y="544195"/>
            <a:ext cx="1002030" cy="24384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89" name="Google Shape;589;p41"/>
          <p:cNvSpPr/>
          <p:nvPr/>
        </p:nvSpPr>
        <p:spPr>
          <a:xfrm>
            <a:off x="263525" y="571500"/>
            <a:ext cx="975995" cy="3435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로고) 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마로티켓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90" name="Google Shape;590;p41"/>
          <p:cNvSpPr/>
          <p:nvPr/>
        </p:nvSpPr>
        <p:spPr>
          <a:xfrm>
            <a:off x="38100" y="1320800"/>
            <a:ext cx="876935" cy="36328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p41"/>
          <p:cNvSpPr txBox="1"/>
          <p:nvPr/>
        </p:nvSpPr>
        <p:spPr>
          <a:xfrm>
            <a:off x="41910" y="1492250"/>
            <a:ext cx="1064260" cy="26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관리</a:t>
            </a:r>
            <a:endParaRPr b="1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41"/>
          <p:cNvSpPr txBox="1"/>
          <p:nvPr/>
        </p:nvSpPr>
        <p:spPr>
          <a:xfrm>
            <a:off x="144145" y="2040255"/>
            <a:ext cx="678180" cy="216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41"/>
          <p:cNvSpPr txBox="1"/>
          <p:nvPr/>
        </p:nvSpPr>
        <p:spPr>
          <a:xfrm>
            <a:off x="79375" y="2416810"/>
            <a:ext cx="842645" cy="216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FAQ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41"/>
          <p:cNvSpPr txBox="1"/>
          <p:nvPr/>
        </p:nvSpPr>
        <p:spPr>
          <a:xfrm>
            <a:off x="149225" y="2748915"/>
            <a:ext cx="975995" cy="216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sng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극단 FAQ</a:t>
            </a:r>
            <a:endParaRPr b="1" i="0" sz="800" u="sng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41"/>
          <p:cNvSpPr/>
          <p:nvPr/>
        </p:nvSpPr>
        <p:spPr>
          <a:xfrm>
            <a:off x="5511165" y="3786505"/>
            <a:ext cx="574675" cy="227965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1"/>
          <p:cNvSpPr/>
          <p:nvPr/>
        </p:nvSpPr>
        <p:spPr>
          <a:xfrm>
            <a:off x="4176395" y="3763645"/>
            <a:ext cx="491490" cy="24892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등록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1"/>
          <p:cNvSpPr/>
          <p:nvPr/>
        </p:nvSpPr>
        <p:spPr>
          <a:xfrm>
            <a:off x="3843655" y="3786505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1"/>
          <p:cNvSpPr/>
          <p:nvPr/>
        </p:nvSpPr>
        <p:spPr>
          <a:xfrm>
            <a:off x="5196840" y="3813810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p41"/>
          <p:cNvCxnSpPr>
            <a:stCxn id="595" idx="3"/>
          </p:cNvCxnSpPr>
          <p:nvPr/>
        </p:nvCxnSpPr>
        <p:spPr>
          <a:xfrm flipH="1" rot="10800000">
            <a:off x="6085840" y="3895988"/>
            <a:ext cx="5583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600" name="Google Shape;600;p41"/>
          <p:cNvGraphicFramePr/>
          <p:nvPr/>
        </p:nvGraphicFramePr>
        <p:xfrm>
          <a:off x="6643370" y="742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431800"/>
                <a:gridCol w="1967875"/>
              </a:tblGrid>
              <a:tr h="237500">
                <a:tc gridSpan="2"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5613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제목과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내용을 입력 후 극단 FAQ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버튼을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클릭하면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극단 FAQ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전체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리스트에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해당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글을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포함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후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극단 FAQ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이동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8077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버튼 클릭 시 “극단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FAQ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질문작성을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하시겠습니까?”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알람창을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띄워,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yes를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선택하면극단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FAQ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전체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페이지로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이동하고,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no를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선택하면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취소버튼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클릭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이전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상태로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돌아감</a:t>
                      </a: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1" name="Google Shape;601;p41"/>
          <p:cNvGraphicFramePr/>
          <p:nvPr/>
        </p:nvGraphicFramePr>
        <p:xfrm>
          <a:off x="990600" y="22517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800100"/>
                <a:gridCol w="4232900"/>
              </a:tblGrid>
              <a:tr h="3073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제목(질문)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제목을 입력하세요 </a:t>
                      </a:r>
                      <a:endParaRPr b="1" i="0" sz="700" u="none" cap="none" strike="noStrike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ex) 연극 등록은 어떻게 하는것인가요??</a:t>
                      </a:r>
                      <a:endParaRPr b="1" i="0" sz="700" u="none" cap="none" strike="noStrike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11595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내용(답변)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내용을 입력하세요 </a:t>
                      </a:r>
                      <a:endParaRPr b="1" i="0" sz="1000" u="none" cap="none" strike="noStrike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602" name="Google Shape;602;p41"/>
          <p:cNvGrpSpPr/>
          <p:nvPr/>
        </p:nvGrpSpPr>
        <p:grpSpPr>
          <a:xfrm>
            <a:off x="6643370" y="3536315"/>
            <a:ext cx="2442845" cy="668020"/>
            <a:chOff x="6643370" y="3536315"/>
            <a:chExt cx="2442845" cy="668020"/>
          </a:xfrm>
        </p:grpSpPr>
        <p:sp>
          <p:nvSpPr>
            <p:cNvPr id="603" name="Google Shape;603;p41"/>
            <p:cNvSpPr/>
            <p:nvPr/>
          </p:nvSpPr>
          <p:spPr>
            <a:xfrm>
              <a:off x="6643370" y="3536315"/>
              <a:ext cx="2442845" cy="66802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극단 FAQ 작성을 취소하시겠습니까?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8095615" y="4035425"/>
              <a:ext cx="415290" cy="127635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8594725" y="4041140"/>
              <a:ext cx="426085" cy="121285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41"/>
          <p:cNvSpPr txBox="1"/>
          <p:nvPr/>
        </p:nvSpPr>
        <p:spPr>
          <a:xfrm>
            <a:off x="987425" y="1976120"/>
            <a:ext cx="220789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극단 FAQ 등록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7" name="Google Shape;6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2"/>
          <p:cNvSpPr/>
          <p:nvPr/>
        </p:nvSpPr>
        <p:spPr>
          <a:xfrm>
            <a:off x="915670" y="1849755"/>
            <a:ext cx="5314315" cy="3103245"/>
          </a:xfrm>
          <a:prstGeom prst="rect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2"/>
          <p:cNvSpPr txBox="1"/>
          <p:nvPr/>
        </p:nvSpPr>
        <p:spPr>
          <a:xfrm>
            <a:off x="0" y="0"/>
            <a:ext cx="1794510" cy="26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5" name="Google Shape;615;p4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53075"/>
                <a:gridCol w="745500"/>
                <a:gridCol w="748675"/>
                <a:gridCol w="2276475"/>
                <a:gridCol w="961400"/>
                <a:gridCol w="1905000"/>
                <a:gridCol w="655950"/>
                <a:gridCol w="1298575"/>
              </a:tblGrid>
              <a:tr h="222250">
                <a:tc gridSpan="2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</a:t>
                      </a: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극단 FAQ 수정 페이지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극단 FAQ 수정 페이지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한상현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게시판 관리 &gt; 극단 FAQ 수정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16" name="Google Shape;616;p42"/>
          <p:cNvSpPr/>
          <p:nvPr/>
        </p:nvSpPr>
        <p:spPr>
          <a:xfrm>
            <a:off x="38100" y="1028700"/>
            <a:ext cx="6198235" cy="2927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가맹관리| 회원관리| 공연관리 | </a:t>
            </a:r>
            <a:r>
              <a:rPr b="1" i="0" lang="ko" sz="800" u="sng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게시판관리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3119755" y="501650"/>
            <a:ext cx="3091180" cy="4768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38100" y="495300"/>
            <a:ext cx="2966085" cy="4895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5137150" y="544195"/>
            <a:ext cx="1002030" cy="24384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263525" y="571500"/>
            <a:ext cx="975995" cy="3435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로고) 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마로티켓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38100" y="1320800"/>
            <a:ext cx="876935" cy="36328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p42"/>
          <p:cNvSpPr txBox="1"/>
          <p:nvPr/>
        </p:nvSpPr>
        <p:spPr>
          <a:xfrm>
            <a:off x="38100" y="1492250"/>
            <a:ext cx="1068070" cy="26289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관리</a:t>
            </a:r>
            <a:endParaRPr b="1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p42"/>
          <p:cNvSpPr txBox="1"/>
          <p:nvPr/>
        </p:nvSpPr>
        <p:spPr>
          <a:xfrm>
            <a:off x="141605" y="2040255"/>
            <a:ext cx="68072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p42"/>
          <p:cNvSpPr txBox="1"/>
          <p:nvPr/>
        </p:nvSpPr>
        <p:spPr>
          <a:xfrm>
            <a:off x="76200" y="2416810"/>
            <a:ext cx="845820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FAQ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42"/>
          <p:cNvSpPr txBox="1"/>
          <p:nvPr/>
        </p:nvSpPr>
        <p:spPr>
          <a:xfrm>
            <a:off x="145415" y="2748915"/>
            <a:ext cx="979805" cy="217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sng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극단 FAQ</a:t>
            </a:r>
            <a:endParaRPr b="1" i="0" sz="800" u="sng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26" name="Google Shape;626;p42"/>
          <p:cNvGraphicFramePr/>
          <p:nvPr/>
        </p:nvGraphicFramePr>
        <p:xfrm>
          <a:off x="6664325" y="813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431800"/>
                <a:gridCol w="1967875"/>
              </a:tblGrid>
              <a:tr h="274325">
                <a:tc gridSpan="2"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4381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제목과 내용만 수정 가능하며, 수정완료 버튼 클릭 시  수정 후 극단 FAQ 전체 리스트 페이지로 이동 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8077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 버튼 클릭 시 “수정을 취소 하시겠습니까?” 라는 알람창을 띄워, 예 를 선택하면 극단 FAQ 전체 리스트 페이지로 이동하고, 아니오 를 선택하면 취소버튼 클릭 이전 상태로 돌아감 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7" name="Google Shape;627;p42"/>
          <p:cNvGraphicFramePr/>
          <p:nvPr/>
        </p:nvGraphicFramePr>
        <p:xfrm>
          <a:off x="972185" y="2214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825500"/>
                <a:gridCol w="4328150"/>
              </a:tblGrid>
              <a:tr h="3073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제목(질문)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제목을 입력하세요 </a:t>
                      </a:r>
                      <a:endParaRPr b="1" i="0" sz="700" u="none" cap="none" strike="noStrike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ex) 연극 등록은 어떻게 하는것인가요??</a:t>
                      </a:r>
                      <a:endParaRPr b="1" i="0" sz="700" u="none" cap="none" strike="noStrike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11595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내용(답변)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내용을 입력하세요 </a:t>
                      </a:r>
                      <a:endParaRPr b="1" i="0" sz="1000" u="none" cap="none" strike="noStrike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28" name="Google Shape;628;p42"/>
          <p:cNvSpPr/>
          <p:nvPr/>
        </p:nvSpPr>
        <p:spPr>
          <a:xfrm>
            <a:off x="5650230" y="3752215"/>
            <a:ext cx="574675" cy="227965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4349750" y="3750945"/>
            <a:ext cx="729615" cy="249555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완료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2"/>
          <p:cNvSpPr/>
          <p:nvPr/>
        </p:nvSpPr>
        <p:spPr>
          <a:xfrm>
            <a:off x="4039235" y="3775710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5291455" y="3769360"/>
            <a:ext cx="360680" cy="18034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Google Shape;632;p42"/>
          <p:cNvGrpSpPr/>
          <p:nvPr/>
        </p:nvGrpSpPr>
        <p:grpSpPr>
          <a:xfrm>
            <a:off x="6643370" y="3568065"/>
            <a:ext cx="2442845" cy="668020"/>
            <a:chOff x="6643370" y="3568065"/>
            <a:chExt cx="2442845" cy="668020"/>
          </a:xfrm>
        </p:grpSpPr>
        <p:sp>
          <p:nvSpPr>
            <p:cNvPr id="633" name="Google Shape;633;p42"/>
            <p:cNvSpPr/>
            <p:nvPr/>
          </p:nvSpPr>
          <p:spPr>
            <a:xfrm>
              <a:off x="6643370" y="3568065"/>
              <a:ext cx="2442845" cy="66802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수정을 취소하시겠습니까?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8095615" y="4066540"/>
              <a:ext cx="415290" cy="127635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8594725" y="4072255"/>
              <a:ext cx="426085" cy="121285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36" name="Google Shape;636;p42"/>
          <p:cNvCxnSpPr>
            <a:stCxn id="628" idx="3"/>
          </p:cNvCxnSpPr>
          <p:nvPr/>
        </p:nvCxnSpPr>
        <p:spPr>
          <a:xfrm>
            <a:off x="6224905" y="3866198"/>
            <a:ext cx="419700" cy="2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7" name="Google Shape;637;p42"/>
          <p:cNvSpPr txBox="1"/>
          <p:nvPr/>
        </p:nvSpPr>
        <p:spPr>
          <a:xfrm>
            <a:off x="911225" y="1936115"/>
            <a:ext cx="220789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극단 FAQ수정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8" name="Google Shape;6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3"/>
          <p:cNvSpPr/>
          <p:nvPr/>
        </p:nvSpPr>
        <p:spPr>
          <a:xfrm>
            <a:off x="168275" y="-14478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3"/>
          <p:cNvSpPr/>
          <p:nvPr/>
        </p:nvSpPr>
        <p:spPr>
          <a:xfrm>
            <a:off x="320675" y="762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3"/>
          <p:cNvSpPr/>
          <p:nvPr/>
        </p:nvSpPr>
        <p:spPr>
          <a:xfrm>
            <a:off x="895350" y="433070"/>
            <a:ext cx="7421880" cy="4322445"/>
          </a:xfrm>
          <a:prstGeom prst="rect">
            <a:avLst/>
          </a:prstGeom>
          <a:solidFill>
            <a:schemeClr val="lt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3"/>
          <p:cNvSpPr txBox="1"/>
          <p:nvPr/>
        </p:nvSpPr>
        <p:spPr>
          <a:xfrm>
            <a:off x="1972945" y="1910080"/>
            <a:ext cx="5265420" cy="707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" sz="4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관리자</a:t>
            </a:r>
            <a:r>
              <a:rPr b="0" i="0" lang="ko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b="0" i="0" lang="ko" sz="4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 b="0" i="0" sz="4000" u="none" cap="none" strike="noStrik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49" name="Google Shape;649;p43"/>
          <p:cNvSpPr txBox="1"/>
          <p:nvPr>
            <p:ph idx="12" type="sldNum"/>
          </p:nvPr>
        </p:nvSpPr>
        <p:spPr>
          <a:xfrm>
            <a:off x="6553200" y="4767580"/>
            <a:ext cx="2133600" cy="273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650" name="Google Shape;6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19"/>
          <p:cNvGraphicFramePr/>
          <p:nvPr/>
        </p:nvGraphicFramePr>
        <p:xfrm>
          <a:off x="6126480" y="63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31500"/>
                <a:gridCol w="2418725"/>
              </a:tblGrid>
              <a:tr h="237500">
                <a:tc gridSpan="2"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3759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ID는 고정 ID만 사용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ID: admin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759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PW는 고정 PW만 사용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PW: admin123@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759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3 -1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ID와 PW를 정확히 입력 시 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관리자 페이지로 이동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5296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" sz="800" u="none" cap="none" strike="noStrik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3 - 2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ID와 PW가 일치 하지 않을 시 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알림 창을 띄워, ID 혹은 PW가 일치하지 않음을 알려줌 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oogle Shape;99;p1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53075"/>
                <a:gridCol w="745500"/>
                <a:gridCol w="748675"/>
                <a:gridCol w="2445375"/>
                <a:gridCol w="1045850"/>
                <a:gridCol w="1652275"/>
                <a:gridCol w="655950"/>
                <a:gridCol w="1298575"/>
              </a:tblGrid>
              <a:tr h="222250">
                <a:tc gridSpan="2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공간</a:t>
                      </a:r>
                      <a:r>
                        <a:rPr b="1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대여 시스템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</a:t>
                      </a: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로그인 페이지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</a:t>
                      </a: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넘버</a:t>
                      </a:r>
                      <a:endParaRPr b="0" sz="1000" u="none" cap="none" strike="noStrike">
                        <a:solidFill>
                          <a:srgbClr val="D8D8D8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b="1"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한상현</a:t>
                      </a:r>
                      <a:endParaRPr b="1"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1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</a:t>
                      </a: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 </a:t>
                      </a:r>
                      <a:endParaRPr b="1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0" name="Google Shape;100;p19"/>
          <p:cNvSpPr/>
          <p:nvPr/>
        </p:nvSpPr>
        <p:spPr>
          <a:xfrm>
            <a:off x="5955030" y="3065780"/>
            <a:ext cx="2064900" cy="929700"/>
          </a:xfrm>
          <a:prstGeom prst="rect">
            <a:avLst/>
          </a:prstGeom>
          <a:solidFill>
            <a:srgbClr val="DAE5F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실패</a:t>
            </a:r>
            <a:b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또는 비밀번호가 일치하지않습니다.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3354705" y="3528695"/>
            <a:ext cx="360600" cy="1803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032000" y="709295"/>
            <a:ext cx="1806000" cy="2901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마로티켓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1507490" y="1507490"/>
            <a:ext cx="2971200" cy="14034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1507490" y="3289935"/>
            <a:ext cx="2985900" cy="4032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1615440" y="3319145"/>
            <a:ext cx="2769300" cy="346800"/>
          </a:xfrm>
          <a:prstGeom prst="flowChartAlternateProcess">
            <a:avLst/>
          </a:prstGeom>
          <a:solidFill>
            <a:srgbClr val="6182D6"/>
          </a:solidFill>
          <a:ln cap="flat" cmpd="sng" w="19050">
            <a:solidFill>
              <a:srgbClr val="2E3E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1" i="0" sz="13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981075" y="1183005"/>
            <a:ext cx="3907800" cy="2706300"/>
          </a:xfrm>
          <a:prstGeom prst="flowChartAlternateProcess">
            <a:avLst/>
          </a:prstGeom>
          <a:noFill/>
          <a:ln cap="flat" cmpd="sng" w="571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1669415" y="1844675"/>
            <a:ext cx="2601000" cy="1722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669415" y="1570990"/>
            <a:ext cx="1364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1615440" y="2157730"/>
            <a:ext cx="11937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1712595" y="2671445"/>
            <a:ext cx="2546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1F497D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</a:t>
            </a:r>
            <a:r>
              <a:rPr b="0" i="0" lang="ko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   |  </a:t>
            </a:r>
            <a:r>
              <a:rPr b="0" i="0" lang="ko" sz="1000" u="none" cap="none" strike="noStrike">
                <a:solidFill>
                  <a:srgbClr val="1F497D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b="0" i="0" lang="ko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000" u="none" cap="none" strike="noStrike">
                <a:solidFill>
                  <a:srgbClr val="1F497D"/>
                </a:solidFill>
                <a:latin typeface="Malgun Gothic"/>
                <a:ea typeface="Malgun Gothic"/>
                <a:cs typeface="Malgun Gothic"/>
                <a:sym typeface="Malgun Gothic"/>
              </a:rPr>
              <a:t>찾기</a:t>
            </a:r>
            <a:endParaRPr b="0" i="0" sz="1000" u="none" cap="none" strike="noStrike">
              <a:solidFill>
                <a:srgbClr val="1F497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1693545" y="2399030"/>
            <a:ext cx="2601000" cy="1722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1618615" y="1842135"/>
            <a:ext cx="347400" cy="1848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1617980" y="2386965"/>
            <a:ext cx="360600" cy="1803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1909445" y="3400425"/>
            <a:ext cx="360600" cy="1803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3-1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3796665" y="3397250"/>
            <a:ext cx="360600" cy="1803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flipH="1" rot="10800000">
            <a:off x="4156710" y="3521760"/>
            <a:ext cx="18402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168275" y="-14478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20675" y="762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895350" y="433070"/>
            <a:ext cx="7422000" cy="4322400"/>
          </a:xfrm>
          <a:prstGeom prst="rect">
            <a:avLst/>
          </a:prstGeom>
          <a:solidFill>
            <a:schemeClr val="lt1">
              <a:alpha val="5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972945" y="2218055"/>
            <a:ext cx="5266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" sz="4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관리자 메인 페이지</a:t>
            </a:r>
            <a:endParaRPr b="0" i="0" sz="4000" u="none" cap="none" strike="noStrik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6553200" y="4767580"/>
            <a:ext cx="2133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168275" y="-14478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320675" y="762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895350" y="433070"/>
            <a:ext cx="7422000" cy="4322400"/>
          </a:xfrm>
          <a:prstGeom prst="rect">
            <a:avLst/>
          </a:prstGeom>
          <a:solidFill>
            <a:schemeClr val="lt1">
              <a:alpha val="5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972945" y="2218055"/>
            <a:ext cx="5266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b="0" i="0" lang="ko" sz="4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관리</a:t>
            </a:r>
            <a:r>
              <a:rPr lang="ko" sz="4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자 메인 페이지</a:t>
            </a:r>
            <a:endParaRPr b="0" i="0" sz="4000" u="none" cap="none" strike="noStrik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6553200" y="4767580"/>
            <a:ext cx="2133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168275" y="-14478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320675" y="762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895350" y="433070"/>
            <a:ext cx="7422000" cy="4322400"/>
          </a:xfrm>
          <a:prstGeom prst="rect">
            <a:avLst/>
          </a:prstGeom>
          <a:solidFill>
            <a:schemeClr val="lt1">
              <a:alpha val="5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1972945" y="2218055"/>
            <a:ext cx="5266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" sz="4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가맹 관리</a:t>
            </a:r>
            <a:endParaRPr b="0" i="0" sz="4000" u="none" cap="none" strike="noStrik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4767580"/>
            <a:ext cx="2133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168275" y="-14478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320675" y="762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895350" y="433070"/>
            <a:ext cx="7421880" cy="4322445"/>
          </a:xfrm>
          <a:prstGeom prst="rect">
            <a:avLst/>
          </a:prstGeom>
          <a:solidFill>
            <a:schemeClr val="lt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1972945" y="2218055"/>
            <a:ext cx="5266055" cy="707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" sz="4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가맹</a:t>
            </a:r>
            <a:r>
              <a:rPr b="0" i="0" lang="ko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b="0" i="0" lang="ko" sz="4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관리</a:t>
            </a:r>
            <a:endParaRPr b="0" i="0" sz="4000" u="none" cap="none" strike="noStrik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6553200" y="4767580"/>
            <a:ext cx="2133600" cy="273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021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0" y="0"/>
            <a:ext cx="17946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553075"/>
                <a:gridCol w="745500"/>
                <a:gridCol w="748675"/>
                <a:gridCol w="2276475"/>
                <a:gridCol w="961400"/>
                <a:gridCol w="1905000"/>
                <a:gridCol w="655950"/>
                <a:gridCol w="1298575"/>
              </a:tblGrid>
              <a:tr h="222250">
                <a:tc gridSpan="2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가맹관리 페이지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가맹관리 페이지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D8D8D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i="0" sz="1000" u="none" cap="none" strike="noStrike">
                        <a:solidFill>
                          <a:srgbClr val="D8D8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한상현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77475" marL="77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가맹관리 &gt; 정산 관리</a:t>
                      </a:r>
                      <a:endParaRPr b="1" i="0" sz="1000" u="none" cap="none" strike="noStrik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77475" marL="77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7" name="Google Shape;167;p25"/>
          <p:cNvSpPr/>
          <p:nvPr/>
        </p:nvSpPr>
        <p:spPr>
          <a:xfrm>
            <a:off x="38100" y="1028700"/>
            <a:ext cx="6198300" cy="2928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sng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가맹관리</a:t>
            </a: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| 회원관리| 공연관리 | 게시판관리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3119755" y="501650"/>
            <a:ext cx="3091200" cy="477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38100" y="495300"/>
            <a:ext cx="2966100" cy="48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5137150" y="544195"/>
            <a:ext cx="1002000" cy="2439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 b="1" i="0" sz="8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263525" y="571500"/>
            <a:ext cx="975900" cy="343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로고) 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마로티켓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72" name="Google Shape;172;p25"/>
          <p:cNvGraphicFramePr/>
          <p:nvPr/>
        </p:nvGraphicFramePr>
        <p:xfrm>
          <a:off x="6642100" y="91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{2015D81F-A305-4E8B-A741-ECC23CAEDBAA}</a:tableStyleId>
              </a:tblPr>
              <a:tblGrid>
                <a:gridCol w="431800"/>
                <a:gridCol w="1962150"/>
              </a:tblGrid>
              <a:tr h="237500">
                <a:tc gridSpan="2"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21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연극별 정산 내역은 극단 회원 테이블, 연극 테이블에서 </a:t>
                      </a:r>
                      <a:r>
                        <a:rPr b="1" lang="ko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연극종료일자가 현재일보다 이전인</a:t>
                      </a:r>
                      <a:r>
                        <a:rPr b="1" lang="ko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연극만 끌고와서 보여준다.</a:t>
                      </a:r>
                      <a:endParaRPr b="1" sz="8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연극종료일자 기준 정렬</a:t>
                      </a:r>
                      <a:endParaRPr b="1" sz="8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정산 확인 버튼을 누르면 정산이 이루어지며 정산 내역 페이지로 이동한다.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3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&lt;페이징 처리 갯수 수정 가능&gt;</a:t>
                      </a:r>
                      <a:endParaRPr b="1" i="0" sz="700" u="none" cap="none" strike="noStrike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글 번호 수는 10개로 하단의 숫자 2 를 클릭하면 회원번호 11부터 20까지의 리스트를 보여줌</a:t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" sz="7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방향버튼으로 다음과 이전목록으로 돌아 갈 수 있음</a:t>
                      </a:r>
                      <a:r>
                        <a:rPr b="1" i="0" lang="ko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25"/>
          <p:cNvSpPr/>
          <p:nvPr/>
        </p:nvSpPr>
        <p:spPr>
          <a:xfrm>
            <a:off x="1298565" y="1365255"/>
            <a:ext cx="3545700" cy="21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연극별 정산 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4" name="Google Shape;174;p25"/>
          <p:cNvGraphicFramePr/>
          <p:nvPr/>
        </p:nvGraphicFramePr>
        <p:xfrm>
          <a:off x="553072" y="1755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{7FADB6C0-8319-426D-9CDD-EB541F183886}</a:tableStyleId>
              </a:tblPr>
              <a:tblGrid>
                <a:gridCol w="930050"/>
                <a:gridCol w="929225"/>
                <a:gridCol w="930050"/>
                <a:gridCol w="862975"/>
                <a:gridCol w="1000425"/>
                <a:gridCol w="933375"/>
              </a:tblGrid>
              <a:tr h="3836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극단번호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극단명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연극번호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연극명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연극종료일자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정산내역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164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</a:t>
                      </a: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극단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잠자는 삶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2023-03-30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7000" marB="47000" marR="90175" marL="90175"/>
                </a:tc>
              </a:tr>
              <a:tr h="2378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마로극단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꿀잠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2023-03-20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378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마로</a:t>
                      </a: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극단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헛소리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2023–02-16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sp>
        <p:nvSpPr>
          <p:cNvPr id="175" name="Google Shape;175;p25"/>
          <p:cNvSpPr/>
          <p:nvPr/>
        </p:nvSpPr>
        <p:spPr>
          <a:xfrm>
            <a:off x="5239700" y="2188775"/>
            <a:ext cx="876300" cy="210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 확인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6" name="Google Shape;176;p25"/>
          <p:cNvGrpSpPr/>
          <p:nvPr/>
        </p:nvGrpSpPr>
        <p:grpSpPr>
          <a:xfrm>
            <a:off x="2084070" y="4560570"/>
            <a:ext cx="2940050" cy="295910"/>
            <a:chOff x="2084070" y="4560570"/>
            <a:chExt cx="2940050" cy="295910"/>
          </a:xfrm>
        </p:grpSpPr>
        <p:pic>
          <p:nvPicPr>
            <p:cNvPr id="177" name="Google Shape;17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84070" y="4560570"/>
              <a:ext cx="2940050" cy="295910"/>
            </a:xfrm>
            <a:prstGeom prst="rect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178" name="Google Shape;178;p25"/>
            <p:cNvSpPr/>
            <p:nvPr/>
          </p:nvSpPr>
          <p:spPr>
            <a:xfrm>
              <a:off x="2605405" y="4592955"/>
              <a:ext cx="241200" cy="215400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ko" sz="105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rPr>
                <a:t>1</a:t>
              </a:r>
              <a:endParaRPr b="1" i="0" sz="105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179" name="Google Shape;179;p25"/>
          <p:cNvSpPr/>
          <p:nvPr/>
        </p:nvSpPr>
        <p:spPr>
          <a:xfrm>
            <a:off x="1955165" y="4429760"/>
            <a:ext cx="360600" cy="1803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6139140" y="2058540"/>
            <a:ext cx="360600" cy="1803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59240" y="1590715"/>
            <a:ext cx="360600" cy="1803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ko" sz="600">
                <a:solidFill>
                  <a:schemeClr val="dk1"/>
                </a:solidFill>
              </a:rPr>
              <a:t>1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5200000" y="2462888"/>
            <a:ext cx="876300" cy="210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 확인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5239700" y="2737000"/>
            <a:ext cx="876300" cy="210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 확인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