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49">
          <p15:clr>
            <a:srgbClr val="000000"/>
          </p15:clr>
        </p15:guide>
        <p15:guide id="2" pos="3839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5CEB33-DA2B-4525-8C1B-495FF8864205}">
  <a:tblStyle styleId="{5F5CEB33-DA2B-4525-8C1B-495FF886420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D6DEF4"/>
          </a:solidFill>
        </a:fill>
      </a:tcStyle>
    </a:wholeTbl>
    <a:band1H>
      <a:tcTxStyle b="off" i="off"/>
      <a:tcStyle>
        <a:fill>
          <a:solidFill>
            <a:srgbClr val="AEBEE9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AEBEE9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454AA25A-35EC-4FDC-84AA-9D3A6A17BD7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cap="flat" cmpd="sng" w="100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00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92A5DF">
              <a:alpha val="20000"/>
            </a:srgb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68AF4C62-F88C-40C5-9329-7281CE80D394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74EF774-71AC-423B-A1B7-A97B4D8EB5B4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1">
              <a:alpha val="40000"/>
            </a:schemeClr>
          </a:solidFill>
        </a:fill>
      </a:tcStyle>
    </a:band1H>
    <a:band2H>
      <a:tcTxStyle b="off" i="off"/>
    </a:band2H>
    <a:band1V>
      <a:tcTxStyle b="off" i="off"/>
      <a:tcStyle>
        <a:tcBdr>
          <a:top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20000"/>
            </a:schemeClr>
          </a:solidFill>
        </a:fill>
      </a:tcStyle>
    </a:band1V>
    <a:band2V>
      <a:tcTxStyle b="off" i="off"/>
    </a:band2V>
    <a:lastCol>
      <a:tcTxStyle b="on" i="off"/>
      <a:tcStyle>
        <a:tcBdr>
          <a:lef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gradFill>
            <a:gsLst>
              <a:gs pos="0">
                <a:srgbClr val="3F60B7"/>
              </a:gs>
              <a:gs pos="50000">
                <a:srgbClr val="4B75E0"/>
              </a:gs>
              <a:gs pos="100000">
                <a:srgbClr val="4B78E9"/>
              </a:gs>
            </a:gsLst>
            <a:lin ang="16200038" scaled="0"/>
          </a:gradFill>
        </a:fill>
      </a:tcStyle>
    </a:firstRow>
    <a:neCell>
      <a:tcTxStyle/>
    </a:neCell>
    <a:nwCell>
      <a:tcTxStyle/>
    </a:nwCell>
  </a:tblStyle>
  <a:tblStyle styleId="{C538FE48-9AFA-41BD-A74A-D139946D3D72}" styleName="Table_4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B33A9C4-DD27-4291-AE05-9FDD84DC814D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rgbClr val="6182D6">
              <a:alpha val="40000"/>
            </a:srgbClr>
          </a:solidFill>
        </a:fill>
      </a:tcStyle>
    </a:band1H>
    <a:band2H>
      <a:tcTxStyle b="off" i="off"/>
    </a:band2H>
    <a:band1V>
      <a:tcTxStyle b="off" i="off"/>
      <a:tcStyle>
        <a:tcBdr>
          <a:top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6182D6">
              <a:alpha val="20000"/>
            </a:srgbClr>
          </a:solidFill>
        </a:fill>
      </a:tcStyle>
    </a:band1V>
    <a:band2V>
      <a:tcTxStyle b="off" i="off"/>
    </a:band2V>
    <a:lastCol>
      <a:tcTxStyle b="on" i="off"/>
      <a:tcStyle>
        <a:tcBdr>
          <a:left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9525">
              <a:solidFill>
                <a:srgbClr val="6182D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6182D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6182D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gradFill>
            <a:gsLst>
              <a:gs pos="0">
                <a:srgbClr val="3F60B7"/>
              </a:gs>
              <a:gs pos="50000">
                <a:srgbClr val="4B75E0"/>
              </a:gs>
              <a:gs pos="100000">
                <a:srgbClr val="4B78E9"/>
              </a:gs>
            </a:gsLst>
            <a:lin ang="16200038" scaled="0"/>
          </a:gra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49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f366088a72_1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f366088a72_1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f366088a72_1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f366088a72_1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f366088a72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1f366088a72_6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f366088a72_1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1f366088a72_1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f366088a72_1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1f366088a72_13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f366088a72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f366088a72_1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f366088a72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f366088a72_5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963083" y="4406900"/>
            <a:ext cx="10363198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963083" y="2906713"/>
            <a:ext cx="10363198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09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406400" lvl="8" marL="4114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97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406400" lvl="8" marL="4114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4개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609599" y="160020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6197599" y="160020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608037" y="398422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6196036" y="398422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 type="objOnly">
  <p:cSld name="OBJECT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ctrTitle"/>
          </p:nvPr>
        </p:nvSpPr>
        <p:spPr>
          <a:xfrm>
            <a:off x="0" y="2130425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목차" type="clipArtAndTx">
  <p:cSld name="CLIPART_AND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2857477" y="2214563"/>
            <a:ext cx="6477021" cy="321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마로티켓 가맹점</a:t>
            </a:r>
            <a:br>
              <a:rPr lang="ko-KR"/>
            </a:br>
            <a:r>
              <a:rPr lang="ko-KR"/>
              <a:t>페이지 스토리보드</a:t>
            </a:r>
            <a:endParaRPr/>
          </a:p>
        </p:txBody>
      </p:sp>
      <p:sp>
        <p:nvSpPr>
          <p:cNvPr id="70" name="Google Shape;70;p11"/>
          <p:cNvSpPr txBox="1"/>
          <p:nvPr>
            <p:ph idx="1" type="subTitle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-KR"/>
              <a:t>작성자 :  김진선, 최종현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/>
          <p:nvPr/>
        </p:nvSpPr>
        <p:spPr>
          <a:xfrm>
            <a:off x="445933" y="1385239"/>
            <a:ext cx="8121600" cy="5123400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0"/>
          <p:cNvSpPr/>
          <p:nvPr/>
        </p:nvSpPr>
        <p:spPr>
          <a:xfrm>
            <a:off x="635692" y="2788860"/>
            <a:ext cx="7732800" cy="2900700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1" name="Google Shape;231;p20"/>
          <p:cNvGraphicFramePr/>
          <p:nvPr/>
        </p:nvGraphicFramePr>
        <p:xfrm>
          <a:off x="1859490" y="29946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{454AA25A-35EC-4FDC-84AA-9D3A6A17BD74}</a:tableStyleId>
              </a:tblPr>
              <a:tblGrid>
                <a:gridCol w="3001000"/>
                <a:gridCol w="3001000"/>
              </a:tblGrid>
              <a:tr h="4313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극장 주소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A6A6A6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>
                          <a:solidFill>
                            <a:srgbClr val="A6A6A6"/>
                          </a:solidFill>
                        </a:rPr>
                        <a:t>극장주소입력칸</a:t>
                      </a:r>
                      <a:endParaRPr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연극 포스터</a:t>
                      </a:r>
                      <a:endParaRPr b="0" sz="1800" u="none" cap="none" strike="noStrike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A6A6A6"/>
                          </a:solidFill>
                        </a:rPr>
                        <a:t>                   선택된 파일 없음</a:t>
                      </a:r>
                      <a:endParaRPr b="0" sz="1800" u="none" cap="none" strike="noStrike">
                        <a:solidFill>
                          <a:srgbClr val="A6A6A6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기획사 정보</a:t>
                      </a:r>
                      <a:endParaRPr b="0" sz="1800" u="none" cap="none" strike="noStrike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A6A6A6"/>
                          </a:solidFill>
                        </a:rPr>
                        <a:t>마로기획</a:t>
                      </a:r>
                      <a:endParaRPr b="0" sz="1800" u="none" cap="none" strike="noStrike">
                        <a:solidFill>
                          <a:srgbClr val="A6A6A6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장르정보</a:t>
                      </a:r>
                      <a:endParaRPr b="0" sz="1800" u="none" cap="none" strike="noStrike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A6A6A6"/>
                          </a:solidFill>
                        </a:rPr>
                        <a:t>로맨스극</a:t>
                      </a:r>
                      <a:endParaRPr b="0" sz="1800" u="none" cap="none" strike="noStrike">
                        <a:solidFill>
                          <a:srgbClr val="A6A6A6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관람등급</a:t>
                      </a:r>
                      <a:endParaRPr b="0" sz="1800" u="none" cap="none" strike="noStrike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A6A6A6"/>
                          </a:solidFill>
                        </a:rPr>
                        <a:t>전체이용가</a:t>
                      </a:r>
                      <a:endParaRPr b="0" sz="1800" u="none" cap="none" strike="noStrike">
                        <a:solidFill>
                          <a:srgbClr val="A6A6A6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2" name="Google Shape;232;p20"/>
          <p:cNvGraphicFramePr/>
          <p:nvPr/>
        </p:nvGraphicFramePr>
        <p:xfrm>
          <a:off x="438027" y="382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1981200"/>
                <a:gridCol w="1234650"/>
                <a:gridCol w="2670600"/>
                <a:gridCol w="1407800"/>
                <a:gridCol w="2201550"/>
                <a:gridCol w="872500"/>
                <a:gridCol w="890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티켓 중개 시스템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가맹점 연극 등록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 넘버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가맹점 연극 등록 페이지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작성자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최종현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경로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로그인 &gt; 연극 등록 페이지(가맹점 페이지)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33" name="Google Shape;233;p20"/>
          <p:cNvSpPr/>
          <p:nvPr/>
        </p:nvSpPr>
        <p:spPr>
          <a:xfrm>
            <a:off x="616716" y="1537046"/>
            <a:ext cx="1091112" cy="5977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로고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1926051" y="1537046"/>
            <a:ext cx="6442046" cy="559788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로그아웃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0"/>
          <p:cNvSpPr/>
          <p:nvPr/>
        </p:nvSpPr>
        <p:spPr>
          <a:xfrm>
            <a:off x="635692" y="2248641"/>
            <a:ext cx="7732800" cy="388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연극 등록 | 극단 마이페이지 | 고객센터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0"/>
          <p:cNvSpPr/>
          <p:nvPr/>
        </p:nvSpPr>
        <p:spPr>
          <a:xfrm>
            <a:off x="635692" y="5841347"/>
            <a:ext cx="7742158" cy="56338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회사소개 | 이용약관 | 개인정보취급방침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8254999" y="4463119"/>
            <a:ext cx="63500" cy="87088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8" name="Google Shape;238;p20"/>
          <p:cNvGraphicFramePr/>
          <p:nvPr/>
        </p:nvGraphicFramePr>
        <p:xfrm>
          <a:off x="8890950" y="14975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{68AF4C62-F88C-40C5-9329-7281CE80D394}</a:tableStyleId>
              </a:tblPr>
              <a:tblGrid>
                <a:gridCol w="295275"/>
                <a:gridCol w="2705100"/>
              </a:tblGrid>
              <a:tr h="101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주소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API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버튼을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눌러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카카오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주소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API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를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이용하여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주소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입력칸에 입력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1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포스터로 사용될 이미지파일 첨부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1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 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콤보박스로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장르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선택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로맨스극은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1, 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코미디극은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2, 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드라마극은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3, 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공포극은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4, 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추리스릴러극은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5, 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판타지극은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6, 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시대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역사극은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7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을 입력받는다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1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 </a:t>
                      </a:r>
                      <a:r>
                        <a:rPr b="1" lang="ko-KR"/>
                        <a:t>콤보박스로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/>
                        <a:t>관람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/>
                        <a:t>등급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/>
                        <a:t>선택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ko-KR"/>
                        <a:t>전체는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1, 12</a:t>
                      </a:r>
                      <a:r>
                        <a:rPr b="1" lang="ko-KR"/>
                        <a:t>세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/>
                        <a:t>이상은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2, 15</a:t>
                      </a:r>
                      <a:r>
                        <a:rPr b="1" lang="ko-KR"/>
                        <a:t>세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/>
                        <a:t>이상은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3, 18</a:t>
                      </a:r>
                      <a:r>
                        <a:rPr b="1" lang="ko-KR"/>
                        <a:t>세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/>
                        <a:t>이상은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4</a:t>
                      </a:r>
                      <a:r>
                        <a:rPr b="1" lang="ko-KR"/>
                        <a:t>의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/>
                        <a:t>값을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/>
                        <a:t>가진다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9" name="Google Shape;239;p20"/>
          <p:cNvSpPr/>
          <p:nvPr/>
        </p:nvSpPr>
        <p:spPr>
          <a:xfrm>
            <a:off x="4907750" y="3042500"/>
            <a:ext cx="996600" cy="29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주소 찾기</a:t>
            </a:r>
            <a:endParaRPr/>
          </a:p>
        </p:txBody>
      </p:sp>
      <p:sp>
        <p:nvSpPr>
          <p:cNvPr id="240" name="Google Shape;240;p20"/>
          <p:cNvSpPr/>
          <p:nvPr/>
        </p:nvSpPr>
        <p:spPr>
          <a:xfrm>
            <a:off x="4907750" y="3877875"/>
            <a:ext cx="996600" cy="29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파일 첨부</a:t>
            </a: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4359687" y="4402085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2" name="Google Shape;242;p20"/>
          <p:cNvGraphicFramePr/>
          <p:nvPr/>
        </p:nvGraphicFramePr>
        <p:xfrm>
          <a:off x="4860504" y="2383060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9CB4FF"/>
                    </a:gs>
                    <a:gs pos="35000">
                      <a:srgbClr val="B9CAFF"/>
                    </a:gs>
                    <a:gs pos="100000">
                      <a:srgbClr val="E2E9FF"/>
                    </a:gs>
                  </a:gsLst>
                  <a:lin ang="16200038" scaled="0"/>
                </a:gradFill>
                <a:tableStyleId>{474EF774-71AC-423B-A1B7-A97B4D8EB5B4}</a:tableStyleId>
              </a:tblPr>
              <a:tblGrid>
                <a:gridCol w="3000375"/>
              </a:tblGrid>
              <a:tr h="36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로맨스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코미디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드라마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공포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추리스릴러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판타지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시대/역사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3" name="Google Shape;243;p20"/>
          <p:cNvGraphicFramePr/>
          <p:nvPr/>
        </p:nvGraphicFramePr>
        <p:xfrm>
          <a:off x="4860504" y="4976835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9CB4FF"/>
                    </a:gs>
                    <a:gs pos="35000">
                      <a:srgbClr val="B9CAFF"/>
                    </a:gs>
                    <a:gs pos="100000">
                      <a:srgbClr val="E2E9FF"/>
                    </a:gs>
                  </a:gsLst>
                  <a:lin ang="16200038" scaled="0"/>
                </a:gradFill>
                <a:tableStyleId>{474EF774-71AC-423B-A1B7-A97B4D8EB5B4}</a:tableStyleId>
              </a:tblPr>
              <a:tblGrid>
                <a:gridCol w="3000375"/>
              </a:tblGrid>
              <a:tr h="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전체 이용가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12세 이상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15세 이상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18세 이상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4" name="Google Shape;244;p20"/>
          <p:cNvSpPr/>
          <p:nvPr/>
        </p:nvSpPr>
        <p:spPr>
          <a:xfrm>
            <a:off x="4848826" y="2359175"/>
            <a:ext cx="3000300" cy="2608200"/>
          </a:xfrm>
          <a:prstGeom prst="rect">
            <a:avLst/>
          </a:prstGeom>
          <a:noFill/>
          <a:ln cap="flat" cmpd="sng" w="44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4848825" y="4976825"/>
            <a:ext cx="3000300" cy="1463100"/>
          </a:xfrm>
          <a:prstGeom prst="rect">
            <a:avLst/>
          </a:prstGeom>
          <a:noFill/>
          <a:ln cap="flat" cmpd="sng" w="44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0"/>
          <p:cNvSpPr/>
          <p:nvPr/>
        </p:nvSpPr>
        <p:spPr>
          <a:xfrm rot="-1148573">
            <a:off x="7401945" y="3760374"/>
            <a:ext cx="1543341" cy="53348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6600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0"/>
          <p:cNvSpPr/>
          <p:nvPr/>
        </p:nvSpPr>
        <p:spPr>
          <a:xfrm rot="-1148573">
            <a:off x="7401945" y="5215124"/>
            <a:ext cx="1543341" cy="53348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6600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0"/>
          <p:cNvSpPr/>
          <p:nvPr/>
        </p:nvSpPr>
        <p:spPr>
          <a:xfrm>
            <a:off x="4302037" y="4967385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0"/>
          <p:cNvSpPr/>
          <p:nvPr/>
        </p:nvSpPr>
        <p:spPr>
          <a:xfrm rot="10800000">
            <a:off x="5818113" y="2427388"/>
            <a:ext cx="276300" cy="236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"/>
          <p:cNvSpPr/>
          <p:nvPr/>
        </p:nvSpPr>
        <p:spPr>
          <a:xfrm rot="10800000">
            <a:off x="6278288" y="5058575"/>
            <a:ext cx="276300" cy="236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5" name="Google Shape;255;p21"/>
          <p:cNvGraphicFramePr/>
          <p:nvPr/>
        </p:nvGraphicFramePr>
        <p:xfrm>
          <a:off x="438027" y="382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1981200"/>
                <a:gridCol w="1234650"/>
                <a:gridCol w="2670600"/>
                <a:gridCol w="1407800"/>
                <a:gridCol w="2201550"/>
                <a:gridCol w="872500"/>
                <a:gridCol w="890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티켓 중개 시스템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가맹점 연극 등록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 넘버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가맹점 연극 등록 페이지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작성자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최종현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경로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로그인 &gt; 연극 등록 페이지(가맹점 페이지)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56" name="Google Shape;256;p21"/>
          <p:cNvSpPr/>
          <p:nvPr/>
        </p:nvSpPr>
        <p:spPr>
          <a:xfrm>
            <a:off x="8254999" y="3774359"/>
            <a:ext cx="63600" cy="12777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7" name="Google Shape;257;p21"/>
          <p:cNvGraphicFramePr/>
          <p:nvPr/>
        </p:nvGraphicFramePr>
        <p:xfrm>
          <a:off x="8715375" y="1480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{68AF4C62-F88C-40C5-9329-7281CE80D394}</a:tableStyleId>
              </a:tblPr>
              <a:tblGrid>
                <a:gridCol w="382900"/>
                <a:gridCol w="2819150"/>
              </a:tblGrid>
              <a:tr h="137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-1회차 상연시간 선택은 기본값으로 10:00을 가진다.</a:t>
                      </a:r>
                      <a:endParaRPr b="1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-시간은 10~22시까지 1시간 단위로 선택할 수 있다</a:t>
                      </a:r>
                      <a:endParaRPr b="1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-분은 00~50분까지 10분 단위로 선택할 수 있다</a:t>
                      </a:r>
                      <a:endParaRPr b="1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58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-2회차 상연 시간은 1회차 상연시간을 선택한 후 활성화된다.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-선택하지 않을시 “없음” 값이 들어간다.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Google Shape;258;p21"/>
          <p:cNvGraphicFramePr/>
          <p:nvPr/>
        </p:nvGraphicFramePr>
        <p:xfrm>
          <a:off x="1434240" y="28518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{454AA25A-35EC-4FDC-84AA-9D3A6A17BD74}</a:tableStyleId>
              </a:tblPr>
              <a:tblGrid>
                <a:gridCol w="2628475"/>
                <a:gridCol w="3950775"/>
              </a:tblGrid>
              <a:tr h="37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티켓가격</a:t>
                      </a:r>
                      <a:endParaRPr b="0" sz="1800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rgbClr val="A6A6A6"/>
                          </a:solidFill>
                        </a:rPr>
                        <a:t>티켓 가격 입력칸</a:t>
                      </a:r>
                      <a:endParaRPr b="0" sz="1800">
                        <a:solidFill>
                          <a:srgbClr val="A6A6A6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캐스팅 데이터</a:t>
                      </a:r>
                      <a:endParaRPr b="0" sz="1800" u="none" cap="none" strike="noStrike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A6A6A6"/>
                          </a:solidFill>
                        </a:rPr>
                        <a:t>캐스팅 정보 입력칸</a:t>
                      </a:r>
                      <a:endParaRPr b="0" sz="1800" u="none" cap="none" strike="noStrike">
                        <a:solidFill>
                          <a:srgbClr val="A6A6A6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연극줄거리</a:t>
                      </a:r>
                      <a:endParaRPr b="0" sz="1800" u="none" cap="none" strike="noStrike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A6A6A6"/>
                          </a:solidFill>
                        </a:rPr>
                        <a:t>연극 줄거리 입력칸</a:t>
                      </a:r>
                      <a:endParaRPr b="0" sz="1800" u="none" cap="none" strike="noStrike">
                        <a:solidFill>
                          <a:srgbClr val="A6A6A6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좌석개수</a:t>
                      </a:r>
                      <a:endParaRPr sz="1800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A6A6A6"/>
                          </a:solidFill>
                        </a:rPr>
                        <a:t>좌석 개수 입력칸</a:t>
                      </a:r>
                      <a:endParaRPr sz="1800">
                        <a:solidFill>
                          <a:srgbClr val="A6A6A6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175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상연 시각</a:t>
                      </a:r>
                      <a:endParaRPr sz="1800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000000"/>
                          </a:solidFill>
                        </a:rPr>
                        <a:t>1회차 상연 시간 선택  10         :   00 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000000"/>
                          </a:solidFill>
                        </a:rPr>
                        <a:t>2회차 상연 시간 선택  선택     : 선택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175">
                <a:tc vMerge="1"/>
                <a:tc vMerge="1"/>
              </a:tr>
            </a:tbl>
          </a:graphicData>
        </a:graphic>
      </p:graphicFrame>
      <p:sp>
        <p:nvSpPr>
          <p:cNvPr id="259" name="Google Shape;259;p21"/>
          <p:cNvSpPr/>
          <p:nvPr/>
        </p:nvSpPr>
        <p:spPr>
          <a:xfrm rot="10800000">
            <a:off x="6750325" y="4415100"/>
            <a:ext cx="276300" cy="236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"/>
          <p:cNvSpPr/>
          <p:nvPr/>
        </p:nvSpPr>
        <p:spPr>
          <a:xfrm rot="10800000">
            <a:off x="7581913" y="4415100"/>
            <a:ext cx="276300" cy="236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6324475" y="4334650"/>
            <a:ext cx="1689000" cy="7128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1"/>
          <p:cNvSpPr/>
          <p:nvPr/>
        </p:nvSpPr>
        <p:spPr>
          <a:xfrm rot="10800000">
            <a:off x="6804050" y="4691825"/>
            <a:ext cx="276300" cy="236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"/>
          <p:cNvSpPr/>
          <p:nvPr/>
        </p:nvSpPr>
        <p:spPr>
          <a:xfrm rot="10800000">
            <a:off x="7635638" y="4691825"/>
            <a:ext cx="276300" cy="236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5992635" y="3996005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5992635" y="4852805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6" name="Google Shape;266;p21"/>
          <p:cNvGrpSpPr/>
          <p:nvPr/>
        </p:nvGrpSpPr>
        <p:grpSpPr>
          <a:xfrm>
            <a:off x="445933" y="1480489"/>
            <a:ext cx="8121600" cy="5123400"/>
            <a:chOff x="445933" y="1480489"/>
            <a:chExt cx="8121600" cy="5123400"/>
          </a:xfrm>
        </p:grpSpPr>
        <p:grpSp>
          <p:nvGrpSpPr>
            <p:cNvPr id="267" name="Google Shape;267;p21"/>
            <p:cNvGrpSpPr/>
            <p:nvPr/>
          </p:nvGrpSpPr>
          <p:grpSpPr>
            <a:xfrm>
              <a:off x="445933" y="1480489"/>
              <a:ext cx="8121600" cy="5123400"/>
              <a:chOff x="445933" y="1480489"/>
              <a:chExt cx="8121600" cy="5123400"/>
            </a:xfrm>
          </p:grpSpPr>
          <p:sp>
            <p:nvSpPr>
              <p:cNvPr id="268" name="Google Shape;268;p21"/>
              <p:cNvSpPr/>
              <p:nvPr/>
            </p:nvSpPr>
            <p:spPr>
              <a:xfrm>
                <a:off x="635692" y="2788860"/>
                <a:ext cx="7732800" cy="2900700"/>
              </a:xfrm>
              <a:prstGeom prst="rect">
                <a:avLst/>
              </a:prstGeom>
              <a:noFill/>
              <a:ln cap="flat" cmpd="sng" w="19050">
                <a:solidFill>
                  <a:srgbClr val="2E3E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21"/>
              <p:cNvSpPr/>
              <p:nvPr/>
            </p:nvSpPr>
            <p:spPr>
              <a:xfrm>
                <a:off x="445933" y="1480489"/>
                <a:ext cx="8121600" cy="5123400"/>
              </a:xfrm>
              <a:prstGeom prst="rect">
                <a:avLst/>
              </a:prstGeom>
              <a:noFill/>
              <a:ln cap="flat" cmpd="sng" w="19050">
                <a:solidFill>
                  <a:srgbClr val="2E3E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0" name="Google Shape;270;p21"/>
            <p:cNvSpPr/>
            <p:nvPr/>
          </p:nvSpPr>
          <p:spPr>
            <a:xfrm>
              <a:off x="616716" y="1537046"/>
              <a:ext cx="1091100" cy="597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rgbClr val="2E3E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로고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1926051" y="1537046"/>
              <a:ext cx="6441900" cy="5598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rgbClr val="2E3E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635692" y="2248641"/>
              <a:ext cx="7732800" cy="3885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rgbClr val="2E3E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연극 등록 | 극단 마이페이지 | 고객센터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635692" y="5841347"/>
              <a:ext cx="7742100" cy="5634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rgbClr val="2E3E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회사소개 | 이용약관 | 개인정보취급방침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4" name="Google Shape;274;p21"/>
          <p:cNvSpPr/>
          <p:nvPr/>
        </p:nvSpPr>
        <p:spPr>
          <a:xfrm>
            <a:off x="4377931" y="5222025"/>
            <a:ext cx="1222500" cy="2097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임시등록 </a:t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1"/>
          <p:cNvSpPr/>
          <p:nvPr/>
        </p:nvSpPr>
        <p:spPr>
          <a:xfrm>
            <a:off x="5541885" y="5126140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1"/>
          <p:cNvSpPr/>
          <p:nvPr/>
        </p:nvSpPr>
        <p:spPr>
          <a:xfrm>
            <a:off x="2951879" y="5194720"/>
            <a:ext cx="1222200" cy="2871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1"/>
          <p:cNvSpPr/>
          <p:nvPr/>
        </p:nvSpPr>
        <p:spPr>
          <a:xfrm>
            <a:off x="2542145" y="5126140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1"/>
          <p:cNvSpPr/>
          <p:nvPr/>
        </p:nvSpPr>
        <p:spPr>
          <a:xfrm>
            <a:off x="2951721" y="5222025"/>
            <a:ext cx="1222500" cy="2097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메인화면 </a:t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1"/>
          <p:cNvSpPr/>
          <p:nvPr/>
        </p:nvSpPr>
        <p:spPr>
          <a:xfrm>
            <a:off x="4378089" y="5164875"/>
            <a:ext cx="1222200" cy="2871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Google Shape;284;p22"/>
          <p:cNvGraphicFramePr/>
          <p:nvPr/>
        </p:nvGraphicFramePr>
        <p:xfrm>
          <a:off x="438027" y="382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1981200"/>
                <a:gridCol w="1234650"/>
                <a:gridCol w="2670600"/>
                <a:gridCol w="1407800"/>
                <a:gridCol w="2201550"/>
                <a:gridCol w="872500"/>
                <a:gridCol w="890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티켓 중개 시스템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가맹점 연극 등록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 넘버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가맹점 연극 등록 페이지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작성자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최종현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경로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로그인 &gt; 연극 등록 페이지(가맹점 페이지)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pSp>
        <p:nvGrpSpPr>
          <p:cNvPr id="285" name="Google Shape;285;p22"/>
          <p:cNvGrpSpPr/>
          <p:nvPr/>
        </p:nvGrpSpPr>
        <p:grpSpPr>
          <a:xfrm>
            <a:off x="445933" y="1480489"/>
            <a:ext cx="8121600" cy="5123400"/>
            <a:chOff x="445933" y="1480489"/>
            <a:chExt cx="8121600" cy="5123400"/>
          </a:xfrm>
        </p:grpSpPr>
        <p:grpSp>
          <p:nvGrpSpPr>
            <p:cNvPr id="286" name="Google Shape;286;p22"/>
            <p:cNvGrpSpPr/>
            <p:nvPr/>
          </p:nvGrpSpPr>
          <p:grpSpPr>
            <a:xfrm>
              <a:off x="445933" y="1480489"/>
              <a:ext cx="8121600" cy="5123400"/>
              <a:chOff x="445933" y="1480489"/>
              <a:chExt cx="8121600" cy="5123400"/>
            </a:xfrm>
          </p:grpSpPr>
          <p:sp>
            <p:nvSpPr>
              <p:cNvPr id="287" name="Google Shape;287;p22"/>
              <p:cNvSpPr/>
              <p:nvPr/>
            </p:nvSpPr>
            <p:spPr>
              <a:xfrm>
                <a:off x="635692" y="2788860"/>
                <a:ext cx="7732800" cy="2900700"/>
              </a:xfrm>
              <a:prstGeom prst="rect">
                <a:avLst/>
              </a:prstGeom>
              <a:noFill/>
              <a:ln cap="flat" cmpd="sng" w="19050">
                <a:solidFill>
                  <a:srgbClr val="2E3E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22"/>
              <p:cNvSpPr/>
              <p:nvPr/>
            </p:nvSpPr>
            <p:spPr>
              <a:xfrm>
                <a:off x="445933" y="1480489"/>
                <a:ext cx="8121600" cy="5123400"/>
              </a:xfrm>
              <a:prstGeom prst="rect">
                <a:avLst/>
              </a:prstGeom>
              <a:noFill/>
              <a:ln cap="flat" cmpd="sng" w="19050">
                <a:solidFill>
                  <a:srgbClr val="2E3E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9" name="Google Shape;289;p22"/>
            <p:cNvSpPr/>
            <p:nvPr/>
          </p:nvSpPr>
          <p:spPr>
            <a:xfrm>
              <a:off x="616716" y="1537046"/>
              <a:ext cx="1091100" cy="597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rgbClr val="2E3E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로고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1926051" y="1537046"/>
              <a:ext cx="6441900" cy="5598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rgbClr val="2E3E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635692" y="2248641"/>
              <a:ext cx="7732800" cy="3885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rgbClr val="2E3E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연극 등록 | 극단 마이페이지 | 고객센터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635692" y="5841347"/>
              <a:ext cx="7742100" cy="5634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rgbClr val="2E3E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회사소개 | 이용약관 | 개인정보취급방침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p22"/>
          <p:cNvSpPr/>
          <p:nvPr/>
        </p:nvSpPr>
        <p:spPr>
          <a:xfrm>
            <a:off x="8255124" y="3770234"/>
            <a:ext cx="63600" cy="12777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4" name="Google Shape;294;p22"/>
          <p:cNvGraphicFramePr/>
          <p:nvPr/>
        </p:nvGraphicFramePr>
        <p:xfrm>
          <a:off x="8715375" y="1480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{68AF4C62-F88C-40C5-9329-7281CE80D394}</a:tableStyleId>
              </a:tblPr>
              <a:tblGrid>
                <a:gridCol w="382900"/>
                <a:gridCol w="2819150"/>
              </a:tblGrid>
              <a:tr h="137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-1회차 상연시간 선택은 기본값으로 10:00을 가진다.</a:t>
                      </a:r>
                      <a:endParaRPr b="1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-시간은 10~22시까지 1시간 단위로 선택할 수 있다</a:t>
                      </a:r>
                      <a:endParaRPr b="1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-분은 00~50분까지 10분 단위로 선택할 수 있다</a:t>
                      </a:r>
                      <a:endParaRPr b="1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58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-2회차 상연 시간은 1회차 상연시간을 선택한 후 활성화된다.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-선택하지 않을시 “없음” 값이 들어간다.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-클릭시 극단 </a:t>
                      </a:r>
                      <a:r>
                        <a:rPr b="1" lang="ko-KR"/>
                        <a:t>메인화면으로 페이지이동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58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 </a:t>
                      </a:r>
                      <a:r>
                        <a:rPr b="1" lang="ko-KR"/>
                        <a:t>약관 동의 후 모든 정보를 입력시 임시등록 처리되서 연극목록에서 보이지 않고 관리자 승인을 기다림.</a:t>
                      </a:r>
                      <a:endParaRPr b="1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-입력하지 않은 정보가 있을경우</a:t>
                      </a:r>
                      <a:endParaRPr b="1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 빈칸 옆에 붉은 글씨로 안내글이 나온다.</a:t>
                      </a:r>
                      <a:endParaRPr b="1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-관리자 승인 후 연극목록에 표시</a:t>
                      </a:r>
                      <a:endParaRPr b="1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- 임시등록 완료 페이지로 이동</a:t>
                      </a:r>
                      <a:endParaRPr b="1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5" name="Google Shape;295;p22"/>
          <p:cNvGraphicFramePr/>
          <p:nvPr/>
        </p:nvGraphicFramePr>
        <p:xfrm>
          <a:off x="1434365" y="28476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{454AA25A-35EC-4FDC-84AA-9D3A6A17BD74}</a:tableStyleId>
              </a:tblPr>
              <a:tblGrid>
                <a:gridCol w="2628475"/>
                <a:gridCol w="3950775"/>
              </a:tblGrid>
              <a:tr h="37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티켓가격</a:t>
                      </a:r>
                      <a:endParaRPr b="0" sz="1800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rgbClr val="A6A6A6"/>
                          </a:solidFill>
                        </a:rPr>
                        <a:t>티켓 가격 입력칸</a:t>
                      </a:r>
                      <a:endParaRPr b="0" sz="1800">
                        <a:solidFill>
                          <a:srgbClr val="A6A6A6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캐스팅 데이터</a:t>
                      </a:r>
                      <a:endParaRPr b="0" sz="1800" u="none" cap="none" strike="noStrike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A6A6A6"/>
                          </a:solidFill>
                        </a:rPr>
                        <a:t>캐스팅 정보 입력칸</a:t>
                      </a:r>
                      <a:endParaRPr b="0" sz="1800" u="none" cap="none" strike="noStrike">
                        <a:solidFill>
                          <a:srgbClr val="A6A6A6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연극줄거리</a:t>
                      </a:r>
                      <a:endParaRPr b="0" sz="1800" u="none" cap="none" strike="noStrike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A6A6A6"/>
                          </a:solidFill>
                        </a:rPr>
                        <a:t>연극 줄거리 입력칸</a:t>
                      </a:r>
                      <a:endParaRPr b="0" sz="1800" u="none" cap="none" strike="noStrike">
                        <a:solidFill>
                          <a:srgbClr val="A6A6A6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좌석개수</a:t>
                      </a:r>
                      <a:endParaRPr sz="1800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A6A6A6"/>
                          </a:solidFill>
                        </a:rPr>
                        <a:t>좌석 개수 입력칸</a:t>
                      </a:r>
                      <a:endParaRPr sz="1800">
                        <a:solidFill>
                          <a:srgbClr val="A6A6A6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175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상연 시각</a:t>
                      </a:r>
                      <a:endParaRPr sz="1800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000000"/>
                          </a:solidFill>
                        </a:rPr>
                        <a:t>1회차 상연 시간 선택  10         :   00 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000000"/>
                          </a:solidFill>
                        </a:rPr>
                        <a:t>2회차 상연 시간 선택  선택     : 선택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175">
                <a:tc vMerge="1"/>
                <a:tc vMerge="1"/>
              </a:tr>
            </a:tbl>
          </a:graphicData>
        </a:graphic>
      </p:graphicFrame>
      <p:sp>
        <p:nvSpPr>
          <p:cNvPr id="296" name="Google Shape;296;p22"/>
          <p:cNvSpPr/>
          <p:nvPr/>
        </p:nvSpPr>
        <p:spPr>
          <a:xfrm rot="10800000">
            <a:off x="6750450" y="4410975"/>
            <a:ext cx="276300" cy="236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 rot="10800000">
            <a:off x="7582038" y="4410975"/>
            <a:ext cx="276300" cy="236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5992760" y="3991880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9" name="Google Shape;299;p22"/>
          <p:cNvGraphicFramePr/>
          <p:nvPr/>
        </p:nvGraphicFramePr>
        <p:xfrm>
          <a:off x="6324604" y="4410335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9CB4FF"/>
                    </a:gs>
                    <a:gs pos="35000">
                      <a:srgbClr val="B9CAFF"/>
                    </a:gs>
                    <a:gs pos="100000">
                      <a:srgbClr val="E2E9FF"/>
                    </a:gs>
                  </a:gsLst>
                  <a:lin ang="16200038" scaled="0"/>
                </a:gradFill>
                <a:tableStyleId>{474EF774-71AC-423B-A1B7-A97B4D8EB5B4}</a:tableStyleId>
              </a:tblPr>
              <a:tblGrid>
                <a:gridCol w="682300"/>
              </a:tblGrid>
              <a:tr h="36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…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22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0" name="Google Shape;300;p22"/>
          <p:cNvSpPr/>
          <p:nvPr/>
        </p:nvSpPr>
        <p:spPr>
          <a:xfrm rot="10800000">
            <a:off x="6674825" y="4460225"/>
            <a:ext cx="276300" cy="236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1" name="Google Shape;301;p22"/>
          <p:cNvGraphicFramePr/>
          <p:nvPr/>
        </p:nvGraphicFramePr>
        <p:xfrm>
          <a:off x="7176041" y="4429435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9CB4FF"/>
                    </a:gs>
                    <a:gs pos="35000">
                      <a:srgbClr val="B9CAFF"/>
                    </a:gs>
                    <a:gs pos="100000">
                      <a:srgbClr val="E2E9FF"/>
                    </a:gs>
                  </a:gsLst>
                  <a:lin ang="16200038" scaled="0"/>
                </a:gradFill>
                <a:tableStyleId>{474EF774-71AC-423B-A1B7-A97B4D8EB5B4}</a:tableStyleId>
              </a:tblPr>
              <a:tblGrid>
                <a:gridCol w="682300"/>
              </a:tblGrid>
              <a:tr h="36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…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50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2" name="Google Shape;302;p22"/>
          <p:cNvSpPr/>
          <p:nvPr/>
        </p:nvSpPr>
        <p:spPr>
          <a:xfrm rot="10800000">
            <a:off x="7526263" y="4479325"/>
            <a:ext cx="276300" cy="236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7178186" y="4410985"/>
            <a:ext cx="678000" cy="1500000"/>
          </a:xfrm>
          <a:prstGeom prst="rect">
            <a:avLst/>
          </a:prstGeom>
          <a:noFill/>
          <a:ln cap="flat" cmpd="sng" w="44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2"/>
          <p:cNvSpPr/>
          <p:nvPr/>
        </p:nvSpPr>
        <p:spPr>
          <a:xfrm>
            <a:off x="6324636" y="4411635"/>
            <a:ext cx="678000" cy="1500000"/>
          </a:xfrm>
          <a:prstGeom prst="rect">
            <a:avLst/>
          </a:prstGeom>
          <a:noFill/>
          <a:ln cap="flat" cmpd="sng" w="44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2"/>
          <p:cNvSpPr/>
          <p:nvPr/>
        </p:nvSpPr>
        <p:spPr>
          <a:xfrm rot="-2904596">
            <a:off x="6249294" y="2749549"/>
            <a:ext cx="3184862" cy="533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6600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2"/>
          <p:cNvSpPr/>
          <p:nvPr/>
        </p:nvSpPr>
        <p:spPr>
          <a:xfrm>
            <a:off x="4419300" y="5210750"/>
            <a:ext cx="1222500" cy="2367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임시등록 </a:t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2"/>
          <p:cNvSpPr/>
          <p:nvPr/>
        </p:nvSpPr>
        <p:spPr>
          <a:xfrm>
            <a:off x="5739585" y="5101065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2"/>
          <p:cNvSpPr/>
          <p:nvPr/>
        </p:nvSpPr>
        <p:spPr>
          <a:xfrm>
            <a:off x="2993254" y="5210445"/>
            <a:ext cx="1222200" cy="2871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2583520" y="5141865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2"/>
          <p:cNvSpPr/>
          <p:nvPr/>
        </p:nvSpPr>
        <p:spPr>
          <a:xfrm>
            <a:off x="2993100" y="5237750"/>
            <a:ext cx="1222500" cy="2367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메인화면 </a:t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2"/>
          <p:cNvSpPr/>
          <p:nvPr/>
        </p:nvSpPr>
        <p:spPr>
          <a:xfrm>
            <a:off x="4419450" y="5192275"/>
            <a:ext cx="1222200" cy="2367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" name="Google Shape;316;p23"/>
          <p:cNvGraphicFramePr/>
          <p:nvPr/>
        </p:nvGraphicFramePr>
        <p:xfrm>
          <a:off x="438027" y="382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1981200"/>
                <a:gridCol w="1234650"/>
                <a:gridCol w="2670600"/>
                <a:gridCol w="1407800"/>
                <a:gridCol w="2201550"/>
                <a:gridCol w="872500"/>
                <a:gridCol w="890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티켓 중개 시스템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가맹점 연극 등록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 넘버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가맹점 연극 등록 페이지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작성자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최종현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경로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로그인 &gt; 연극 등록 페이지(가맹점 페이지)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17" name="Google Shape;317;p23"/>
          <p:cNvSpPr/>
          <p:nvPr/>
        </p:nvSpPr>
        <p:spPr>
          <a:xfrm>
            <a:off x="445933" y="1480489"/>
            <a:ext cx="8121675" cy="5123486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3"/>
          <p:cNvSpPr/>
          <p:nvPr/>
        </p:nvSpPr>
        <p:spPr>
          <a:xfrm>
            <a:off x="616716" y="1537046"/>
            <a:ext cx="1091112" cy="5977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로고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3"/>
          <p:cNvSpPr/>
          <p:nvPr/>
        </p:nvSpPr>
        <p:spPr>
          <a:xfrm>
            <a:off x="1926051" y="1537046"/>
            <a:ext cx="6442046" cy="559788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로그아웃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3"/>
          <p:cNvSpPr/>
          <p:nvPr/>
        </p:nvSpPr>
        <p:spPr>
          <a:xfrm>
            <a:off x="635692" y="2248641"/>
            <a:ext cx="7732669" cy="388412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연극 등록 | 극단 마이페이지 | 고객센터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635692" y="2788860"/>
            <a:ext cx="7732669" cy="2900642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3"/>
          <p:cNvSpPr/>
          <p:nvPr/>
        </p:nvSpPr>
        <p:spPr>
          <a:xfrm>
            <a:off x="635692" y="5841347"/>
            <a:ext cx="7742158" cy="56338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회사소개 | 이용약관 | 개인정보취급방침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3"/>
          <p:cNvSpPr txBox="1"/>
          <p:nvPr/>
        </p:nvSpPr>
        <p:spPr>
          <a:xfrm>
            <a:off x="714375" y="2819400"/>
            <a:ext cx="196215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연극 등록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4" name="Google Shape;324;p23"/>
          <p:cNvGraphicFramePr/>
          <p:nvPr/>
        </p:nvGraphicFramePr>
        <p:xfrm>
          <a:off x="8715376" y="1480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339100"/>
                <a:gridCol w="2658100"/>
              </a:tblGrid>
              <a:tr h="278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- [메인화면으로] 누르면 메인 페이지(가맹점 페이지)로 이동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4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</a:rPr>
                        <a:t>- [등록한 연극으로] 누르면 극단 마이페이지 &gt; 등록한 연극 페이지로 이동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25" name="Google Shape;325;p23"/>
          <p:cNvSpPr/>
          <p:nvPr/>
        </p:nvSpPr>
        <p:spPr>
          <a:xfrm>
            <a:off x="2152650" y="3209925"/>
            <a:ext cx="5953125" cy="169545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연극 정보가 입력되었습니다.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관리자 승인 후 홈페이지에 등록됩니다.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2789341" y="5163185"/>
            <a:ext cx="1584324" cy="314325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메인화면으로 </a:t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2248320" y="5058410"/>
            <a:ext cx="409575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2789499" y="5163185"/>
            <a:ext cx="1584167" cy="314325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4636771" y="5163185"/>
            <a:ext cx="1891446" cy="314325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등록한 연극으로 </a:t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3"/>
          <p:cNvSpPr/>
          <p:nvPr/>
        </p:nvSpPr>
        <p:spPr>
          <a:xfrm>
            <a:off x="4636929" y="5163185"/>
            <a:ext cx="1891104" cy="314325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3"/>
          <p:cNvSpPr/>
          <p:nvPr/>
        </p:nvSpPr>
        <p:spPr>
          <a:xfrm>
            <a:off x="6649509" y="5058410"/>
            <a:ext cx="409575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4"/>
          <p:cNvSpPr txBox="1"/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가맹점 극단 마이페이지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1" name="Google Shape;341;p25"/>
          <p:cNvGraphicFramePr/>
          <p:nvPr/>
        </p:nvGraphicFramePr>
        <p:xfrm>
          <a:off x="438027" y="382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1981200"/>
                <a:gridCol w="1234650"/>
                <a:gridCol w="2598200"/>
                <a:gridCol w="1480175"/>
                <a:gridCol w="2201550"/>
                <a:gridCol w="872500"/>
                <a:gridCol w="890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티켓 중개 시스템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가맹점 메인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 넘버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가맹점 메인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작성자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김진선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경로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로그인 &gt; 메인 페이지(가맹점 페이지)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42" name="Google Shape;342;p25"/>
          <p:cNvSpPr/>
          <p:nvPr/>
        </p:nvSpPr>
        <p:spPr>
          <a:xfrm>
            <a:off x="445933" y="1385239"/>
            <a:ext cx="8121675" cy="5123486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5"/>
          <p:cNvSpPr/>
          <p:nvPr/>
        </p:nvSpPr>
        <p:spPr>
          <a:xfrm>
            <a:off x="616716" y="1537046"/>
            <a:ext cx="1091112" cy="5977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로고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5"/>
          <p:cNvSpPr/>
          <p:nvPr/>
        </p:nvSpPr>
        <p:spPr>
          <a:xfrm>
            <a:off x="1926051" y="1537046"/>
            <a:ext cx="6442046" cy="559788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로그아웃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5"/>
          <p:cNvSpPr/>
          <p:nvPr/>
        </p:nvSpPr>
        <p:spPr>
          <a:xfrm>
            <a:off x="635692" y="2248641"/>
            <a:ext cx="7732669" cy="388412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연극 등록 | 극단 마이페이지 | 고객센터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5"/>
          <p:cNvSpPr/>
          <p:nvPr/>
        </p:nvSpPr>
        <p:spPr>
          <a:xfrm>
            <a:off x="635692" y="2788860"/>
            <a:ext cx="7732669" cy="2900642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5"/>
          <p:cNvSpPr/>
          <p:nvPr/>
        </p:nvSpPr>
        <p:spPr>
          <a:xfrm>
            <a:off x="635692" y="5841347"/>
            <a:ext cx="7742158" cy="56338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회사소개 | 이용약관 | 개인정보취급방침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8" name="Google Shape;348;p25"/>
          <p:cNvGraphicFramePr/>
          <p:nvPr/>
        </p:nvGraphicFramePr>
        <p:xfrm>
          <a:off x="635635" y="31849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993150"/>
                <a:gridCol w="5276850"/>
                <a:gridCol w="1462700"/>
              </a:tblGrid>
              <a:tr h="36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글번호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공지사항 제목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작성일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마로티켓 전자금융거래 약관 변경 안내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2023-01-16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통신판매중개에서의 소비자분쟁해결 기준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2023-01-09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임시 점검 안내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2023-01-07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마로티켓 개인정보 처리방침 변경 안내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2022-12-26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마로티켓 가맹자 약관 변경 안내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2022-12-19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49" name="Google Shape;349;p25"/>
          <p:cNvSpPr txBox="1"/>
          <p:nvPr/>
        </p:nvSpPr>
        <p:spPr>
          <a:xfrm>
            <a:off x="714375" y="2819400"/>
            <a:ext cx="196215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5"/>
          <p:cNvSpPr/>
          <p:nvPr/>
        </p:nvSpPr>
        <p:spPr>
          <a:xfrm>
            <a:off x="3403600" y="5422900"/>
            <a:ext cx="2178050" cy="222250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5"/>
          <p:cNvSpPr/>
          <p:nvPr/>
        </p:nvSpPr>
        <p:spPr>
          <a:xfrm rot="-5400000">
            <a:off x="3446065" y="5482669"/>
            <a:ext cx="188913" cy="130969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5"/>
          <p:cNvSpPr/>
          <p:nvPr/>
        </p:nvSpPr>
        <p:spPr>
          <a:xfrm rot="5280000">
            <a:off x="5318121" y="5467931"/>
            <a:ext cx="176697" cy="154413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5"/>
          <p:cNvSpPr txBox="1"/>
          <p:nvPr/>
        </p:nvSpPr>
        <p:spPr>
          <a:xfrm>
            <a:off x="3870960" y="5423534"/>
            <a:ext cx="238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5"/>
          <p:cNvSpPr txBox="1"/>
          <p:nvPr/>
        </p:nvSpPr>
        <p:spPr>
          <a:xfrm>
            <a:off x="4109085" y="5423534"/>
            <a:ext cx="238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5"/>
          <p:cNvSpPr txBox="1"/>
          <p:nvPr/>
        </p:nvSpPr>
        <p:spPr>
          <a:xfrm>
            <a:off x="4347210" y="5423534"/>
            <a:ext cx="238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5"/>
          <p:cNvSpPr txBox="1"/>
          <p:nvPr/>
        </p:nvSpPr>
        <p:spPr>
          <a:xfrm>
            <a:off x="4585335" y="5423534"/>
            <a:ext cx="238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5"/>
          <p:cNvSpPr txBox="1"/>
          <p:nvPr/>
        </p:nvSpPr>
        <p:spPr>
          <a:xfrm>
            <a:off x="4823460" y="5423534"/>
            <a:ext cx="238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8" name="Google Shape;358;p25"/>
          <p:cNvGraphicFramePr/>
          <p:nvPr/>
        </p:nvGraphicFramePr>
        <p:xfrm>
          <a:off x="8699501" y="13849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382900"/>
                <a:gridCol w="2614300"/>
              </a:tblGrid>
              <a:tr h="512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- 극단 마이페이지에 마우스를 올려두면 드롭박스로 등록한 연극과 정산내역 메뉴가 보임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- 해당 메뉴를 누르면 해당 페이지로 이동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59" name="Google Shape;359;p25"/>
          <p:cNvSpPr/>
          <p:nvPr/>
        </p:nvSpPr>
        <p:spPr>
          <a:xfrm>
            <a:off x="1821657" y="2636838"/>
            <a:ext cx="1805464" cy="1006356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등록한 연극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정산 내역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극단정보관리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5"/>
          <p:cNvSpPr/>
          <p:nvPr/>
        </p:nvSpPr>
        <p:spPr>
          <a:xfrm>
            <a:off x="1821657" y="2248535"/>
            <a:ext cx="1783875" cy="1394838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5"/>
          <p:cNvSpPr/>
          <p:nvPr/>
        </p:nvSpPr>
        <p:spPr>
          <a:xfrm>
            <a:off x="3403600" y="1829435"/>
            <a:ext cx="409575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" name="Google Shape;366;p26"/>
          <p:cNvGraphicFramePr/>
          <p:nvPr/>
        </p:nvGraphicFramePr>
        <p:xfrm>
          <a:off x="438027" y="382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1981200"/>
                <a:gridCol w="1136650"/>
                <a:gridCol w="2696200"/>
                <a:gridCol w="1480175"/>
                <a:gridCol w="2201550"/>
                <a:gridCol w="872500"/>
                <a:gridCol w="890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티켓 중개 시스템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가맹점 연극 등록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 넘버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가맹점 연극 등록 페이지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작성자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김진선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경로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로그인 &gt; 등록한 연극 </a:t>
                      </a:r>
                      <a:r>
                        <a:rPr lang="ko-KR" sz="1800"/>
                        <a:t>목록</a:t>
                      </a:r>
                      <a:r>
                        <a:rPr lang="ko-KR" sz="1800" u="none" cap="none" strike="noStrike"/>
                        <a:t>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67" name="Google Shape;367;p26"/>
          <p:cNvSpPr/>
          <p:nvPr/>
        </p:nvSpPr>
        <p:spPr>
          <a:xfrm>
            <a:off x="445933" y="1385239"/>
            <a:ext cx="8121675" cy="5123486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6"/>
          <p:cNvSpPr/>
          <p:nvPr/>
        </p:nvSpPr>
        <p:spPr>
          <a:xfrm>
            <a:off x="635692" y="2826458"/>
            <a:ext cx="7732800" cy="3251100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6"/>
          <p:cNvSpPr/>
          <p:nvPr/>
        </p:nvSpPr>
        <p:spPr>
          <a:xfrm>
            <a:off x="635692" y="6146147"/>
            <a:ext cx="7742158" cy="25858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회사소개 | 이용약관 | 개인정보취급방침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0" name="Google Shape;370;p26"/>
          <p:cNvGraphicFramePr/>
          <p:nvPr/>
        </p:nvGraphicFramePr>
        <p:xfrm>
          <a:off x="679450" y="330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1091250"/>
                <a:gridCol w="1505800"/>
                <a:gridCol w="1470000"/>
                <a:gridCol w="1469425"/>
                <a:gridCol w="1038500"/>
                <a:gridCol w="1114100"/>
              </a:tblGrid>
              <a:tr h="426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/>
                        <a:t>연극번호</a:t>
                      </a:r>
                      <a:endParaRPr sz="1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연극 제목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등록 승인 상태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개막일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수정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수정 승인 상태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41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645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엘리펀트 </a:t>
                      </a:r>
                      <a:r>
                        <a:rPr lang="ko-KR" sz="1800"/>
                        <a:t>송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미승인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2023-02-15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수정불가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1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578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갈매기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반려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2023-0</a:t>
                      </a:r>
                      <a:r>
                        <a:rPr lang="ko-KR" sz="1800"/>
                        <a:t>2</a:t>
                      </a:r>
                      <a:r>
                        <a:rPr lang="ko-KR" sz="1800" u="none" cap="none" strike="noStrike"/>
                        <a:t>-</a:t>
                      </a:r>
                      <a:r>
                        <a:rPr lang="ko-KR" sz="1800"/>
                        <a:t>13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수정하기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수정 진행 중</a:t>
                      </a:r>
                      <a:endParaRPr sz="1300" u="none" cap="none" strike="noStrike"/>
                    </a:p>
                  </a:txBody>
                  <a:tcPr marT="45725" marB="45725" marR="91450" marL="91450"/>
                </a:tc>
              </a:tr>
              <a:tr h="41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567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옥탑방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승인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2023-01-</a:t>
                      </a:r>
                      <a:r>
                        <a:rPr lang="ko-KR" sz="1800"/>
                        <a:t>20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수정</a:t>
                      </a:r>
                      <a:r>
                        <a:rPr lang="ko-KR" sz="1600"/>
                        <a:t>하기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수정 완료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1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524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넥스트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승인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2023-01-14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수정하기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1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508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리어왕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승인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2021-02-07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수정</a:t>
                      </a:r>
                      <a:r>
                        <a:rPr lang="ko-KR" sz="1600"/>
                        <a:t>하기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600"/>
                        <a:t>수정 완료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71" name="Google Shape;371;p26"/>
          <p:cNvSpPr txBox="1"/>
          <p:nvPr/>
        </p:nvSpPr>
        <p:spPr>
          <a:xfrm>
            <a:off x="3499088" y="2905865"/>
            <a:ext cx="196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등록한 연극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6"/>
          <p:cNvSpPr/>
          <p:nvPr/>
        </p:nvSpPr>
        <p:spPr>
          <a:xfrm>
            <a:off x="3417570" y="5810250"/>
            <a:ext cx="2178050" cy="222250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6"/>
          <p:cNvSpPr/>
          <p:nvPr/>
        </p:nvSpPr>
        <p:spPr>
          <a:xfrm rot="-5400000">
            <a:off x="3460035" y="5870019"/>
            <a:ext cx="188913" cy="130969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6"/>
          <p:cNvSpPr/>
          <p:nvPr/>
        </p:nvSpPr>
        <p:spPr>
          <a:xfrm rot="5280000">
            <a:off x="5332091" y="5855281"/>
            <a:ext cx="176697" cy="154413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6"/>
          <p:cNvSpPr txBox="1"/>
          <p:nvPr/>
        </p:nvSpPr>
        <p:spPr>
          <a:xfrm>
            <a:off x="3884930" y="5810884"/>
            <a:ext cx="238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6"/>
          <p:cNvSpPr txBox="1"/>
          <p:nvPr/>
        </p:nvSpPr>
        <p:spPr>
          <a:xfrm>
            <a:off x="4123055" y="5810884"/>
            <a:ext cx="238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6"/>
          <p:cNvSpPr txBox="1"/>
          <p:nvPr/>
        </p:nvSpPr>
        <p:spPr>
          <a:xfrm>
            <a:off x="4361180" y="5810884"/>
            <a:ext cx="238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6"/>
          <p:cNvSpPr txBox="1"/>
          <p:nvPr/>
        </p:nvSpPr>
        <p:spPr>
          <a:xfrm>
            <a:off x="4599305" y="5810884"/>
            <a:ext cx="238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6"/>
          <p:cNvSpPr txBox="1"/>
          <p:nvPr/>
        </p:nvSpPr>
        <p:spPr>
          <a:xfrm>
            <a:off x="4837430" y="5810884"/>
            <a:ext cx="238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6"/>
          <p:cNvSpPr/>
          <p:nvPr/>
        </p:nvSpPr>
        <p:spPr>
          <a:xfrm>
            <a:off x="6215925" y="3783850"/>
            <a:ext cx="1038600" cy="20163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1" name="Google Shape;381;p26"/>
          <p:cNvGraphicFramePr/>
          <p:nvPr/>
        </p:nvGraphicFramePr>
        <p:xfrm>
          <a:off x="8801101" y="13849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382900"/>
                <a:gridCol w="2614300"/>
              </a:tblGrid>
              <a:tr h="1467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- 연극(PLAY)  테이블에서 극단회원번호로 SELECT한 데이터 출력 (</a:t>
                      </a: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연극번호 내림차순</a:t>
                      </a: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, 한 페이지에 리스트 10개)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2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- 연극 제목 선택하면 연극 상세 정보 페이지로 이동</a:t>
                      </a:r>
                      <a:endParaRPr sz="1800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38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3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b="1" lang="ko-KR" sz="1800"/>
                        <a:t>등록 승인 상태에 따른 [수정하기] 버튼 활성화</a:t>
                      </a:r>
                      <a:endParaRPr b="1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- [수정하기] 선택하면 연극 정보 수정 페이지로 이동</a:t>
                      </a:r>
                      <a:endParaRPr b="1"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b="1" lang="ko-KR" sz="1800"/>
                        <a:t>등록 미승인 - 수정 불가</a:t>
                      </a:r>
                      <a:endParaRPr b="1"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b="1" lang="ko-KR" sz="1800"/>
                        <a:t>등록 승인,반려 - 수정하기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82" name="Google Shape;382;p26"/>
          <p:cNvSpPr/>
          <p:nvPr/>
        </p:nvSpPr>
        <p:spPr>
          <a:xfrm>
            <a:off x="716000" y="2880980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6"/>
          <p:cNvSpPr/>
          <p:nvPr/>
        </p:nvSpPr>
        <p:spPr>
          <a:xfrm>
            <a:off x="7160530" y="3662405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6"/>
          <p:cNvSpPr/>
          <p:nvPr/>
        </p:nvSpPr>
        <p:spPr>
          <a:xfrm>
            <a:off x="658550" y="3778600"/>
            <a:ext cx="577500" cy="20268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6"/>
          <p:cNvSpPr/>
          <p:nvPr/>
        </p:nvSpPr>
        <p:spPr>
          <a:xfrm>
            <a:off x="679581" y="1575146"/>
            <a:ext cx="1091112" cy="5977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로고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6"/>
          <p:cNvSpPr/>
          <p:nvPr/>
        </p:nvSpPr>
        <p:spPr>
          <a:xfrm>
            <a:off x="1988916" y="1575146"/>
            <a:ext cx="6442046" cy="559788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로그아웃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6"/>
          <p:cNvSpPr/>
          <p:nvPr/>
        </p:nvSpPr>
        <p:spPr>
          <a:xfrm>
            <a:off x="698557" y="2286741"/>
            <a:ext cx="7732669" cy="388412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연극 등록 | 극단 마이페이지 | 고객센터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6"/>
          <p:cNvSpPr/>
          <p:nvPr/>
        </p:nvSpPr>
        <p:spPr>
          <a:xfrm>
            <a:off x="1770700" y="3783850"/>
            <a:ext cx="1505700" cy="20163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6"/>
          <p:cNvSpPr/>
          <p:nvPr/>
        </p:nvSpPr>
        <p:spPr>
          <a:xfrm>
            <a:off x="2867005" y="4148005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4" name="Google Shape;394;p27"/>
          <p:cNvGraphicFramePr/>
          <p:nvPr/>
        </p:nvGraphicFramePr>
        <p:xfrm>
          <a:off x="438027" y="382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1981200"/>
                <a:gridCol w="1136650"/>
                <a:gridCol w="2696200"/>
                <a:gridCol w="1480175"/>
                <a:gridCol w="2201550"/>
                <a:gridCol w="872500"/>
                <a:gridCol w="890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티켓 중개 시스템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가맹점 연극 등록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 넘버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가맹점 연극 등록 페이지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작성자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김진선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경로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로그인 &gt; 등록한 연극 </a:t>
                      </a:r>
                      <a:r>
                        <a:rPr lang="ko-KR" sz="1800"/>
                        <a:t>상세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95" name="Google Shape;395;p27"/>
          <p:cNvSpPr/>
          <p:nvPr/>
        </p:nvSpPr>
        <p:spPr>
          <a:xfrm>
            <a:off x="445933" y="1385239"/>
            <a:ext cx="8121600" cy="5123400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7"/>
          <p:cNvSpPr/>
          <p:nvPr/>
        </p:nvSpPr>
        <p:spPr>
          <a:xfrm>
            <a:off x="635692" y="2750258"/>
            <a:ext cx="7732800" cy="3251100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7"/>
          <p:cNvSpPr/>
          <p:nvPr/>
        </p:nvSpPr>
        <p:spPr>
          <a:xfrm>
            <a:off x="635692" y="6146147"/>
            <a:ext cx="7742100" cy="258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회사소개 | 이용약관 | 개인정보취급방침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7"/>
          <p:cNvSpPr txBox="1"/>
          <p:nvPr/>
        </p:nvSpPr>
        <p:spPr>
          <a:xfrm>
            <a:off x="3499100" y="2753475"/>
            <a:ext cx="236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등록한 연극 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상세보기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9" name="Google Shape;399;p27"/>
          <p:cNvGraphicFramePr/>
          <p:nvPr/>
        </p:nvGraphicFramePr>
        <p:xfrm>
          <a:off x="8801101" y="13849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382900"/>
                <a:gridCol w="2614300"/>
              </a:tblGrid>
              <a:tr h="154582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-  </a:t>
                      </a: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목록으로 돌아가기 선택 시 </a:t>
                      </a: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등록한 연극 목록 페이지로 이동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452125">
                <a:tc vMerge="1"/>
                <a:tc vMerge="1"/>
              </a:tr>
              <a:tr h="2125500">
                <a:tc vMerge="1"/>
                <a:tc vMerge="1"/>
              </a:tr>
            </a:tbl>
          </a:graphicData>
        </a:graphic>
      </p:graphicFrame>
      <p:sp>
        <p:nvSpPr>
          <p:cNvPr id="400" name="Google Shape;400;p27"/>
          <p:cNvSpPr/>
          <p:nvPr/>
        </p:nvSpPr>
        <p:spPr>
          <a:xfrm>
            <a:off x="679581" y="1575146"/>
            <a:ext cx="1091100" cy="597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로고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7"/>
          <p:cNvSpPr/>
          <p:nvPr/>
        </p:nvSpPr>
        <p:spPr>
          <a:xfrm>
            <a:off x="1988916" y="1575146"/>
            <a:ext cx="6441900" cy="559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로그아웃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7"/>
          <p:cNvSpPr/>
          <p:nvPr/>
        </p:nvSpPr>
        <p:spPr>
          <a:xfrm>
            <a:off x="698557" y="2286741"/>
            <a:ext cx="7732800" cy="388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연극 등록 | 극단 마이페이지 | 고객센터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3" name="Google Shape;403;p27"/>
          <p:cNvGraphicFramePr/>
          <p:nvPr/>
        </p:nvGraphicFramePr>
        <p:xfrm>
          <a:off x="774738" y="309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{C538FE48-9AFA-41BD-A74A-D139946D3D72}</a:tableStyleId>
              </a:tblPr>
              <a:tblGrid>
                <a:gridCol w="1260175"/>
                <a:gridCol w="2684500"/>
              </a:tblGrid>
              <a:tr h="334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연극번호</a:t>
                      </a:r>
                      <a:endParaRPr b="1" sz="12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645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18900">
                <a:tc vMerge="1"/>
                <a:tc vMerge="1"/>
              </a:tr>
              <a:tr h="334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연극명</a:t>
                      </a:r>
                      <a:endParaRPr b="1" sz="12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엘리펀트 송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18900">
                <a:tc vMerge="1"/>
                <a:tc vMerge="1"/>
              </a:tr>
              <a:tr h="334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개막일</a:t>
                      </a:r>
                      <a:endParaRPr b="1" sz="12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2023-02-15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18900">
                <a:tc vMerge="1"/>
                <a:tc vMerge="1"/>
              </a:tr>
              <a:tr h="334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…</a:t>
                      </a:r>
                      <a:endParaRPr b="1" sz="12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…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18900">
                <a:tc vMerge="1"/>
                <a:tc vMerge="1"/>
              </a:tr>
              <a:tr h="334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장르정보</a:t>
                      </a:r>
                      <a:endParaRPr b="1" sz="12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추리/스릴러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18900">
                <a:tc vMerge="1"/>
                <a:tc vMerge="1"/>
              </a:tr>
              <a:tr h="334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/>
                        <a:t>등록 승인 상태</a:t>
                      </a:r>
                      <a:endParaRPr b="1" sz="11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미승인 : 관리자 승인 중에 있습니다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18900">
                <a:tc vMerge="1"/>
                <a:tc vMerge="1"/>
              </a:tr>
              <a:tr h="38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수정 승인 상태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수정 불가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4" name="Google Shape;404;p27"/>
          <p:cNvSpPr/>
          <p:nvPr/>
        </p:nvSpPr>
        <p:spPr>
          <a:xfrm>
            <a:off x="4887888" y="3046589"/>
            <a:ext cx="3311100" cy="2637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포스터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7"/>
          <p:cNvSpPr/>
          <p:nvPr/>
        </p:nvSpPr>
        <p:spPr>
          <a:xfrm>
            <a:off x="3316000" y="5582255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7"/>
          <p:cNvSpPr/>
          <p:nvPr/>
        </p:nvSpPr>
        <p:spPr>
          <a:xfrm>
            <a:off x="3903150" y="5698325"/>
            <a:ext cx="1323600" cy="25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목록으로 돌아가기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7"/>
          <p:cNvSpPr/>
          <p:nvPr/>
        </p:nvSpPr>
        <p:spPr>
          <a:xfrm>
            <a:off x="3876600" y="5636350"/>
            <a:ext cx="1389300" cy="3693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2" name="Google Shape;412;p28"/>
          <p:cNvGraphicFramePr/>
          <p:nvPr/>
        </p:nvGraphicFramePr>
        <p:xfrm>
          <a:off x="438027" y="382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1981200"/>
                <a:gridCol w="1136650"/>
                <a:gridCol w="2696200"/>
                <a:gridCol w="1480175"/>
                <a:gridCol w="2201550"/>
                <a:gridCol w="872500"/>
                <a:gridCol w="890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티켓 중개 시스템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가맹점 연극 등록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 넘버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가맹점 연극 등록 페이지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작성자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김진선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경로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로그인 &gt; 등록한 연극 </a:t>
                      </a:r>
                      <a:r>
                        <a:rPr lang="ko-KR" sz="1800"/>
                        <a:t>수정</a:t>
                      </a:r>
                      <a:r>
                        <a:rPr lang="ko-KR" sz="1800"/>
                        <a:t>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13" name="Google Shape;413;p28"/>
          <p:cNvSpPr/>
          <p:nvPr/>
        </p:nvSpPr>
        <p:spPr>
          <a:xfrm>
            <a:off x="445933" y="1385239"/>
            <a:ext cx="8121600" cy="5123400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8"/>
          <p:cNvSpPr/>
          <p:nvPr/>
        </p:nvSpPr>
        <p:spPr>
          <a:xfrm>
            <a:off x="635692" y="2750258"/>
            <a:ext cx="7732800" cy="3251100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8"/>
          <p:cNvSpPr/>
          <p:nvPr/>
        </p:nvSpPr>
        <p:spPr>
          <a:xfrm>
            <a:off x="635692" y="6146147"/>
            <a:ext cx="7742100" cy="258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회사소개 | 이용약관 | 개인정보취급방침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8"/>
          <p:cNvSpPr txBox="1"/>
          <p:nvPr/>
        </p:nvSpPr>
        <p:spPr>
          <a:xfrm>
            <a:off x="3499100" y="2753475"/>
            <a:ext cx="236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등록한 연극 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수정하기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7" name="Google Shape;417;p28"/>
          <p:cNvGraphicFramePr/>
          <p:nvPr/>
        </p:nvGraphicFramePr>
        <p:xfrm>
          <a:off x="8801101" y="13849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382900"/>
                <a:gridCol w="2614300"/>
              </a:tblGrid>
              <a:tr h="10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연극번호를 제외한 텍스트 입력값 변경 가능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0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2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변경 날짜 달력으로 선택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0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3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변경 주소 OPEN API로 주소 선택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0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4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변경 장르 콤보박스로 선택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0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5</a:t>
                      </a:r>
                      <a:endParaRPr b="1" sz="1800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수정하기 선택 시 수정 정보 변경</a:t>
                      </a:r>
                      <a:endParaRPr b="1" sz="1800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30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6</a:t>
                      </a:r>
                      <a:endParaRPr b="1" sz="1800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목록으로 선택 시 수정 정보 변경되지 않고 등록한 연극 목록 페이지로 이동</a:t>
                      </a:r>
                      <a:endParaRPr b="1" sz="1800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18" name="Google Shape;418;p28"/>
          <p:cNvSpPr/>
          <p:nvPr/>
        </p:nvSpPr>
        <p:spPr>
          <a:xfrm>
            <a:off x="679581" y="1575146"/>
            <a:ext cx="1091100" cy="597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로고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8"/>
          <p:cNvSpPr/>
          <p:nvPr/>
        </p:nvSpPr>
        <p:spPr>
          <a:xfrm>
            <a:off x="1988916" y="1575146"/>
            <a:ext cx="6441900" cy="559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로그아웃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8"/>
          <p:cNvSpPr/>
          <p:nvPr/>
        </p:nvSpPr>
        <p:spPr>
          <a:xfrm>
            <a:off x="698557" y="2286741"/>
            <a:ext cx="7732800" cy="388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연극 등록 | 극단 마이페이지 | 고객센터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1" name="Google Shape;421;p28"/>
          <p:cNvGraphicFramePr/>
          <p:nvPr/>
        </p:nvGraphicFramePr>
        <p:xfrm>
          <a:off x="774738" y="309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{C538FE48-9AFA-41BD-A74A-D139946D3D72}</a:tableStyleId>
              </a:tblPr>
              <a:tblGrid>
                <a:gridCol w="1260175"/>
                <a:gridCol w="2684500"/>
              </a:tblGrid>
              <a:tr h="334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연극번호</a:t>
                      </a:r>
                      <a:endParaRPr b="1" sz="12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645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18900">
                <a:tc vMerge="1"/>
                <a:tc vMerge="1"/>
              </a:tr>
              <a:tr h="334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연극명</a:t>
                      </a:r>
                      <a:endParaRPr b="1" sz="12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엘리펀트 송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18900">
                <a:tc vMerge="1"/>
                <a:tc vMerge="1"/>
              </a:tr>
              <a:tr h="334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개막일</a:t>
                      </a:r>
                      <a:endParaRPr b="1" sz="12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2023-02-15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18900">
                <a:tc vMerge="1"/>
                <a:tc vMerge="1"/>
              </a:tr>
              <a:tr h="334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…</a:t>
                      </a:r>
                      <a:endParaRPr b="1" sz="12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…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18900">
                <a:tc vMerge="1"/>
                <a:tc vMerge="1"/>
              </a:tr>
              <a:tr h="334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극장 주소</a:t>
                      </a:r>
                      <a:endParaRPr b="1" sz="12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서울 서초구 …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18900">
                <a:tc vMerge="1"/>
                <a:tc vMerge="1"/>
              </a:tr>
              <a:tr h="334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…</a:t>
                      </a:r>
                      <a:endParaRPr b="1" sz="11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...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18900">
                <a:tc vMerge="1"/>
                <a:tc vMerge="1"/>
              </a:tr>
              <a:tr h="38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장르 정보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추리스릴러극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2" name="Google Shape;422;p28"/>
          <p:cNvSpPr/>
          <p:nvPr/>
        </p:nvSpPr>
        <p:spPr>
          <a:xfrm>
            <a:off x="4887888" y="3046589"/>
            <a:ext cx="3311100" cy="2637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포스터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8"/>
          <p:cNvSpPr/>
          <p:nvPr/>
        </p:nvSpPr>
        <p:spPr>
          <a:xfrm>
            <a:off x="6646800" y="5716150"/>
            <a:ext cx="1323600" cy="25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목록으로 돌아가기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8"/>
          <p:cNvSpPr/>
          <p:nvPr/>
        </p:nvSpPr>
        <p:spPr>
          <a:xfrm>
            <a:off x="2052446" y="3450550"/>
            <a:ext cx="906300" cy="3693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8"/>
          <p:cNvSpPr/>
          <p:nvPr/>
        </p:nvSpPr>
        <p:spPr>
          <a:xfrm>
            <a:off x="4262776" y="3888375"/>
            <a:ext cx="409500" cy="25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ㅁ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8"/>
          <p:cNvSpPr/>
          <p:nvPr/>
        </p:nvSpPr>
        <p:spPr>
          <a:xfrm>
            <a:off x="3725500" y="4586850"/>
            <a:ext cx="946800" cy="25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주소 찾기</a:t>
            </a:r>
            <a:endParaRPr b="0" i="0" sz="1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1642950" y="3425655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4197748" y="3837750"/>
            <a:ext cx="521700" cy="3693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8"/>
          <p:cNvSpPr/>
          <p:nvPr/>
        </p:nvSpPr>
        <p:spPr>
          <a:xfrm>
            <a:off x="3788250" y="3611755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0" name="Google Shape;430;p28"/>
          <p:cNvGraphicFramePr/>
          <p:nvPr/>
        </p:nvGraphicFramePr>
        <p:xfrm>
          <a:off x="2034929" y="5669935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9CB4FF"/>
                    </a:gs>
                    <a:gs pos="35000">
                      <a:srgbClr val="B9CAFF"/>
                    </a:gs>
                    <a:gs pos="100000">
                      <a:srgbClr val="E2E9FF"/>
                    </a:gs>
                  </a:gsLst>
                  <a:lin ang="16200038" scaled="0"/>
                </a:gradFill>
                <a:tableStyleId>{8B33A9C4-DD27-4291-AE05-9FDD84DC814D}</a:tableStyleId>
              </a:tblPr>
              <a:tblGrid>
                <a:gridCol w="2684525"/>
              </a:tblGrid>
              <a:tr h="30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u="none" cap="none" strike="noStrike"/>
                        <a:t>로맨</a:t>
                      </a:r>
                      <a:r>
                        <a:rPr lang="ko-KR"/>
                        <a:t>스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</a:tr>
              <a:tr h="30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…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</a:tr>
              <a:tr h="30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시대/역사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31" name="Google Shape;431;p28"/>
          <p:cNvSpPr/>
          <p:nvPr/>
        </p:nvSpPr>
        <p:spPr>
          <a:xfrm>
            <a:off x="2052462" y="5284825"/>
            <a:ext cx="2684400" cy="12996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8"/>
          <p:cNvSpPr/>
          <p:nvPr/>
        </p:nvSpPr>
        <p:spPr>
          <a:xfrm>
            <a:off x="5192700" y="5716150"/>
            <a:ext cx="1323600" cy="25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수정하기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8"/>
          <p:cNvSpPr/>
          <p:nvPr/>
        </p:nvSpPr>
        <p:spPr>
          <a:xfrm>
            <a:off x="3189900" y="5415430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8"/>
          <p:cNvSpPr/>
          <p:nvPr/>
        </p:nvSpPr>
        <p:spPr>
          <a:xfrm>
            <a:off x="5139328" y="5660800"/>
            <a:ext cx="1410300" cy="3693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603453" y="5660800"/>
            <a:ext cx="1410300" cy="3693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3676050" y="4531500"/>
            <a:ext cx="1043400" cy="3693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8"/>
          <p:cNvSpPr/>
          <p:nvPr/>
        </p:nvSpPr>
        <p:spPr>
          <a:xfrm>
            <a:off x="3378750" y="4300805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8"/>
          <p:cNvSpPr/>
          <p:nvPr/>
        </p:nvSpPr>
        <p:spPr>
          <a:xfrm>
            <a:off x="5005125" y="5415430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8"/>
          <p:cNvSpPr/>
          <p:nvPr/>
        </p:nvSpPr>
        <p:spPr>
          <a:xfrm>
            <a:off x="7789500" y="5415430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4" name="Google Shape;444;p29"/>
          <p:cNvGraphicFramePr/>
          <p:nvPr/>
        </p:nvGraphicFramePr>
        <p:xfrm>
          <a:off x="438027" y="382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1981200"/>
                <a:gridCol w="1136650"/>
                <a:gridCol w="2696200"/>
                <a:gridCol w="1480175"/>
                <a:gridCol w="2201550"/>
                <a:gridCol w="872500"/>
                <a:gridCol w="890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티켓 중개 시스템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가맹점 연극 수정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 넘버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가맹점 연극 등록 페이지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작성자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김진선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경로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로그인 &gt; 등록한 연극 </a:t>
                      </a:r>
                      <a:r>
                        <a:rPr lang="ko-KR" sz="1800"/>
                        <a:t>수정 페이지 &gt; 등록한 연극 임시 수정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45" name="Google Shape;445;p29"/>
          <p:cNvSpPr/>
          <p:nvPr/>
        </p:nvSpPr>
        <p:spPr>
          <a:xfrm>
            <a:off x="445933" y="1385239"/>
            <a:ext cx="8121675" cy="5123486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9"/>
          <p:cNvSpPr/>
          <p:nvPr/>
        </p:nvSpPr>
        <p:spPr>
          <a:xfrm>
            <a:off x="635692" y="2826458"/>
            <a:ext cx="7732669" cy="3251029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9"/>
          <p:cNvSpPr/>
          <p:nvPr/>
        </p:nvSpPr>
        <p:spPr>
          <a:xfrm>
            <a:off x="635692" y="6146147"/>
            <a:ext cx="7742158" cy="25858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회사소개 | 이용약관 | 개인정보취급방침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9"/>
          <p:cNvSpPr txBox="1"/>
          <p:nvPr/>
        </p:nvSpPr>
        <p:spPr>
          <a:xfrm>
            <a:off x="2541675" y="3817288"/>
            <a:ext cx="392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연극 정보가 수정되었습니다.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관리자 승인 후 연극이 수정됩니다.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9" name="Google Shape;449;p29"/>
          <p:cNvGraphicFramePr/>
          <p:nvPr/>
        </p:nvGraphicFramePr>
        <p:xfrm>
          <a:off x="8801101" y="13849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382900"/>
                <a:gridCol w="2614300"/>
              </a:tblGrid>
              <a:tr h="253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메인화면으로 가기 선택 시 메인페이지로 이동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8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b="1" lang="ko-KR" sz="1800"/>
                        <a:t>등록한 연극으로 가기 선택 시 등록한 연극 목록 페이지로 이동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50" name="Google Shape;450;p29"/>
          <p:cNvSpPr/>
          <p:nvPr/>
        </p:nvSpPr>
        <p:spPr>
          <a:xfrm>
            <a:off x="2746613" y="5109500"/>
            <a:ext cx="1545300" cy="3885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9"/>
          <p:cNvSpPr/>
          <p:nvPr/>
        </p:nvSpPr>
        <p:spPr>
          <a:xfrm>
            <a:off x="679581" y="1575146"/>
            <a:ext cx="1091112" cy="5977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로고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9"/>
          <p:cNvSpPr/>
          <p:nvPr/>
        </p:nvSpPr>
        <p:spPr>
          <a:xfrm>
            <a:off x="1988916" y="1575146"/>
            <a:ext cx="6442046" cy="559788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로그아웃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9"/>
          <p:cNvSpPr/>
          <p:nvPr/>
        </p:nvSpPr>
        <p:spPr>
          <a:xfrm>
            <a:off x="698557" y="2286741"/>
            <a:ext cx="7732669" cy="388412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연극 등록 | 극단 마이페이지 | 고객센터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2787860" y="5176900"/>
            <a:ext cx="1464600" cy="25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메인화면으로 가기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9"/>
          <p:cNvSpPr/>
          <p:nvPr/>
        </p:nvSpPr>
        <p:spPr>
          <a:xfrm>
            <a:off x="4500350" y="5175675"/>
            <a:ext cx="1791600" cy="25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등록한 연극으로 가기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9"/>
          <p:cNvSpPr/>
          <p:nvPr/>
        </p:nvSpPr>
        <p:spPr>
          <a:xfrm>
            <a:off x="4467038" y="5106525"/>
            <a:ext cx="1858200" cy="3885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9"/>
          <p:cNvSpPr/>
          <p:nvPr/>
        </p:nvSpPr>
        <p:spPr>
          <a:xfrm>
            <a:off x="6137430" y="4825055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9"/>
          <p:cNvSpPr/>
          <p:nvPr/>
        </p:nvSpPr>
        <p:spPr>
          <a:xfrm>
            <a:off x="2419225" y="4825055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가맹점 메인 페이지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3" name="Google Shape;463;p30"/>
          <p:cNvGraphicFramePr/>
          <p:nvPr/>
        </p:nvGraphicFramePr>
        <p:xfrm>
          <a:off x="616585" y="31665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1470950"/>
                <a:gridCol w="1574875"/>
                <a:gridCol w="1557575"/>
                <a:gridCol w="1879300"/>
                <a:gridCol w="1269375"/>
              </a:tblGrid>
              <a:tr h="237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정산번호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정산일자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지급일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금액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연극번호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1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30565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2023-01-02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2023-01-20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18,000,000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504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1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28462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2022-12-03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2022-12-20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16,500,000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306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1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24682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2022-11-01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2022-11-20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15,450,000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254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1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...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1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14035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2022-04-01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2022-04-20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11,030,000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89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64" name="Google Shape;464;p30"/>
          <p:cNvGraphicFramePr/>
          <p:nvPr/>
        </p:nvGraphicFramePr>
        <p:xfrm>
          <a:off x="438027" y="382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1981200"/>
                <a:gridCol w="1234650"/>
                <a:gridCol w="2598200"/>
                <a:gridCol w="1480175"/>
                <a:gridCol w="2201550"/>
                <a:gridCol w="872500"/>
                <a:gridCol w="890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티켓 중개 시스템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가맹점 정산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 넘버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가맹점 정산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작성자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김진선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경로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로그인 &gt; 정산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65" name="Google Shape;465;p30"/>
          <p:cNvSpPr/>
          <p:nvPr/>
        </p:nvSpPr>
        <p:spPr>
          <a:xfrm>
            <a:off x="635692" y="6146147"/>
            <a:ext cx="7742158" cy="25858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푸터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0"/>
          <p:cNvSpPr txBox="1"/>
          <p:nvPr/>
        </p:nvSpPr>
        <p:spPr>
          <a:xfrm>
            <a:off x="635635" y="2800350"/>
            <a:ext cx="196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7" name="Google Shape;467;p30"/>
          <p:cNvGraphicFramePr/>
          <p:nvPr/>
        </p:nvGraphicFramePr>
        <p:xfrm>
          <a:off x="8801101" y="13849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413150"/>
                <a:gridCol w="2584050"/>
              </a:tblGrid>
              <a:tr h="126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- 정산(PAYMENT) 테이블에서 극단 회원번호를 SELECT해서 데이터 출력 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68" name="Google Shape;468;p30"/>
          <p:cNvSpPr/>
          <p:nvPr/>
        </p:nvSpPr>
        <p:spPr>
          <a:xfrm>
            <a:off x="616716" y="1595466"/>
            <a:ext cx="1091112" cy="5977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로고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0"/>
          <p:cNvSpPr/>
          <p:nvPr/>
        </p:nvSpPr>
        <p:spPr>
          <a:xfrm>
            <a:off x="1926051" y="1595466"/>
            <a:ext cx="6442046" cy="559788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로그아웃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0"/>
          <p:cNvSpPr/>
          <p:nvPr/>
        </p:nvSpPr>
        <p:spPr>
          <a:xfrm>
            <a:off x="635692" y="2307061"/>
            <a:ext cx="7732669" cy="388412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연극 등록 | 극단 마이페이지 | 고객센터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0"/>
          <p:cNvSpPr/>
          <p:nvPr/>
        </p:nvSpPr>
        <p:spPr>
          <a:xfrm>
            <a:off x="608675" y="3151300"/>
            <a:ext cx="7752000" cy="24441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2" name="Google Shape;472;p30"/>
          <p:cNvGrpSpPr/>
          <p:nvPr/>
        </p:nvGrpSpPr>
        <p:grpSpPr>
          <a:xfrm>
            <a:off x="431821" y="1370589"/>
            <a:ext cx="8121600" cy="5123400"/>
            <a:chOff x="445933" y="1385239"/>
            <a:chExt cx="8121600" cy="5123400"/>
          </a:xfrm>
        </p:grpSpPr>
        <p:sp>
          <p:nvSpPr>
            <p:cNvPr id="473" name="Google Shape;473;p30"/>
            <p:cNvSpPr/>
            <p:nvPr/>
          </p:nvSpPr>
          <p:spPr>
            <a:xfrm>
              <a:off x="445933" y="1385239"/>
              <a:ext cx="8121600" cy="5123400"/>
            </a:xfrm>
            <a:prstGeom prst="rect">
              <a:avLst/>
            </a:prstGeom>
            <a:noFill/>
            <a:ln cap="flat" cmpd="sng" w="19050">
              <a:solidFill>
                <a:srgbClr val="2E3E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635692" y="2789216"/>
              <a:ext cx="7732800" cy="3168300"/>
            </a:xfrm>
            <a:prstGeom prst="rect">
              <a:avLst/>
            </a:prstGeom>
            <a:noFill/>
            <a:ln cap="flat" cmpd="sng" w="19050">
              <a:solidFill>
                <a:srgbClr val="2E3E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p30"/>
          <p:cNvSpPr/>
          <p:nvPr/>
        </p:nvSpPr>
        <p:spPr>
          <a:xfrm>
            <a:off x="6689770" y="2918309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1"/>
          <p:cNvSpPr/>
          <p:nvPr/>
        </p:nvSpPr>
        <p:spPr>
          <a:xfrm>
            <a:off x="3670525" y="5772638"/>
            <a:ext cx="1672500" cy="25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회원정보수정</a:t>
            </a:r>
            <a:endParaRPr b="0" i="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1"/>
          <p:cNvSpPr/>
          <p:nvPr/>
        </p:nvSpPr>
        <p:spPr>
          <a:xfrm>
            <a:off x="445933" y="1385239"/>
            <a:ext cx="8121675" cy="5123486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1"/>
          <p:cNvSpPr/>
          <p:nvPr/>
        </p:nvSpPr>
        <p:spPr>
          <a:xfrm>
            <a:off x="635692" y="2789216"/>
            <a:ext cx="7732669" cy="3288781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1"/>
          <p:cNvSpPr txBox="1"/>
          <p:nvPr/>
        </p:nvSpPr>
        <p:spPr>
          <a:xfrm>
            <a:off x="635635" y="2800350"/>
            <a:ext cx="196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극단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회원 정보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4" name="Google Shape;484;p31"/>
          <p:cNvGraphicFramePr/>
          <p:nvPr/>
        </p:nvGraphicFramePr>
        <p:xfrm>
          <a:off x="1020021" y="31406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3403650"/>
                <a:gridCol w="3644175"/>
              </a:tblGrid>
              <a:tr h="302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분류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내용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회원번호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34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아이디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hong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극단명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홍홍홍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극단주소</a:t>
                      </a:r>
                      <a:r>
                        <a:rPr lang="ko-KR" sz="1800" u="none" cap="none" strike="noStrike"/>
                        <a:t>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13494, 경기 성남시 분당구 ….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…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…</a:t>
                      </a:r>
                      <a:r>
                        <a:rPr lang="ko-KR" sz="1800" u="none" cap="none" strike="noStrike"/>
                        <a:t>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가입 승인 여부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승인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85" name="Google Shape;485;p31"/>
          <p:cNvSpPr/>
          <p:nvPr/>
        </p:nvSpPr>
        <p:spPr>
          <a:xfrm>
            <a:off x="635692" y="6146147"/>
            <a:ext cx="7742158" cy="25858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푸터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6" name="Google Shape;486;p31"/>
          <p:cNvGraphicFramePr/>
          <p:nvPr/>
        </p:nvGraphicFramePr>
        <p:xfrm>
          <a:off x="8801101" y="13849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460375"/>
                <a:gridCol w="2536825"/>
              </a:tblGrid>
              <a:tr h="1073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회원정보 수정을 선택하면 회원정보수정 페이지로 이동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7" name="Google Shape;487;p31"/>
          <p:cNvSpPr/>
          <p:nvPr/>
        </p:nvSpPr>
        <p:spPr>
          <a:xfrm>
            <a:off x="616716" y="1595466"/>
            <a:ext cx="1091112" cy="5977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로고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31"/>
          <p:cNvSpPr/>
          <p:nvPr/>
        </p:nvSpPr>
        <p:spPr>
          <a:xfrm>
            <a:off x="1926051" y="1595466"/>
            <a:ext cx="6442046" cy="559788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로그아웃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31"/>
          <p:cNvSpPr/>
          <p:nvPr/>
        </p:nvSpPr>
        <p:spPr>
          <a:xfrm>
            <a:off x="635692" y="2307061"/>
            <a:ext cx="7732669" cy="388412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연극 등록 | 극단 마이페이지 | 고객센터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0" name="Google Shape;490;p31"/>
          <p:cNvGraphicFramePr/>
          <p:nvPr/>
        </p:nvGraphicFramePr>
        <p:xfrm>
          <a:off x="438027" y="382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1981200"/>
                <a:gridCol w="1234650"/>
                <a:gridCol w="2494075"/>
                <a:gridCol w="1412875"/>
                <a:gridCol w="2373000"/>
                <a:gridCol w="872500"/>
                <a:gridCol w="890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티켓 중개 시스템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가맹 정보수정페이지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 넘버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극단정보수정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작성자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최종현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경로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로그인 &gt; 극단 마이페이지 &gt; 극단정보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91" name="Google Shape;491;p31"/>
          <p:cNvSpPr/>
          <p:nvPr/>
        </p:nvSpPr>
        <p:spPr>
          <a:xfrm>
            <a:off x="3670525" y="5772650"/>
            <a:ext cx="1672500" cy="2586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1"/>
          <p:cNvSpPr/>
          <p:nvPr/>
        </p:nvSpPr>
        <p:spPr>
          <a:xfrm>
            <a:off x="5232751" y="5515983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2"/>
          <p:cNvSpPr/>
          <p:nvPr/>
        </p:nvSpPr>
        <p:spPr>
          <a:xfrm>
            <a:off x="445933" y="1385239"/>
            <a:ext cx="8121600" cy="5123400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2"/>
          <p:cNvSpPr/>
          <p:nvPr/>
        </p:nvSpPr>
        <p:spPr>
          <a:xfrm>
            <a:off x="635692" y="2789216"/>
            <a:ext cx="7732800" cy="3288900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2"/>
          <p:cNvSpPr/>
          <p:nvPr/>
        </p:nvSpPr>
        <p:spPr>
          <a:xfrm>
            <a:off x="1016250" y="5864625"/>
            <a:ext cx="691500" cy="145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취소</a:t>
            </a:r>
            <a:endParaRPr b="0" i="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2"/>
          <p:cNvSpPr txBox="1"/>
          <p:nvPr/>
        </p:nvSpPr>
        <p:spPr>
          <a:xfrm>
            <a:off x="635700" y="2757300"/>
            <a:ext cx="243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극단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회원 정보 수정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1" name="Google Shape;501;p32"/>
          <p:cNvGraphicFramePr/>
          <p:nvPr/>
        </p:nvGraphicFramePr>
        <p:xfrm>
          <a:off x="1020021" y="30644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3403650"/>
                <a:gridCol w="3644175"/>
              </a:tblGrid>
              <a:tr h="292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아이디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hong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</a:tr>
              <a:tr h="292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기존 비밀번호</a:t>
                      </a:r>
                      <a:endParaRPr b="1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rgbClr val="666666"/>
                          </a:solidFill>
                        </a:rPr>
                        <a:t>현재 비밀번호를 입력해주세요</a:t>
                      </a:r>
                      <a:endParaRPr b="1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92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변경할 비밀번호</a:t>
                      </a:r>
                      <a:endParaRPr b="1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rgbClr val="666666"/>
                          </a:solidFill>
                        </a:rPr>
                        <a:t>영문/숫자 포함 8~20자</a:t>
                      </a:r>
                      <a:endParaRPr b="1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92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변경할 비밀번호 재확인</a:t>
                      </a:r>
                      <a:endParaRPr b="1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rgbClr val="666666"/>
                          </a:solidFill>
                        </a:rPr>
                        <a:t>영문/숫자 포함 8~20자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92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…</a:t>
                      </a:r>
                      <a:endParaRPr b="1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u="none" cap="none" strike="noStrike"/>
                    </a:p>
                  </a:txBody>
                  <a:tcPr marT="45725" marB="45725" marR="91450" marL="91450"/>
                </a:tc>
              </a:tr>
              <a:tr h="292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극단 주소</a:t>
                      </a:r>
                      <a:endParaRPr b="1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13494, 경기 성남시 분당구 …</a:t>
                      </a:r>
                      <a:endParaRPr b="1"/>
                    </a:p>
                  </a:txBody>
                  <a:tcPr marT="45725" marB="45725" marR="91450" marL="91450"/>
                </a:tc>
              </a:tr>
              <a:tr h="292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…</a:t>
                      </a:r>
                      <a:endParaRPr b="1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45725" marB="45725" marR="91450" marL="91450"/>
                </a:tc>
              </a:tr>
              <a:tr h="292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거래 은행</a:t>
                      </a:r>
                      <a:endParaRPr b="1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우리은행</a:t>
                      </a:r>
                      <a:endParaRPr b="1" u="none" cap="none" strike="noStrike"/>
                    </a:p>
                  </a:txBody>
                  <a:tcPr marT="45725" marB="45725" marR="91450" marL="91450"/>
                </a:tc>
              </a:tr>
              <a:tr h="251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…</a:t>
                      </a:r>
                      <a:endParaRPr b="1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02" name="Google Shape;502;p32"/>
          <p:cNvSpPr/>
          <p:nvPr/>
        </p:nvSpPr>
        <p:spPr>
          <a:xfrm>
            <a:off x="635692" y="6146147"/>
            <a:ext cx="7742100" cy="258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푸터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3" name="Google Shape;503;p32"/>
          <p:cNvGraphicFramePr/>
          <p:nvPr/>
        </p:nvGraphicFramePr>
        <p:xfrm>
          <a:off x="8801101" y="13849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460375"/>
                <a:gridCol w="2536825"/>
              </a:tblGrid>
              <a:tr h="574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기존 비밀번호를 입력해야 정상 수정됨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80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2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/>
                        <a:t>비밀번호 변경 시 비밀번호 재확인 받으며 정상 수정되면 재로그인 해야하므로 로그인 페이지로 이동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0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3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/>
                        <a:t>극단명, 대표자 이름, 대표자 연락처, 대표자 이메일, 거래 은행 계좌 번호, 거래 은행 예금주 정보는 텍스트로 변경 가능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74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4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극단 주소 </a:t>
                      </a:r>
                      <a:r>
                        <a:rPr b="1" lang="ko-KR"/>
                        <a:t>OPEN API로 주소 선택 변경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74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5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/>
                        <a:t>거래은행</a:t>
                      </a:r>
                      <a:r>
                        <a:rPr b="1" lang="ko-KR"/>
                        <a:t> 콤보박스로 선택 변경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6</a:t>
                      </a:r>
                      <a:endParaRPr b="1" sz="1800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/>
                        <a:t>취소 선택 시 극단 회원 정보 페이지로 이동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0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7</a:t>
                      </a:r>
                      <a:endParaRPr b="1" sz="1800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/>
                        <a:t>수정하기 선택 시 수정 내용 변경되어 극단 회원 정보 페이지로 이동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04" name="Google Shape;504;p32"/>
          <p:cNvSpPr/>
          <p:nvPr/>
        </p:nvSpPr>
        <p:spPr>
          <a:xfrm>
            <a:off x="616716" y="1595466"/>
            <a:ext cx="1091100" cy="597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로고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2"/>
          <p:cNvSpPr/>
          <p:nvPr/>
        </p:nvSpPr>
        <p:spPr>
          <a:xfrm>
            <a:off x="1926051" y="1595466"/>
            <a:ext cx="6441900" cy="559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로그아웃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2"/>
          <p:cNvSpPr/>
          <p:nvPr/>
        </p:nvSpPr>
        <p:spPr>
          <a:xfrm>
            <a:off x="635692" y="2307061"/>
            <a:ext cx="7732800" cy="388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연극 등록 | 극단 마이페이지 | 고객센터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7" name="Google Shape;507;p32"/>
          <p:cNvGraphicFramePr/>
          <p:nvPr/>
        </p:nvGraphicFramePr>
        <p:xfrm>
          <a:off x="438027" y="382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1981200"/>
                <a:gridCol w="1234650"/>
                <a:gridCol w="2494075"/>
                <a:gridCol w="1412875"/>
                <a:gridCol w="2373000"/>
                <a:gridCol w="872500"/>
                <a:gridCol w="890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티켓 중개 시스템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가맹 정보수정페이지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 넘버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극단정보수정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작성자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최종현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경로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로그인 &gt; 극단 마이페이지 &gt; 극단정보 수정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08" name="Google Shape;508;p32"/>
          <p:cNvSpPr/>
          <p:nvPr/>
        </p:nvSpPr>
        <p:spPr>
          <a:xfrm>
            <a:off x="5232751" y="5515983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2"/>
          <p:cNvSpPr/>
          <p:nvPr/>
        </p:nvSpPr>
        <p:spPr>
          <a:xfrm>
            <a:off x="7615550" y="4642325"/>
            <a:ext cx="409500" cy="18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ㅁ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2"/>
          <p:cNvSpPr/>
          <p:nvPr/>
        </p:nvSpPr>
        <p:spPr>
          <a:xfrm>
            <a:off x="7546550" y="4588475"/>
            <a:ext cx="547500" cy="2973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2"/>
          <p:cNvSpPr/>
          <p:nvPr/>
        </p:nvSpPr>
        <p:spPr>
          <a:xfrm>
            <a:off x="4423675" y="3419700"/>
            <a:ext cx="3644100" cy="2586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2"/>
          <p:cNvSpPr/>
          <p:nvPr/>
        </p:nvSpPr>
        <p:spPr>
          <a:xfrm>
            <a:off x="4423675" y="3741814"/>
            <a:ext cx="3644100" cy="5598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2"/>
          <p:cNvSpPr/>
          <p:nvPr/>
        </p:nvSpPr>
        <p:spPr>
          <a:xfrm>
            <a:off x="7560826" y="3322721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2"/>
          <p:cNvSpPr/>
          <p:nvPr/>
        </p:nvSpPr>
        <p:spPr>
          <a:xfrm>
            <a:off x="7560826" y="3802146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2"/>
          <p:cNvSpPr/>
          <p:nvPr/>
        </p:nvSpPr>
        <p:spPr>
          <a:xfrm>
            <a:off x="1020025" y="4322350"/>
            <a:ext cx="7047900" cy="2586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2"/>
          <p:cNvSpPr/>
          <p:nvPr/>
        </p:nvSpPr>
        <p:spPr>
          <a:xfrm>
            <a:off x="3191201" y="4211296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7" name="Google Shape;517;p32"/>
          <p:cNvGraphicFramePr/>
          <p:nvPr/>
        </p:nvGraphicFramePr>
        <p:xfrm>
          <a:off x="4423679" y="5482085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9CB4FF"/>
                    </a:gs>
                    <a:gs pos="35000">
                      <a:srgbClr val="B9CAFF"/>
                    </a:gs>
                    <a:gs pos="100000">
                      <a:srgbClr val="E2E9FF"/>
                    </a:gs>
                  </a:gsLst>
                  <a:lin ang="16200038" scaled="0"/>
                </a:gradFill>
                <a:tableStyleId>{8B33A9C4-DD27-4291-AE05-9FDD84DC814D}</a:tableStyleId>
              </a:tblPr>
              <a:tblGrid>
                <a:gridCol w="3644100"/>
              </a:tblGrid>
              <a:tr h="28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국민은행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</a:tr>
              <a:tr h="28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…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</a:tr>
              <a:tr h="28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하나은행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18" name="Google Shape;518;p32"/>
          <p:cNvSpPr/>
          <p:nvPr/>
        </p:nvSpPr>
        <p:spPr>
          <a:xfrm>
            <a:off x="1784225" y="5866700"/>
            <a:ext cx="1782300" cy="145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수정하기</a:t>
            </a:r>
            <a:endParaRPr b="0" i="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2"/>
          <p:cNvSpPr/>
          <p:nvPr/>
        </p:nvSpPr>
        <p:spPr>
          <a:xfrm>
            <a:off x="4423675" y="5172625"/>
            <a:ext cx="3644100" cy="12321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2"/>
          <p:cNvSpPr/>
          <p:nvPr/>
        </p:nvSpPr>
        <p:spPr>
          <a:xfrm>
            <a:off x="7206051" y="4527571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32"/>
          <p:cNvSpPr/>
          <p:nvPr/>
        </p:nvSpPr>
        <p:spPr>
          <a:xfrm>
            <a:off x="7560826" y="5252996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32"/>
          <p:cNvSpPr/>
          <p:nvPr/>
        </p:nvSpPr>
        <p:spPr>
          <a:xfrm>
            <a:off x="684426" y="5515971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32"/>
          <p:cNvSpPr/>
          <p:nvPr/>
        </p:nvSpPr>
        <p:spPr>
          <a:xfrm>
            <a:off x="3425351" y="5515971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2"/>
          <p:cNvSpPr/>
          <p:nvPr/>
        </p:nvSpPr>
        <p:spPr>
          <a:xfrm>
            <a:off x="1016250" y="5807300"/>
            <a:ext cx="691500" cy="2586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2"/>
          <p:cNvSpPr/>
          <p:nvPr/>
        </p:nvSpPr>
        <p:spPr>
          <a:xfrm>
            <a:off x="1784225" y="5807300"/>
            <a:ext cx="1816500" cy="2586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3"/>
          <p:cNvSpPr txBox="1"/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가맹점 고객센터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5" name="Google Shape;535;p34"/>
          <p:cNvGraphicFramePr/>
          <p:nvPr/>
        </p:nvGraphicFramePr>
        <p:xfrm>
          <a:off x="438027" y="382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1981200"/>
                <a:gridCol w="1234650"/>
                <a:gridCol w="2598200"/>
                <a:gridCol w="1480175"/>
                <a:gridCol w="2201550"/>
                <a:gridCol w="872500"/>
                <a:gridCol w="890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티켓 중개 시스템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가맹점 메인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 넘버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가맹점 메인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작성자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김진선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경로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로그인 &gt; 메인 페이지(가맹점 페이지)_공지 리스트 출력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36" name="Google Shape;536;p34"/>
          <p:cNvSpPr/>
          <p:nvPr/>
        </p:nvSpPr>
        <p:spPr>
          <a:xfrm>
            <a:off x="445933" y="1385239"/>
            <a:ext cx="8121675" cy="5123486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4"/>
          <p:cNvSpPr/>
          <p:nvPr/>
        </p:nvSpPr>
        <p:spPr>
          <a:xfrm>
            <a:off x="616716" y="1537046"/>
            <a:ext cx="1091112" cy="5977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로고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4"/>
          <p:cNvSpPr/>
          <p:nvPr/>
        </p:nvSpPr>
        <p:spPr>
          <a:xfrm>
            <a:off x="1926051" y="1537046"/>
            <a:ext cx="6442046" cy="559788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로그아웃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4"/>
          <p:cNvSpPr/>
          <p:nvPr/>
        </p:nvSpPr>
        <p:spPr>
          <a:xfrm>
            <a:off x="635692" y="2248641"/>
            <a:ext cx="7732669" cy="388412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연극 등록 | 극단 마이페이지 | 고객센터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4"/>
          <p:cNvSpPr/>
          <p:nvPr/>
        </p:nvSpPr>
        <p:spPr>
          <a:xfrm>
            <a:off x="635692" y="2788585"/>
            <a:ext cx="7732669" cy="2900917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34"/>
          <p:cNvSpPr/>
          <p:nvPr/>
        </p:nvSpPr>
        <p:spPr>
          <a:xfrm>
            <a:off x="635692" y="5841347"/>
            <a:ext cx="7742158" cy="56338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푸터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42" name="Google Shape;542;p34"/>
          <p:cNvGraphicFramePr/>
          <p:nvPr/>
        </p:nvGraphicFramePr>
        <p:xfrm>
          <a:off x="635635" y="31849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993150"/>
                <a:gridCol w="5276850"/>
                <a:gridCol w="1462700"/>
              </a:tblGrid>
              <a:tr h="36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글번호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공지사항 제목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작성일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마로티켓 전자금융거래 약관 변경 안내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2023-01-16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통신판매중개에서의 소비자분쟁해결 기준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2023-01-09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임시 점검 안내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2023-01-07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마로티켓 개인정보 처리방침 변경 안내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2022-12-26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마로티켓 가맹자 약관 변경 안내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2022-12-19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43" name="Google Shape;543;p34"/>
          <p:cNvSpPr txBox="1"/>
          <p:nvPr/>
        </p:nvSpPr>
        <p:spPr>
          <a:xfrm>
            <a:off x="714375" y="2819400"/>
            <a:ext cx="196215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4"/>
          <p:cNvSpPr/>
          <p:nvPr/>
        </p:nvSpPr>
        <p:spPr>
          <a:xfrm>
            <a:off x="3403600" y="5422900"/>
            <a:ext cx="2178050" cy="222250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4"/>
          <p:cNvSpPr/>
          <p:nvPr/>
        </p:nvSpPr>
        <p:spPr>
          <a:xfrm rot="-5400000">
            <a:off x="3446065" y="5482669"/>
            <a:ext cx="188913" cy="130969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34"/>
          <p:cNvSpPr/>
          <p:nvPr/>
        </p:nvSpPr>
        <p:spPr>
          <a:xfrm rot="5280000">
            <a:off x="5318121" y="5467931"/>
            <a:ext cx="176697" cy="154413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4"/>
          <p:cNvSpPr txBox="1"/>
          <p:nvPr/>
        </p:nvSpPr>
        <p:spPr>
          <a:xfrm>
            <a:off x="3870960" y="5423534"/>
            <a:ext cx="238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4"/>
          <p:cNvSpPr txBox="1"/>
          <p:nvPr/>
        </p:nvSpPr>
        <p:spPr>
          <a:xfrm>
            <a:off x="4109085" y="5423534"/>
            <a:ext cx="238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4"/>
          <p:cNvSpPr txBox="1"/>
          <p:nvPr/>
        </p:nvSpPr>
        <p:spPr>
          <a:xfrm>
            <a:off x="4347210" y="5423534"/>
            <a:ext cx="238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4"/>
          <p:cNvSpPr txBox="1"/>
          <p:nvPr/>
        </p:nvSpPr>
        <p:spPr>
          <a:xfrm>
            <a:off x="4585335" y="5423534"/>
            <a:ext cx="238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34"/>
          <p:cNvSpPr txBox="1"/>
          <p:nvPr/>
        </p:nvSpPr>
        <p:spPr>
          <a:xfrm>
            <a:off x="4823460" y="5423534"/>
            <a:ext cx="238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2" name="Google Shape;552;p34"/>
          <p:cNvGraphicFramePr/>
          <p:nvPr/>
        </p:nvGraphicFramePr>
        <p:xfrm>
          <a:off x="8699501" y="13849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382900"/>
                <a:gridCol w="2614300"/>
              </a:tblGrid>
              <a:tr h="5123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- 고객센터에 마우스를 올려두면 드롭박스로 공지사항과 FAQ 메뉴가 보임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- 해당 메뉴를 누르면 해당 페이지로 넘어감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53" name="Google Shape;553;p34"/>
          <p:cNvSpPr/>
          <p:nvPr/>
        </p:nvSpPr>
        <p:spPr>
          <a:xfrm>
            <a:off x="3606007" y="2636520"/>
            <a:ext cx="1331754" cy="548005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FAQ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34"/>
          <p:cNvSpPr/>
          <p:nvPr/>
        </p:nvSpPr>
        <p:spPr>
          <a:xfrm>
            <a:off x="3605689" y="2289810"/>
            <a:ext cx="1332072" cy="89535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34"/>
          <p:cNvSpPr/>
          <p:nvPr/>
        </p:nvSpPr>
        <p:spPr>
          <a:xfrm>
            <a:off x="4823460" y="2509520"/>
            <a:ext cx="409575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0" name="Google Shape;560;p35"/>
          <p:cNvGraphicFramePr/>
          <p:nvPr/>
        </p:nvGraphicFramePr>
        <p:xfrm>
          <a:off x="438027" y="382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1981200"/>
                <a:gridCol w="1234650"/>
                <a:gridCol w="2598200"/>
                <a:gridCol w="1480175"/>
                <a:gridCol w="2201550"/>
                <a:gridCol w="872500"/>
                <a:gridCol w="890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티켓 중개 시스템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가맹점 공지사항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 넘버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가맹점 공지사항 페이지</a:t>
                      </a:r>
                      <a:endParaRPr sz="15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작성자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김진선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경로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로그인 &gt; 공지 페이지(가맹점 페이지)_공지 리스트 출력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61" name="Google Shape;561;p35"/>
          <p:cNvSpPr/>
          <p:nvPr/>
        </p:nvSpPr>
        <p:spPr>
          <a:xfrm>
            <a:off x="445933" y="1385239"/>
            <a:ext cx="8121675" cy="5123486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5"/>
          <p:cNvSpPr/>
          <p:nvPr/>
        </p:nvSpPr>
        <p:spPr>
          <a:xfrm>
            <a:off x="635692" y="2732101"/>
            <a:ext cx="7732669" cy="3225371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5"/>
          <p:cNvSpPr/>
          <p:nvPr/>
        </p:nvSpPr>
        <p:spPr>
          <a:xfrm>
            <a:off x="635692" y="6146147"/>
            <a:ext cx="7742158" cy="25858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푸터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4" name="Google Shape;564;p35"/>
          <p:cNvGraphicFramePr/>
          <p:nvPr/>
        </p:nvGraphicFramePr>
        <p:xfrm>
          <a:off x="645160" y="30979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993150"/>
                <a:gridCol w="5276850"/>
                <a:gridCol w="1462700"/>
              </a:tblGrid>
              <a:tr h="34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글번호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공지사항 제목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작성일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마로티켓 전자금융거래 약관 변경 안내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2023-01-16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통신판매중개에서의 소비자분쟁해결 기준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2023-01-09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임시 점검 안내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2023-01-07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...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임시 점검 안내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2022-11-21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정기 점검 안내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2022-11-14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65" name="Google Shape;565;p35"/>
          <p:cNvSpPr txBox="1"/>
          <p:nvPr/>
        </p:nvSpPr>
        <p:spPr>
          <a:xfrm>
            <a:off x="645160" y="2731770"/>
            <a:ext cx="196215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5"/>
          <p:cNvSpPr/>
          <p:nvPr/>
        </p:nvSpPr>
        <p:spPr>
          <a:xfrm>
            <a:off x="3422015" y="5688965"/>
            <a:ext cx="2178050" cy="222250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5"/>
          <p:cNvSpPr/>
          <p:nvPr/>
        </p:nvSpPr>
        <p:spPr>
          <a:xfrm rot="-5400000">
            <a:off x="3464480" y="5748734"/>
            <a:ext cx="188913" cy="130969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5"/>
          <p:cNvSpPr/>
          <p:nvPr/>
        </p:nvSpPr>
        <p:spPr>
          <a:xfrm rot="5280000">
            <a:off x="5336536" y="5733996"/>
            <a:ext cx="176697" cy="154413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5"/>
          <p:cNvSpPr txBox="1"/>
          <p:nvPr/>
        </p:nvSpPr>
        <p:spPr>
          <a:xfrm>
            <a:off x="3889375" y="5689599"/>
            <a:ext cx="238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5"/>
          <p:cNvSpPr txBox="1"/>
          <p:nvPr/>
        </p:nvSpPr>
        <p:spPr>
          <a:xfrm>
            <a:off x="4127500" y="5689599"/>
            <a:ext cx="238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5"/>
          <p:cNvSpPr txBox="1"/>
          <p:nvPr/>
        </p:nvSpPr>
        <p:spPr>
          <a:xfrm>
            <a:off x="4365625" y="5689599"/>
            <a:ext cx="238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5"/>
          <p:cNvSpPr txBox="1"/>
          <p:nvPr/>
        </p:nvSpPr>
        <p:spPr>
          <a:xfrm>
            <a:off x="4603750" y="5689599"/>
            <a:ext cx="238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5"/>
          <p:cNvSpPr txBox="1"/>
          <p:nvPr/>
        </p:nvSpPr>
        <p:spPr>
          <a:xfrm>
            <a:off x="4841875" y="5689599"/>
            <a:ext cx="238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5"/>
          <p:cNvSpPr/>
          <p:nvPr/>
        </p:nvSpPr>
        <p:spPr>
          <a:xfrm>
            <a:off x="1638459" y="4161790"/>
            <a:ext cx="1783557" cy="36576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75" name="Google Shape;575;p35"/>
          <p:cNvGraphicFramePr/>
          <p:nvPr/>
        </p:nvGraphicFramePr>
        <p:xfrm>
          <a:off x="8801101" y="13849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382900"/>
                <a:gridCol w="2614300"/>
              </a:tblGrid>
              <a:tr h="3025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- 극단회원 NOTICE 테이블에서 데이터 출력 (작성일 내림차순, 한 페이지에 리스트 10개)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98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</a:rPr>
                        <a:t>- 공지사항 제목을 누르면 해당 공지사항 상세보기 페이지로 넘어감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76" name="Google Shape;576;p35"/>
          <p:cNvSpPr/>
          <p:nvPr/>
        </p:nvSpPr>
        <p:spPr>
          <a:xfrm>
            <a:off x="3567430" y="4161790"/>
            <a:ext cx="409575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5"/>
          <p:cNvSpPr/>
          <p:nvPr/>
        </p:nvSpPr>
        <p:spPr>
          <a:xfrm>
            <a:off x="638175" y="3451911"/>
            <a:ext cx="855085" cy="2205939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35"/>
          <p:cNvSpPr/>
          <p:nvPr/>
        </p:nvSpPr>
        <p:spPr>
          <a:xfrm>
            <a:off x="616716" y="1561176"/>
            <a:ext cx="1091112" cy="5977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로고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5"/>
          <p:cNvSpPr/>
          <p:nvPr/>
        </p:nvSpPr>
        <p:spPr>
          <a:xfrm>
            <a:off x="1926051" y="1561176"/>
            <a:ext cx="6442046" cy="559788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로그아웃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5"/>
          <p:cNvSpPr/>
          <p:nvPr/>
        </p:nvSpPr>
        <p:spPr>
          <a:xfrm>
            <a:off x="635692" y="2272771"/>
            <a:ext cx="7732669" cy="388412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연극 등록 | 극단 마이페이지 | 고객센터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35"/>
          <p:cNvSpPr/>
          <p:nvPr/>
        </p:nvSpPr>
        <p:spPr>
          <a:xfrm>
            <a:off x="1228725" y="3260090"/>
            <a:ext cx="409575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6" name="Google Shape;586;p36"/>
          <p:cNvGraphicFramePr/>
          <p:nvPr/>
        </p:nvGraphicFramePr>
        <p:xfrm>
          <a:off x="438027" y="382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1981200"/>
                <a:gridCol w="1234650"/>
                <a:gridCol w="2598200"/>
                <a:gridCol w="1480175"/>
                <a:gridCol w="2201550"/>
                <a:gridCol w="872500"/>
                <a:gridCol w="890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티켓 중개 시스템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가맹점 FAQ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 넘버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가맹점 FAQ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작성자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김진선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경로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로그인 &gt; 공지사항 페이지(가맹점 페이지) &gt; 공지사항 상세 페이지_공지사항 상세 내용 출력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87" name="Google Shape;587;p36"/>
          <p:cNvSpPr/>
          <p:nvPr/>
        </p:nvSpPr>
        <p:spPr>
          <a:xfrm>
            <a:off x="445933" y="1385239"/>
            <a:ext cx="8121675" cy="5123486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36"/>
          <p:cNvSpPr/>
          <p:nvPr/>
        </p:nvSpPr>
        <p:spPr>
          <a:xfrm>
            <a:off x="635692" y="2732290"/>
            <a:ext cx="7732669" cy="2939432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36"/>
          <p:cNvSpPr/>
          <p:nvPr/>
        </p:nvSpPr>
        <p:spPr>
          <a:xfrm>
            <a:off x="635692" y="6146147"/>
            <a:ext cx="7742158" cy="25858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푸터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36"/>
          <p:cNvSpPr/>
          <p:nvPr/>
        </p:nvSpPr>
        <p:spPr>
          <a:xfrm>
            <a:off x="3859054" y="5725170"/>
            <a:ext cx="1311752" cy="36576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1" name="Google Shape;591;p36"/>
          <p:cNvGraphicFramePr/>
          <p:nvPr/>
        </p:nvGraphicFramePr>
        <p:xfrm>
          <a:off x="8801101" y="13849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382900"/>
                <a:gridCol w="2614300"/>
              </a:tblGrid>
              <a:tr h="5123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- 목록보기를 누르면 공지사항 페이지(가맹점 페이지)로 이동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92" name="Google Shape;592;p36"/>
          <p:cNvSpPr/>
          <p:nvPr/>
        </p:nvSpPr>
        <p:spPr>
          <a:xfrm>
            <a:off x="5294630" y="5671820"/>
            <a:ext cx="409575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36"/>
          <p:cNvSpPr/>
          <p:nvPr/>
        </p:nvSpPr>
        <p:spPr>
          <a:xfrm>
            <a:off x="645291" y="1561176"/>
            <a:ext cx="1091112" cy="5977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로고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36"/>
          <p:cNvSpPr/>
          <p:nvPr/>
        </p:nvSpPr>
        <p:spPr>
          <a:xfrm>
            <a:off x="1954626" y="1561176"/>
            <a:ext cx="6442046" cy="559788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로그아웃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36"/>
          <p:cNvSpPr/>
          <p:nvPr/>
        </p:nvSpPr>
        <p:spPr>
          <a:xfrm>
            <a:off x="664267" y="2272771"/>
            <a:ext cx="7732669" cy="388412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연극 등록 | 극단 마이페이지 | 고객센터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6" name="Google Shape;596;p36"/>
          <p:cNvGraphicFramePr/>
          <p:nvPr/>
        </p:nvGraphicFramePr>
        <p:xfrm>
          <a:off x="635000" y="27324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1326525"/>
                <a:gridCol w="571500"/>
                <a:gridCol w="4467850"/>
                <a:gridCol w="13671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제목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임시점검 안내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게시글번호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등록일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2023-01-07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97" name="Google Shape;597;p36"/>
          <p:cNvSpPr txBox="1"/>
          <p:nvPr/>
        </p:nvSpPr>
        <p:spPr>
          <a:xfrm>
            <a:off x="920115" y="3561715"/>
            <a:ext cx="7162800" cy="187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안녕하세요. 마로티켓입니다.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시스템 임시점검에 따른 일부 서비스가 일시 중지되오니, 고객의 너그러운 양해 부탁드립니다.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중단 서비스 : 정산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중단 시간 : 2023-01-07 ~ 01-08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서비스 이용에 불편을 드려 죄송합니다.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마로티켓은 항상 안전하고 편리한 서비스로 보답하기 위하여 최선을 다하겠습니다. 감사합니다.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36"/>
          <p:cNvSpPr/>
          <p:nvPr/>
        </p:nvSpPr>
        <p:spPr>
          <a:xfrm>
            <a:off x="3858895" y="5742939"/>
            <a:ext cx="1311910" cy="304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목록보기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3" name="Google Shape;603;p37"/>
          <p:cNvGraphicFramePr/>
          <p:nvPr/>
        </p:nvGraphicFramePr>
        <p:xfrm>
          <a:off x="438027" y="382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1981200"/>
                <a:gridCol w="1234650"/>
                <a:gridCol w="2598200"/>
                <a:gridCol w="1480175"/>
                <a:gridCol w="2201550"/>
                <a:gridCol w="872500"/>
                <a:gridCol w="890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티켓 중개 시스템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가맹점 FAQ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 넘버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가맹점 FAQ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작성자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김진선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경로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로그인 &gt; FAQ 페이지(가맹점 페이지)_FAQ 리스트 출력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604" name="Google Shape;604;p37"/>
          <p:cNvSpPr/>
          <p:nvPr/>
        </p:nvSpPr>
        <p:spPr>
          <a:xfrm>
            <a:off x="445933" y="1385239"/>
            <a:ext cx="8121675" cy="5123486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7"/>
          <p:cNvSpPr/>
          <p:nvPr/>
        </p:nvSpPr>
        <p:spPr>
          <a:xfrm>
            <a:off x="635692" y="2732290"/>
            <a:ext cx="7732669" cy="3225182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7"/>
          <p:cNvSpPr/>
          <p:nvPr/>
        </p:nvSpPr>
        <p:spPr>
          <a:xfrm>
            <a:off x="635692" y="6146147"/>
            <a:ext cx="7742158" cy="25858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푸터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07" name="Google Shape;607;p37"/>
          <p:cNvGraphicFramePr/>
          <p:nvPr/>
        </p:nvGraphicFramePr>
        <p:xfrm>
          <a:off x="645160" y="30979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993150"/>
                <a:gridCol w="5276850"/>
                <a:gridCol w="1462700"/>
              </a:tblGrid>
              <a:tr h="34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글번호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FAQ 제목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등록일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연극을 등록했는데 안보여요!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2023-01-15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연극 정보를 수정해야해요!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2023-01-08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등록한 연극을 삭제하고싶어요!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2023-01-06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...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정산은 어떻게 되나요?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2022-11-20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회원 탈퇴 하고 싶어요!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2022-11-13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08" name="Google Shape;608;p37"/>
          <p:cNvSpPr txBox="1"/>
          <p:nvPr/>
        </p:nvSpPr>
        <p:spPr>
          <a:xfrm>
            <a:off x="645160" y="2731770"/>
            <a:ext cx="196215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FAQ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37"/>
          <p:cNvSpPr/>
          <p:nvPr/>
        </p:nvSpPr>
        <p:spPr>
          <a:xfrm>
            <a:off x="3422015" y="5688965"/>
            <a:ext cx="2178050" cy="222250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7"/>
          <p:cNvSpPr/>
          <p:nvPr/>
        </p:nvSpPr>
        <p:spPr>
          <a:xfrm rot="-5400000">
            <a:off x="3464480" y="5748734"/>
            <a:ext cx="188913" cy="130969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37"/>
          <p:cNvSpPr/>
          <p:nvPr/>
        </p:nvSpPr>
        <p:spPr>
          <a:xfrm rot="5280000">
            <a:off x="5336536" y="5733996"/>
            <a:ext cx="176697" cy="154413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37"/>
          <p:cNvSpPr txBox="1"/>
          <p:nvPr/>
        </p:nvSpPr>
        <p:spPr>
          <a:xfrm>
            <a:off x="3889375" y="5689599"/>
            <a:ext cx="238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37"/>
          <p:cNvSpPr txBox="1"/>
          <p:nvPr/>
        </p:nvSpPr>
        <p:spPr>
          <a:xfrm>
            <a:off x="4127500" y="5689599"/>
            <a:ext cx="238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37"/>
          <p:cNvSpPr txBox="1"/>
          <p:nvPr/>
        </p:nvSpPr>
        <p:spPr>
          <a:xfrm>
            <a:off x="4365625" y="5689599"/>
            <a:ext cx="238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37"/>
          <p:cNvSpPr txBox="1"/>
          <p:nvPr/>
        </p:nvSpPr>
        <p:spPr>
          <a:xfrm>
            <a:off x="4603750" y="5689599"/>
            <a:ext cx="238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7"/>
          <p:cNvSpPr txBox="1"/>
          <p:nvPr/>
        </p:nvSpPr>
        <p:spPr>
          <a:xfrm>
            <a:off x="4841875" y="5689599"/>
            <a:ext cx="238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7"/>
          <p:cNvSpPr/>
          <p:nvPr/>
        </p:nvSpPr>
        <p:spPr>
          <a:xfrm>
            <a:off x="1638459" y="3817620"/>
            <a:ext cx="2965292" cy="36576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8" name="Google Shape;618;p37"/>
          <p:cNvGraphicFramePr/>
          <p:nvPr/>
        </p:nvGraphicFramePr>
        <p:xfrm>
          <a:off x="8801101" y="13849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382900"/>
                <a:gridCol w="2614300"/>
              </a:tblGrid>
              <a:tr h="3025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- 극단회원 FAQ(TFAQ)  테이블에서 데이터 출력 (작성일 내림차순, 한 페이지에 리스트 10개)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98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</a:rPr>
                        <a:t>- FAQ 제목을 누르면 해당 FAQ 상세보기 페이지로 넘어감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19" name="Google Shape;619;p37"/>
          <p:cNvSpPr/>
          <p:nvPr/>
        </p:nvSpPr>
        <p:spPr>
          <a:xfrm>
            <a:off x="1228725" y="3484245"/>
            <a:ext cx="409575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37"/>
          <p:cNvSpPr/>
          <p:nvPr/>
        </p:nvSpPr>
        <p:spPr>
          <a:xfrm>
            <a:off x="4670425" y="3764280"/>
            <a:ext cx="409575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37"/>
          <p:cNvSpPr/>
          <p:nvPr/>
        </p:nvSpPr>
        <p:spPr>
          <a:xfrm>
            <a:off x="638175" y="3484743"/>
            <a:ext cx="854710" cy="2173107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37"/>
          <p:cNvSpPr/>
          <p:nvPr/>
        </p:nvSpPr>
        <p:spPr>
          <a:xfrm>
            <a:off x="645291" y="1561176"/>
            <a:ext cx="1091112" cy="5977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로고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37"/>
          <p:cNvSpPr/>
          <p:nvPr/>
        </p:nvSpPr>
        <p:spPr>
          <a:xfrm>
            <a:off x="1954626" y="1561176"/>
            <a:ext cx="6442046" cy="559788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로그아웃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37"/>
          <p:cNvSpPr/>
          <p:nvPr/>
        </p:nvSpPr>
        <p:spPr>
          <a:xfrm>
            <a:off x="664267" y="2272771"/>
            <a:ext cx="7732669" cy="388412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연극 등록 | 극단 마이페이지 | 고객센터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9" name="Google Shape;629;p38"/>
          <p:cNvGraphicFramePr/>
          <p:nvPr/>
        </p:nvGraphicFramePr>
        <p:xfrm>
          <a:off x="438027" y="382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1981200"/>
                <a:gridCol w="1234650"/>
                <a:gridCol w="2598200"/>
                <a:gridCol w="1480175"/>
                <a:gridCol w="2201550"/>
                <a:gridCol w="872500"/>
                <a:gridCol w="890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티켓 중개 시스템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가맹점 FAQ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 넘버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가맹점 FAQ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작성자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김진선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경로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로그인 &gt; FAQ 페이지(가맹점 페이지) &gt; FAQ 상세 페이지_FAQ 상세 내용 출력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630" name="Google Shape;630;p38"/>
          <p:cNvSpPr/>
          <p:nvPr/>
        </p:nvSpPr>
        <p:spPr>
          <a:xfrm>
            <a:off x="445933" y="1385239"/>
            <a:ext cx="8121675" cy="5123486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635692" y="2732290"/>
            <a:ext cx="7732669" cy="2939432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635692" y="6146147"/>
            <a:ext cx="7742158" cy="25858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푸터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3859054" y="5725170"/>
            <a:ext cx="1311752" cy="36576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34" name="Google Shape;634;p38"/>
          <p:cNvGraphicFramePr/>
          <p:nvPr/>
        </p:nvGraphicFramePr>
        <p:xfrm>
          <a:off x="8801101" y="13849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382900"/>
                <a:gridCol w="2614300"/>
              </a:tblGrid>
              <a:tr h="5123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- 목록보기를 누르면 FAQ 페이지(가맹점 페이지)로 이동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35" name="Google Shape;635;p38"/>
          <p:cNvSpPr/>
          <p:nvPr/>
        </p:nvSpPr>
        <p:spPr>
          <a:xfrm>
            <a:off x="5294630" y="5671820"/>
            <a:ext cx="409575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38"/>
          <p:cNvSpPr/>
          <p:nvPr/>
        </p:nvSpPr>
        <p:spPr>
          <a:xfrm>
            <a:off x="645291" y="1561176"/>
            <a:ext cx="1091112" cy="5977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로고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38"/>
          <p:cNvSpPr/>
          <p:nvPr/>
        </p:nvSpPr>
        <p:spPr>
          <a:xfrm>
            <a:off x="1954626" y="1561176"/>
            <a:ext cx="6442046" cy="559788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로그아웃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38"/>
          <p:cNvSpPr/>
          <p:nvPr/>
        </p:nvSpPr>
        <p:spPr>
          <a:xfrm>
            <a:off x="664267" y="2272771"/>
            <a:ext cx="7732669" cy="388412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연극 등록 | 극단 마이페이지 | 고객센터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39" name="Google Shape;639;p38"/>
          <p:cNvGraphicFramePr/>
          <p:nvPr/>
        </p:nvGraphicFramePr>
        <p:xfrm>
          <a:off x="635000" y="27324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1326525"/>
                <a:gridCol w="571500"/>
                <a:gridCol w="4467850"/>
                <a:gridCol w="13671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제목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연극 정보를 수정해야해요!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게시글번호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등록일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2023-01-08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40" name="Google Shape;640;p38"/>
          <p:cNvSpPr txBox="1"/>
          <p:nvPr/>
        </p:nvSpPr>
        <p:spPr>
          <a:xfrm>
            <a:off x="914400" y="3744595"/>
            <a:ext cx="716280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[극단 마이페이지] &gt; [등록한 연극] 에서 연극 정보를 수정할 수 있습니다.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다만, 관리자 승인 중인 연극은 수정이 불가하오니 관리자 승인이 완료되면 수정해주세요.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38"/>
          <p:cNvSpPr/>
          <p:nvPr/>
        </p:nvSpPr>
        <p:spPr>
          <a:xfrm>
            <a:off x="3858895" y="5742939"/>
            <a:ext cx="1311910" cy="304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목록보기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Google Shape;80;p13"/>
          <p:cNvGraphicFramePr/>
          <p:nvPr/>
        </p:nvGraphicFramePr>
        <p:xfrm>
          <a:off x="438027" y="382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1981200"/>
                <a:gridCol w="1234650"/>
                <a:gridCol w="2598200"/>
                <a:gridCol w="1480175"/>
                <a:gridCol w="2201550"/>
                <a:gridCol w="872500"/>
                <a:gridCol w="890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티켓 중개 시스템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가맹점 메인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 넘버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가맹점 메인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작성자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김진선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경로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로그인 &gt; 메인 페이지(가맹점 페이지)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81" name="Google Shape;81;p13"/>
          <p:cNvSpPr/>
          <p:nvPr/>
        </p:nvSpPr>
        <p:spPr>
          <a:xfrm>
            <a:off x="445933" y="1385239"/>
            <a:ext cx="8121675" cy="5123486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616716" y="1537046"/>
            <a:ext cx="1091112" cy="5977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로고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1926051" y="1537046"/>
            <a:ext cx="6442046" cy="559788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로그아웃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635692" y="2248641"/>
            <a:ext cx="7732669" cy="388412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연극 등록 | 극단 마이페이지 | 고객센터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635692" y="2788860"/>
            <a:ext cx="7732669" cy="2900642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635692" y="5841347"/>
            <a:ext cx="7742158" cy="56338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회사소개 | 이용약관 | 개인정보취급방침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7" name="Google Shape;87;p13"/>
          <p:cNvGraphicFramePr/>
          <p:nvPr/>
        </p:nvGraphicFramePr>
        <p:xfrm>
          <a:off x="635635" y="31849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993150"/>
                <a:gridCol w="5276850"/>
                <a:gridCol w="1462700"/>
              </a:tblGrid>
              <a:tr h="36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번호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제목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등록일시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마로티켓 전자금융거래 약관 변경 안내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2023-01-16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통신판매중개에서의 소비자분쟁해결 기준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2023-01-09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임시 점검 안내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2023-01-07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마로티켓 개인정보 처리방침 변경 안내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2022-12-26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마로티켓 가맹자 약관 변경 안내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2022-12-19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8" name="Google Shape;88;p13"/>
          <p:cNvSpPr txBox="1"/>
          <p:nvPr/>
        </p:nvSpPr>
        <p:spPr>
          <a:xfrm>
            <a:off x="714375" y="2819400"/>
            <a:ext cx="196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목록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8699501" y="13849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408950"/>
                <a:gridCol w="2588250"/>
              </a:tblGrid>
              <a:tr h="69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로고를 누르면 메인 페이지(가맹점 페이지)로 이동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82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2</a:t>
                      </a:r>
                      <a:endParaRPr b="1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로그아웃을 누르면 메인 페이지(사용자 페이지)로 이동</a:t>
                      </a:r>
                      <a:endParaRPr b="1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841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3</a:t>
                      </a:r>
                      <a:endParaRPr b="1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u="none" cap="none" strike="noStrike">
                          <a:solidFill>
                            <a:schemeClr val="dk1"/>
                          </a:solidFill>
                        </a:rPr>
                        <a:t>- 극단회원 NOTICE 테이블에서 데이터 출력 (작성일 내림차순(최신순), </a:t>
                      </a:r>
                      <a:r>
                        <a:rPr b="1" lang="ko-KR"/>
                        <a:t>페이지 당 10개 목록</a:t>
                      </a:r>
                      <a:r>
                        <a:rPr b="1" lang="ko-KR" u="none" cap="none" strike="noStrike">
                          <a:solidFill>
                            <a:schemeClr val="dk1"/>
                          </a:solidFill>
                        </a:rPr>
                        <a:t>)</a:t>
                      </a:r>
                      <a:endParaRPr b="1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u="none" cap="none" strike="noStrike">
                          <a:solidFill>
                            <a:schemeClr val="dk1"/>
                          </a:solidFill>
                        </a:rPr>
                        <a:t>- 공지사항을 누르면 공지사항 페이지로 이동</a:t>
                      </a:r>
                      <a:endParaRPr b="1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0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4</a:t>
                      </a:r>
                      <a:endParaRPr b="1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u="none" cap="none" strike="noStrike">
                          <a:solidFill>
                            <a:schemeClr val="dk1"/>
                          </a:solidFill>
                        </a:rPr>
                        <a:t>- 공지사항 제목을 누르면 해당 공지사항 상세보기 페이지로 이동</a:t>
                      </a:r>
                      <a:endParaRPr b="1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0" name="Google Shape;90;p13"/>
          <p:cNvSpPr/>
          <p:nvPr/>
        </p:nvSpPr>
        <p:spPr>
          <a:xfrm>
            <a:off x="799300" y="2859200"/>
            <a:ext cx="1461600" cy="3048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707515" y="3568700"/>
            <a:ext cx="4000500" cy="3048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2419230" y="2788885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5862955" y="3454400"/>
            <a:ext cx="409575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1490705" y="1607397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6840330" y="1607385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910975" y="1683525"/>
            <a:ext cx="473100" cy="3048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7334950" y="1683525"/>
            <a:ext cx="996600" cy="3048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3417765" y="5420640"/>
            <a:ext cx="2178000" cy="222300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 rot="-5400000">
            <a:off x="3460252" y="5480300"/>
            <a:ext cx="189000" cy="1311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 rot="5277484">
            <a:off x="5332355" y="5465791"/>
            <a:ext cx="176812" cy="154295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3885125" y="5421274"/>
            <a:ext cx="238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4123250" y="5421274"/>
            <a:ext cx="238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4361375" y="5421274"/>
            <a:ext cx="238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4599500" y="5421274"/>
            <a:ext cx="238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4837625" y="5421274"/>
            <a:ext cx="238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가맹점 연극 등록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15"/>
          <p:cNvGraphicFramePr/>
          <p:nvPr/>
        </p:nvGraphicFramePr>
        <p:xfrm>
          <a:off x="438027" y="382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1981200"/>
                <a:gridCol w="1234650"/>
                <a:gridCol w="2598200"/>
                <a:gridCol w="1480175"/>
                <a:gridCol w="2201550"/>
                <a:gridCol w="872500"/>
                <a:gridCol w="890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티켓 중개 시스템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가맹점 메인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 넘버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가맹점 메인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작성자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김진선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경로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로그인 &gt; 메인 페이지(가맹점 페이지)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16" name="Google Shape;116;p15"/>
          <p:cNvSpPr/>
          <p:nvPr/>
        </p:nvSpPr>
        <p:spPr>
          <a:xfrm>
            <a:off x="445933" y="1385239"/>
            <a:ext cx="8121675" cy="5123486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616716" y="1537046"/>
            <a:ext cx="1091112" cy="5977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로고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1926051" y="1537046"/>
            <a:ext cx="6442046" cy="559788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로그아웃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635692" y="2248641"/>
            <a:ext cx="7732669" cy="388412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연극 등록 | 극단 마이페이지 | 고객센터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635692" y="2788860"/>
            <a:ext cx="7732669" cy="2900642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635692" y="5841347"/>
            <a:ext cx="7742158" cy="56338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회사소개 | 이용약관 | 개인정보취급방침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2" name="Google Shape;122;p15"/>
          <p:cNvGraphicFramePr/>
          <p:nvPr/>
        </p:nvGraphicFramePr>
        <p:xfrm>
          <a:off x="635635" y="31849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993150"/>
                <a:gridCol w="5276850"/>
                <a:gridCol w="1462700"/>
              </a:tblGrid>
              <a:tr h="36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글번호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공지사항 제목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작성일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마로티켓 전자금융거래 약관 변경 안내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2023-01-16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통신판매중개에서의 소비자분쟁해결 기준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2023-01-09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임시 점검 안내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2023-01-07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마로티켓 개인정보 처리방침 변경 안내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2022-12-26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마로티켓 가맹자 약관 변경 안내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2022-12-19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3" name="Google Shape;123;p15"/>
          <p:cNvSpPr txBox="1"/>
          <p:nvPr/>
        </p:nvSpPr>
        <p:spPr>
          <a:xfrm>
            <a:off x="714375" y="2819400"/>
            <a:ext cx="196215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3403600" y="5422900"/>
            <a:ext cx="2178050" cy="222250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 rot="-5400000">
            <a:off x="3446065" y="5482669"/>
            <a:ext cx="188913" cy="130969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/>
          <p:nvPr/>
        </p:nvSpPr>
        <p:spPr>
          <a:xfrm rot="5280000">
            <a:off x="5318121" y="5467931"/>
            <a:ext cx="176697" cy="154413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3870960" y="5423534"/>
            <a:ext cx="238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109085" y="5423534"/>
            <a:ext cx="238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4347210" y="5423534"/>
            <a:ext cx="238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4585335" y="5423534"/>
            <a:ext cx="238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4823460" y="5423534"/>
            <a:ext cx="238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2" name="Google Shape;132;p15"/>
          <p:cNvGraphicFramePr/>
          <p:nvPr/>
        </p:nvGraphicFramePr>
        <p:xfrm>
          <a:off x="8699501" y="13849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291475"/>
                <a:gridCol w="2705725"/>
              </a:tblGrid>
              <a:tr h="5123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- [연극 등록]을 누르면 연극 등록 페이지로 이동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3" name="Google Shape;133;p15"/>
          <p:cNvSpPr/>
          <p:nvPr/>
        </p:nvSpPr>
        <p:spPr>
          <a:xfrm>
            <a:off x="714534" y="2211070"/>
            <a:ext cx="993093" cy="426048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1637030" y="1944370"/>
            <a:ext cx="409575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16"/>
          <p:cNvGraphicFramePr/>
          <p:nvPr/>
        </p:nvGraphicFramePr>
        <p:xfrm>
          <a:off x="438027" y="382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1981200"/>
                <a:gridCol w="1234650"/>
                <a:gridCol w="2670600"/>
                <a:gridCol w="1407800"/>
                <a:gridCol w="2201550"/>
                <a:gridCol w="872500"/>
                <a:gridCol w="890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티켓 중개 시스템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가맹점 연극 등록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 넘버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가맹점 연극 등록 페이지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작성자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최종현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경로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로그인 &gt; 연극 등록 페이지(가맹점 페이지)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40" name="Google Shape;140;p16"/>
          <p:cNvSpPr/>
          <p:nvPr/>
        </p:nvSpPr>
        <p:spPr>
          <a:xfrm>
            <a:off x="445933" y="1385239"/>
            <a:ext cx="8121675" cy="5123486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616716" y="1537046"/>
            <a:ext cx="1091112" cy="5977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로고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1926051" y="1537046"/>
            <a:ext cx="6442046" cy="559788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로그아웃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635692" y="2248641"/>
            <a:ext cx="7732669" cy="388412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연극 등록 | 극단 마이페이지 | 고객센터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635692" y="2788860"/>
            <a:ext cx="7732669" cy="2900642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635692" y="5841347"/>
            <a:ext cx="7742158" cy="56338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회사소개 | 이용약관 | 개인정보취급방침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3722450" y="2819400"/>
            <a:ext cx="196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공연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등록 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페이지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7" name="Google Shape;147;p16"/>
          <p:cNvGraphicFramePr/>
          <p:nvPr/>
        </p:nvGraphicFramePr>
        <p:xfrm>
          <a:off x="8699501" y="13849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304175"/>
                <a:gridCol w="2693025"/>
              </a:tblGrid>
              <a:tr h="1476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- 필수 동의 체크박스에 모두 체크해야 임시등록가능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823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2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화면에 내용이 전부 안보일 경우 </a:t>
                      </a: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</a:rPr>
                        <a:t>스크롤바</a:t>
                      </a:r>
                      <a:r>
                        <a:rPr b="1" lang="ko-KR" sz="1800"/>
                        <a:t>를 이용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Google Shape;148;p16"/>
          <p:cNvGraphicFramePr/>
          <p:nvPr/>
        </p:nvGraphicFramePr>
        <p:xfrm>
          <a:off x="2212976" y="32242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5965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정산 관련 동의 (필수)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정산 관련 약관 </a:t>
                      </a:r>
                      <a:r>
                        <a:rPr lang="ko-KR" sz="1800"/>
                        <a:t>내용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9" name="Google Shape;149;p16"/>
          <p:cNvGraphicFramePr/>
          <p:nvPr/>
        </p:nvGraphicFramePr>
        <p:xfrm>
          <a:off x="2212976" y="40516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5965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연극 등록 관련 동의 (필수)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연극 등록 관련 약관 </a:t>
                      </a:r>
                      <a:r>
                        <a:rPr lang="ko-KR" sz="1800"/>
                        <a:t>내용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0" name="Google Shape;150;p16"/>
          <p:cNvGraphicFramePr/>
          <p:nvPr/>
        </p:nvGraphicFramePr>
        <p:xfrm>
          <a:off x="2212976" y="48803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5965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예매 좌석 제한 관련 동의(필수)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예매 좌석 제한 고지 </a:t>
                      </a:r>
                      <a:r>
                        <a:rPr lang="ko-KR" sz="1800"/>
                        <a:t>내용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1" name="Google Shape;151;p16"/>
          <p:cNvSpPr/>
          <p:nvPr/>
        </p:nvSpPr>
        <p:spPr>
          <a:xfrm>
            <a:off x="4552900" y="3292457"/>
            <a:ext cx="247800" cy="238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5023175" y="4120110"/>
            <a:ext cx="247800" cy="238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5482550" y="4969135"/>
            <a:ext cx="247800" cy="238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4498773" y="3220900"/>
            <a:ext cx="409500" cy="4266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5123329" y="3279000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8254999" y="2844800"/>
            <a:ext cx="63500" cy="1056688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8179434" y="2636520"/>
            <a:ext cx="409575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635692" y="2788860"/>
            <a:ext cx="7732800" cy="2900700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445933" y="1385239"/>
            <a:ext cx="8121675" cy="5123486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4" name="Google Shape;164;p17"/>
          <p:cNvGraphicFramePr/>
          <p:nvPr/>
        </p:nvGraphicFramePr>
        <p:xfrm>
          <a:off x="1501035" y="32020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{454AA25A-35EC-4FDC-84AA-9D3A6A17BD74}</a:tableStyleId>
              </a:tblPr>
              <a:tblGrid>
                <a:gridCol w="3001000"/>
                <a:gridCol w="3001000"/>
              </a:tblGrid>
              <a:tr h="41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/>
                        <a:t>연극명</a:t>
                      </a:r>
                      <a:endParaRPr b="0" sz="1800" u="none" cap="none" strike="noStrike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rgbClr val="A6A6A6"/>
                          </a:solidFill>
                        </a:rPr>
                        <a:t>연극명 입력 칸</a:t>
                      </a:r>
                      <a:endParaRPr b="0" sz="1800" u="none" cap="none" strike="noStrike">
                        <a:solidFill>
                          <a:srgbClr val="A6A6A6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- 연극 시작일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A6A6A6"/>
                          </a:solidFill>
                        </a:rPr>
                        <a:t>달력 </a:t>
                      </a:r>
                      <a:r>
                        <a:rPr lang="ko-KR" sz="1800">
                          <a:solidFill>
                            <a:srgbClr val="A6A6A6"/>
                          </a:solidFill>
                        </a:rPr>
                        <a:t>날짜 선택</a:t>
                      </a:r>
                      <a:endParaRPr sz="1800" u="none" cap="none" strike="noStrike">
                        <a:solidFill>
                          <a:srgbClr val="A6A6A6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- 연극 종료일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A6A6A6"/>
                          </a:solidFill>
                        </a:rPr>
                        <a:t>달력 </a:t>
                      </a:r>
                      <a:r>
                        <a:rPr lang="ko-KR" sz="1800">
                          <a:solidFill>
                            <a:srgbClr val="A6A6A6"/>
                          </a:solidFill>
                        </a:rPr>
                        <a:t>날짜</a:t>
                      </a:r>
                      <a:r>
                        <a:rPr lang="ko-KR" sz="1800" u="none" cap="none" strike="noStrike">
                          <a:solidFill>
                            <a:srgbClr val="A6A6A6"/>
                          </a:solidFill>
                        </a:rPr>
                        <a:t> </a:t>
                      </a:r>
                      <a:r>
                        <a:rPr lang="ko-KR" sz="1800">
                          <a:solidFill>
                            <a:srgbClr val="A6A6A6"/>
                          </a:solidFill>
                        </a:rPr>
                        <a:t>선택</a:t>
                      </a:r>
                      <a:endParaRPr sz="1800" u="none" cap="none" strike="noStrike">
                        <a:solidFill>
                          <a:srgbClr val="A6A6A6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연극 소요 시간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A6A6A6"/>
                          </a:solidFill>
                        </a:rPr>
                        <a:t>소요시간을 분 단위로 입력</a:t>
                      </a:r>
                      <a:endParaRPr sz="1800" u="none" cap="none" strike="noStrike">
                        <a:solidFill>
                          <a:srgbClr val="A6A6A6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극장</a:t>
                      </a:r>
                      <a:r>
                        <a:rPr lang="ko-KR" sz="1800"/>
                        <a:t>명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A6A6A6"/>
                          </a:solidFill>
                        </a:rPr>
                        <a:t>극장</a:t>
                      </a:r>
                      <a:r>
                        <a:rPr lang="ko-KR" sz="1800">
                          <a:solidFill>
                            <a:srgbClr val="A6A6A6"/>
                          </a:solidFill>
                        </a:rPr>
                        <a:t>명</a:t>
                      </a:r>
                      <a:r>
                        <a:rPr lang="ko-KR" sz="1800" u="none" cap="none" strike="noStrike">
                          <a:solidFill>
                            <a:srgbClr val="A6A6A6"/>
                          </a:solidFill>
                        </a:rPr>
                        <a:t> 입력 칸</a:t>
                      </a:r>
                      <a:endParaRPr sz="1800" u="none" cap="none" strike="noStrike">
                        <a:solidFill>
                          <a:srgbClr val="A6A6A6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5" name="Google Shape;165;p17"/>
          <p:cNvGraphicFramePr/>
          <p:nvPr/>
        </p:nvGraphicFramePr>
        <p:xfrm>
          <a:off x="438027" y="382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1981200"/>
                <a:gridCol w="1234650"/>
                <a:gridCol w="2670600"/>
                <a:gridCol w="1407800"/>
                <a:gridCol w="2201550"/>
                <a:gridCol w="872500"/>
                <a:gridCol w="890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티켓 중개 시스템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가맹점 연극 등록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 넘버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가맹점 연극 등록 페이지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작성자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최종현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경로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로그인 &gt; 연극 등록 페이지(가맹점 페이지)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66" name="Google Shape;166;p17"/>
          <p:cNvSpPr/>
          <p:nvPr/>
        </p:nvSpPr>
        <p:spPr>
          <a:xfrm>
            <a:off x="616716" y="1537046"/>
            <a:ext cx="1091112" cy="5977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로고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1926051" y="1537046"/>
            <a:ext cx="6442046" cy="559788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로그아웃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635692" y="2248641"/>
            <a:ext cx="7732669" cy="388412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연극 등록 | 극단 마이페이지 | 고객센터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635692" y="5841347"/>
            <a:ext cx="7742158" cy="56338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회사소개 | 이용약관 | 개인정보취급방침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4502026" y="3616875"/>
            <a:ext cx="1598700" cy="8466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8254999" y="3669667"/>
            <a:ext cx="63500" cy="846855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2" name="Google Shape;172;p17"/>
          <p:cNvGraphicFramePr/>
          <p:nvPr/>
        </p:nvGraphicFramePr>
        <p:xfrm>
          <a:off x="8906510" y="13849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{68AF4C62-F88C-40C5-9329-7281CE80D394}</a:tableStyleId>
              </a:tblPr>
              <a:tblGrid>
                <a:gridCol w="382900"/>
                <a:gridCol w="2714625"/>
              </a:tblGrid>
              <a:tr h="208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b="1" lang="ko-KR" sz="1800"/>
                        <a:t>연극</a:t>
                      </a:r>
                      <a:r>
                        <a:rPr b="1"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 sz="1800"/>
                        <a:t>시작일은 현재 시간부터 30일 이후 부터 선택 가능하다.</a:t>
                      </a:r>
                      <a:endParaRPr b="1"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b="1" lang="ko-KR" sz="1800"/>
                        <a:t>연극</a:t>
                      </a:r>
                      <a:r>
                        <a:rPr b="1"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 sz="1800"/>
                        <a:t>종료일은</a:t>
                      </a:r>
                      <a:r>
                        <a:rPr b="1"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 sz="1800"/>
                        <a:t>연극 시작일부터 최대 60일까지 선택 가능하다.</a:t>
                      </a:r>
                      <a:endParaRPr b="1"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p17"/>
          <p:cNvSpPr/>
          <p:nvPr/>
        </p:nvSpPr>
        <p:spPr>
          <a:xfrm>
            <a:off x="6324487" y="3666210"/>
            <a:ext cx="409500" cy="4191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/>
          <p:nvPr/>
        </p:nvSpPr>
        <p:spPr>
          <a:xfrm>
            <a:off x="445933" y="1385239"/>
            <a:ext cx="8121600" cy="5123400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635692" y="2788860"/>
            <a:ext cx="7732800" cy="2900700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0" name="Google Shape;180;p18"/>
          <p:cNvGraphicFramePr/>
          <p:nvPr/>
        </p:nvGraphicFramePr>
        <p:xfrm>
          <a:off x="1859490" y="29946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{454AA25A-35EC-4FDC-84AA-9D3A6A17BD74}</a:tableStyleId>
              </a:tblPr>
              <a:tblGrid>
                <a:gridCol w="3001000"/>
                <a:gridCol w="3001000"/>
              </a:tblGrid>
              <a:tr h="4313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극장 주소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A6A6A6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A6A6A6"/>
                          </a:solidFill>
                        </a:rPr>
                        <a:t>극장주소입력칸</a:t>
                      </a:r>
                      <a:endParaRPr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연극 포스터</a:t>
                      </a:r>
                      <a:endParaRPr b="0" sz="1800" u="none" cap="none" strike="noStrike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A6A6A6"/>
                          </a:solidFill>
                        </a:rPr>
                        <a:t>                   선택된 파일 없음</a:t>
                      </a:r>
                      <a:endParaRPr b="0" sz="1800" u="none" cap="none" strike="noStrike">
                        <a:solidFill>
                          <a:srgbClr val="A6A6A6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기획사 정보</a:t>
                      </a:r>
                      <a:endParaRPr b="0" sz="1800" u="none" cap="none" strike="noStrike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A6A6A6"/>
                          </a:solidFill>
                        </a:rPr>
                        <a:t>마로기획</a:t>
                      </a:r>
                      <a:endParaRPr b="0" sz="1800" u="none" cap="none" strike="noStrike">
                        <a:solidFill>
                          <a:srgbClr val="A6A6A6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장르정보</a:t>
                      </a:r>
                      <a:endParaRPr b="0" sz="1800" u="none" cap="none" strike="noStrike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A6A6A6"/>
                          </a:solidFill>
                        </a:rPr>
                        <a:t>로맨스극</a:t>
                      </a:r>
                      <a:endParaRPr b="0" sz="1800" u="none" cap="none" strike="noStrike">
                        <a:solidFill>
                          <a:srgbClr val="A6A6A6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관람등급</a:t>
                      </a:r>
                      <a:endParaRPr b="0" sz="1800" u="none" cap="none" strike="noStrike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A6A6A6"/>
                          </a:solidFill>
                        </a:rPr>
                        <a:t>전체이용가</a:t>
                      </a:r>
                      <a:endParaRPr b="0" sz="1800" u="none" cap="none" strike="noStrike">
                        <a:solidFill>
                          <a:srgbClr val="A6A6A6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1" name="Google Shape;181;p18"/>
          <p:cNvGraphicFramePr/>
          <p:nvPr/>
        </p:nvGraphicFramePr>
        <p:xfrm>
          <a:off x="438027" y="382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1981200"/>
                <a:gridCol w="1234650"/>
                <a:gridCol w="2670600"/>
                <a:gridCol w="1407800"/>
                <a:gridCol w="2201550"/>
                <a:gridCol w="872500"/>
                <a:gridCol w="890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티켓 중개 시스템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가맹점 연극 등록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 넘버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가맹점 연극 등록 페이지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작성자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최종현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경로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로그인 &gt; 연극 등록 페이지(가맹점 페이지)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82" name="Google Shape;182;p18"/>
          <p:cNvSpPr/>
          <p:nvPr/>
        </p:nvSpPr>
        <p:spPr>
          <a:xfrm>
            <a:off x="616716" y="1537046"/>
            <a:ext cx="1091100" cy="597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로고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1926051" y="1537046"/>
            <a:ext cx="6441900" cy="559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로그아웃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635692" y="2248641"/>
            <a:ext cx="7732800" cy="388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연극 등록 | 극단 마이페이지 | 고객센터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635692" y="5841347"/>
            <a:ext cx="7742100" cy="563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회사소개 | 이용약관 | 개인정보취급방침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4860501" y="2994650"/>
            <a:ext cx="1091100" cy="3942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5951604" y="2637150"/>
            <a:ext cx="409500" cy="5085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8254999" y="4463119"/>
            <a:ext cx="63600" cy="870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9" name="Google Shape;189;p18"/>
          <p:cNvGraphicFramePr/>
          <p:nvPr/>
        </p:nvGraphicFramePr>
        <p:xfrm>
          <a:off x="8890950" y="14975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{68AF4C62-F88C-40C5-9329-7281CE80D394}</a:tableStyleId>
              </a:tblPr>
              <a:tblGrid>
                <a:gridCol w="295275"/>
                <a:gridCol w="2705100"/>
              </a:tblGrid>
              <a:tr h="101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주소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API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버튼을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눌러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카카오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주소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API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를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이용하여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주소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입력칸에 입력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1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포스터로 사용될 이미지파일 첨부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1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 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콤보박스로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장르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선택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로맨스극은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1, 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코미디극은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2, 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드라마극은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3, 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공포극은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4, 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추리스릴러극은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5, 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판타지극은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6, 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시대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역사극은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7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을 입력받는다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1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 </a:t>
                      </a:r>
                      <a:r>
                        <a:rPr b="1" lang="ko-KR"/>
                        <a:t>콤보박스로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/>
                        <a:t>관람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/>
                        <a:t>등급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/>
                        <a:t>선택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전체는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1, 12</a:t>
                      </a:r>
                      <a:r>
                        <a:rPr b="1" lang="ko-KR"/>
                        <a:t>세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/>
                        <a:t>이상은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2, 15</a:t>
                      </a:r>
                      <a:r>
                        <a:rPr b="1" lang="ko-KR"/>
                        <a:t>세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/>
                        <a:t>이상은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3, 18</a:t>
                      </a:r>
                      <a:r>
                        <a:rPr b="1" lang="ko-KR"/>
                        <a:t>세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/>
                        <a:t>이상은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4</a:t>
                      </a:r>
                      <a:r>
                        <a:rPr b="1" lang="ko-KR"/>
                        <a:t>의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/>
                        <a:t>값을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/>
                        <a:t>가진다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0" name="Google Shape;190;p18"/>
          <p:cNvSpPr/>
          <p:nvPr/>
        </p:nvSpPr>
        <p:spPr>
          <a:xfrm>
            <a:off x="4907750" y="3042500"/>
            <a:ext cx="996600" cy="29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주소 찾기</a:t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4907750" y="3877875"/>
            <a:ext cx="996600" cy="29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파일 첨부</a:t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4953550" y="2117125"/>
            <a:ext cx="3884700" cy="388500"/>
          </a:xfrm>
          <a:prstGeom prst="leftArrow">
            <a:avLst>
              <a:gd fmla="val 62162" name="adj1"/>
              <a:gd fmla="val 64750" name="adj2"/>
            </a:avLst>
          </a:prstGeom>
          <a:solidFill>
            <a:srgbClr val="FF6600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4860500" y="3772000"/>
            <a:ext cx="1091100" cy="4734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6034929" y="3498500"/>
            <a:ext cx="409500" cy="5085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4208304" y="5260850"/>
            <a:ext cx="409500" cy="5085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4208304" y="4463125"/>
            <a:ext cx="409500" cy="5085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4860500" y="4676400"/>
            <a:ext cx="1681800" cy="8709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8"/>
          <p:cNvSpPr/>
          <p:nvPr/>
        </p:nvSpPr>
        <p:spPr>
          <a:xfrm rot="10800000">
            <a:off x="6168125" y="4805825"/>
            <a:ext cx="276300" cy="236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 rot="10800000">
            <a:off x="6168125" y="5214775"/>
            <a:ext cx="276300" cy="236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/>
          <p:nvPr/>
        </p:nvSpPr>
        <p:spPr>
          <a:xfrm>
            <a:off x="445933" y="1385239"/>
            <a:ext cx="8121600" cy="5123400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9"/>
          <p:cNvSpPr/>
          <p:nvPr/>
        </p:nvSpPr>
        <p:spPr>
          <a:xfrm>
            <a:off x="635692" y="2788860"/>
            <a:ext cx="7732800" cy="2900700"/>
          </a:xfrm>
          <a:prstGeom prst="rect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6" name="Google Shape;206;p19"/>
          <p:cNvGraphicFramePr/>
          <p:nvPr/>
        </p:nvGraphicFramePr>
        <p:xfrm>
          <a:off x="1859490" y="29946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{454AA25A-35EC-4FDC-84AA-9D3A6A17BD74}</a:tableStyleId>
              </a:tblPr>
              <a:tblGrid>
                <a:gridCol w="3001000"/>
                <a:gridCol w="3001000"/>
              </a:tblGrid>
              <a:tr h="4313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극장 주소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A6A6A6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A6A6A6"/>
                          </a:solidFill>
                        </a:rPr>
                        <a:t>극장주소입력칸</a:t>
                      </a:r>
                      <a:endParaRPr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연극 포스터</a:t>
                      </a:r>
                      <a:endParaRPr b="0" sz="1800" u="none" cap="none" strike="noStrike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A6A6A6"/>
                          </a:solidFill>
                        </a:rPr>
                        <a:t>                   선택된 파일 없음</a:t>
                      </a:r>
                      <a:endParaRPr b="0" sz="1800" u="none" cap="none" strike="noStrike">
                        <a:solidFill>
                          <a:srgbClr val="A6A6A6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기획사 정보</a:t>
                      </a:r>
                      <a:endParaRPr b="0" sz="1800" u="none" cap="none" strike="noStrike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A6A6A6"/>
                          </a:solidFill>
                        </a:rPr>
                        <a:t>마로기획</a:t>
                      </a:r>
                      <a:endParaRPr b="0" sz="1800" u="none" cap="none" strike="noStrike">
                        <a:solidFill>
                          <a:srgbClr val="A6A6A6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장르정보</a:t>
                      </a:r>
                      <a:endParaRPr b="0" sz="1800" u="none" cap="none" strike="noStrike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A6A6A6"/>
                          </a:solidFill>
                        </a:rPr>
                        <a:t>로맨스극</a:t>
                      </a:r>
                      <a:endParaRPr b="0" sz="1800" u="none" cap="none" strike="noStrike">
                        <a:solidFill>
                          <a:srgbClr val="A6A6A6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관람등급</a:t>
                      </a:r>
                      <a:endParaRPr b="0" sz="1800" u="none" cap="none" strike="noStrike"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A6A6A6"/>
                          </a:solidFill>
                        </a:rPr>
                        <a:t>전체이용가</a:t>
                      </a:r>
                      <a:endParaRPr b="0" sz="1800" u="none" cap="none" strike="noStrike">
                        <a:solidFill>
                          <a:srgbClr val="A6A6A6"/>
                        </a:solidFill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7" name="Google Shape;207;p19"/>
          <p:cNvGraphicFramePr/>
          <p:nvPr/>
        </p:nvGraphicFramePr>
        <p:xfrm>
          <a:off x="438027" y="382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{5F5CEB33-DA2B-4525-8C1B-495FF8864205}</a:tableStyleId>
              </a:tblPr>
              <a:tblGrid>
                <a:gridCol w="1981200"/>
                <a:gridCol w="1234650"/>
                <a:gridCol w="2670600"/>
                <a:gridCol w="1407800"/>
                <a:gridCol w="2201550"/>
                <a:gridCol w="872500"/>
                <a:gridCol w="890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티켓 중개 시스템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가맹점 연극 등록 페이지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페이지 넘버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가맹점 연극 등록 페이지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작성자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최종현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경로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로그인 &gt; 연극 등록 페이지(가맹점 페이지)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08" name="Google Shape;208;p19"/>
          <p:cNvSpPr/>
          <p:nvPr/>
        </p:nvSpPr>
        <p:spPr>
          <a:xfrm>
            <a:off x="616716" y="1537046"/>
            <a:ext cx="1091100" cy="597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로고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1926051" y="1537046"/>
            <a:ext cx="6441900" cy="559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로그아웃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635692" y="2248641"/>
            <a:ext cx="7732800" cy="388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연극 등록 | 극단 마이페이지 | 고객센터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635692" y="5841347"/>
            <a:ext cx="7742100" cy="563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회사소개 | 이용약관 | 개인정보취급방침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4860501" y="2994650"/>
            <a:ext cx="1091100" cy="394200"/>
          </a:xfrm>
          <a:prstGeom prst="rect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5951604" y="2637150"/>
            <a:ext cx="409500" cy="5085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8254999" y="4463119"/>
            <a:ext cx="63600" cy="870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5" name="Google Shape;215;p19"/>
          <p:cNvGraphicFramePr/>
          <p:nvPr/>
        </p:nvGraphicFramePr>
        <p:xfrm>
          <a:off x="8890950" y="14975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{68AF4C62-F88C-40C5-9329-7281CE80D394}</a:tableStyleId>
              </a:tblPr>
              <a:tblGrid>
                <a:gridCol w="295275"/>
                <a:gridCol w="2705100"/>
              </a:tblGrid>
              <a:tr h="101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주소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API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버튼을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눌러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카카오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주소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API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를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이용하여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주소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입력칸에 입력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1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포스터로 사용될 이미지파일 첨부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1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 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콤보박스로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장르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선택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로맨스극은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1, 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코미디극은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2, 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드라마극은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3, 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공포극은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4, 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추리스릴러극은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5, 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판타지극은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6, 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시대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역사극은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7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을 입력받는다</a:t>
                      </a: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1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 </a:t>
                      </a:r>
                      <a:r>
                        <a:rPr b="1" lang="ko-KR"/>
                        <a:t>콤보박스로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/>
                        <a:t>관람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/>
                        <a:t>등급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/>
                        <a:t>선택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전체는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1, 12</a:t>
                      </a:r>
                      <a:r>
                        <a:rPr b="1" lang="ko-KR"/>
                        <a:t>세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/>
                        <a:t>이상은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2, 15</a:t>
                      </a:r>
                      <a:r>
                        <a:rPr b="1" lang="ko-KR"/>
                        <a:t>세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/>
                        <a:t>이상은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3, 18</a:t>
                      </a:r>
                      <a:r>
                        <a:rPr b="1" lang="ko-KR"/>
                        <a:t>세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/>
                        <a:t>이상은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4</a:t>
                      </a:r>
                      <a:r>
                        <a:rPr b="1" lang="ko-KR"/>
                        <a:t>의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/>
                        <a:t>값을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b="1" lang="ko-KR"/>
                        <a:t>가진다</a:t>
                      </a: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6" name="Google Shape;216;p19"/>
          <p:cNvSpPr/>
          <p:nvPr/>
        </p:nvSpPr>
        <p:spPr>
          <a:xfrm>
            <a:off x="4907750" y="3042500"/>
            <a:ext cx="996600" cy="29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주소 찾기</a:t>
            </a:r>
            <a:endParaRPr/>
          </a:p>
        </p:txBody>
      </p:sp>
      <p:sp>
        <p:nvSpPr>
          <p:cNvPr id="217" name="Google Shape;217;p19"/>
          <p:cNvSpPr/>
          <p:nvPr/>
        </p:nvSpPr>
        <p:spPr>
          <a:xfrm>
            <a:off x="4907750" y="3877875"/>
            <a:ext cx="996600" cy="29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파일 첨부</a:t>
            </a:r>
            <a:endParaRPr/>
          </a:p>
        </p:txBody>
      </p:sp>
      <p:grpSp>
        <p:nvGrpSpPr>
          <p:cNvPr id="218" name="Google Shape;218;p19"/>
          <p:cNvGrpSpPr/>
          <p:nvPr/>
        </p:nvGrpSpPr>
        <p:grpSpPr>
          <a:xfrm>
            <a:off x="2675791" y="1668200"/>
            <a:ext cx="2029721" cy="2392250"/>
            <a:chOff x="8776729" y="2637050"/>
            <a:chExt cx="2029721" cy="2392250"/>
          </a:xfrm>
        </p:grpSpPr>
        <p:pic>
          <p:nvPicPr>
            <p:cNvPr id="219" name="Google Shape;219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890950" y="2884897"/>
              <a:ext cx="1915375" cy="21241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19"/>
            <p:cNvSpPr/>
            <p:nvPr/>
          </p:nvSpPr>
          <p:spPr>
            <a:xfrm>
              <a:off x="8890950" y="2884900"/>
              <a:ext cx="1915500" cy="2144400"/>
            </a:xfrm>
            <a:prstGeom prst="rect">
              <a:avLst/>
            </a:prstGeom>
            <a:noFill/>
            <a:ln cap="flat" cmpd="sng" w="44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8776729" y="2637050"/>
              <a:ext cx="409500" cy="5085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rgbClr val="2E3E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19"/>
          <p:cNvSpPr/>
          <p:nvPr/>
        </p:nvSpPr>
        <p:spPr>
          <a:xfrm>
            <a:off x="4953550" y="2117125"/>
            <a:ext cx="3884700" cy="388500"/>
          </a:xfrm>
          <a:prstGeom prst="leftArrow">
            <a:avLst>
              <a:gd fmla="val 62162" name="adj1"/>
              <a:gd fmla="val 64750" name="adj2"/>
            </a:avLst>
          </a:prstGeom>
          <a:solidFill>
            <a:srgbClr val="FF6600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9"/>
          <p:cNvSpPr/>
          <p:nvPr/>
        </p:nvSpPr>
        <p:spPr>
          <a:xfrm rot="10800000">
            <a:off x="6168125" y="4805825"/>
            <a:ext cx="276300" cy="236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"/>
          <p:cNvSpPr/>
          <p:nvPr/>
        </p:nvSpPr>
        <p:spPr>
          <a:xfrm rot="10800000">
            <a:off x="6168125" y="5214775"/>
            <a:ext cx="276300" cy="236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한컴오피스">
  <a:themeElements>
    <a:clrScheme name="한컴오피스">
      <a:dk1>
        <a:srgbClr val="000000"/>
      </a:dk1>
      <a:lt1>
        <a:srgbClr val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