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348" r:id="rId3"/>
    <p:sldId id="351" r:id="rId4"/>
    <p:sldId id="352" r:id="rId5"/>
    <p:sldId id="353" r:id="rId6"/>
    <p:sldId id="354" r:id="rId7"/>
    <p:sldId id="366" r:id="rId8"/>
    <p:sldId id="356" r:id="rId9"/>
    <p:sldId id="357" r:id="rId10"/>
    <p:sldId id="367" r:id="rId11"/>
    <p:sldId id="355" r:id="rId12"/>
    <p:sldId id="368" r:id="rId13"/>
    <p:sldId id="359" r:id="rId14"/>
    <p:sldId id="369" r:id="rId15"/>
    <p:sldId id="360" r:id="rId16"/>
    <p:sldId id="370" r:id="rId17"/>
    <p:sldId id="363" r:id="rId18"/>
    <p:sldId id="256" r:id="rId19"/>
    <p:sldId id="349" r:id="rId20"/>
    <p:sldId id="350" r:id="rId21"/>
    <p:sldId id="365" r:id="rId22"/>
    <p:sldId id="3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3A9A-D549-469C-93D7-2001FF603E20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78A6-A71C-4BF1-B9AC-56114D0D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73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56261-D426-48D5-B3C6-DF04A789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AB304-66B0-498E-BF66-10A269BB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18514-DC8E-42FF-8B9B-E3F5817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7B7B3-D7C5-4478-A2A3-13DEC468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3295E-FE4B-4BFB-A404-855CF104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E5617-6503-4E25-BEAB-0AAED706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92309-9987-448D-87E7-78CC381B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6C147-9853-479A-8AF1-DD96D670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B796A-F35F-4D95-BDB7-7BC1A9BB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7246-DDB7-4474-BE2E-48A8B574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393F8C-1575-4776-BFE2-FA96DB9B2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424BA-EEED-41CC-8852-A399077A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D240A-252A-403C-AF10-89E239EC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851FA-8A8F-49F3-8C1F-7191C560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2CEDE-27EC-49DE-A03D-58ACC86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38C6E-8015-4EE6-8B19-A1F40535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A91C0-B209-4E45-A7B5-9099E9E9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34229-01DA-4049-9572-0A20E2FA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BA55F-9DA3-4BA9-8DB1-F287BFD7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1734B-C75C-4211-AE06-02CF5874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AFF18-672C-49C6-80F4-CB3624F1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1E39-E7AE-4D8B-886E-46778C85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80A7-F62A-4364-B3A4-5C979755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8D40-0A18-4D46-8DB2-90B2B3BF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154CD-0BCC-4AC7-9087-2B84A91B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4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3F15B-E3AB-4054-A257-E45951BF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B0B0D-7B02-49DF-875D-2C4AB1B8A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2394F-8F5C-448C-A3C1-0A7AF747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10B4B-5A42-47D6-9150-5B334EEF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B913C-D1B2-4947-B0E2-E28664AF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AFF69-35DB-40E0-9446-781727F3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F770-A94F-40B4-AB39-418B6C94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5C2A7-B71B-453B-B45A-8558C975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F99DB-50A0-4621-B9A0-89FA82FD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BD87C-1980-4902-8C4F-51E680847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1CF106-142D-4101-AE0F-FD67EA5E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10BA3D-8665-4160-8FEF-1B2E209B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9F61FD-4B17-4A83-94F4-C7713FDF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4939DC-80CF-4A08-ADE3-D1BDF67B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1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49E2-5BF5-45F4-8444-CAE709EF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DB5CA-FCEA-42ED-A561-EDD5B44C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2245B3-2EB6-4ED0-A748-B1706FD1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3F0D2-EC32-4551-A1CB-2876C1C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5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E8001-C9E7-46F5-9B63-0C8E8999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1F5B5C-2B76-44B8-8AC0-C3FC34F1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3EFE8-75E0-4CDB-82BB-D2D01F20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0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2550F-0D7F-4A82-AA1A-7D609BBC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BF6D3-000E-44EA-BF92-F30C6FE9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C4BD9-4F6C-408E-B895-821B7076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215FD-8E07-44EE-AF52-43A0EC21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C2924-AC48-4693-A70B-AA7292B7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9DC66-66BF-4650-B0A6-B4955E32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1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BBE8-3F68-4F0A-8B95-66632BDE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CEA38B-DEC2-4B05-AD31-391C52B2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750ED-F3ED-4F72-9833-057183DD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B0FCD-D77D-4580-95B8-1C9C1276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04748-3008-4EDD-A6D8-0B0ECFF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CBD51-70CE-4167-8A3B-670119E9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7974F1-4100-4005-BCA0-0470118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E0254-EFFF-44C0-A115-80CA381C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32F6D-5DD8-494A-B6FA-3CA98392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9CD9-3F4C-46CF-934A-356478C34C9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5E9AC-8671-4061-A699-041EF3A5E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FEA9A-5BE2-433B-8329-ECB9264A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453A-FD30-4B5F-9B2B-2F4A07A8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9%95%EB%A5%A0" TargetMode="External"/><Relationship Id="rId2" Type="http://schemas.openxmlformats.org/officeDocument/2006/relationships/hyperlink" Target="https://ko.wikipedia.org/wiki/%EB%82%9C%EC%88%9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hyperlink" Target="https://ko.wikipedia.org/wiki/%EC%95%8C%EA%B3%A0%EB%A6%AC%EC%A6%9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syykim@ssu.ac.k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5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내장함수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외장함수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(1)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로또번호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생성기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4ADD7F-AC90-4AE6-82D2-25A27030ED74}"/>
              </a:ext>
            </a:extLst>
          </p:cNvPr>
          <p:cNvSpPr/>
          <p:nvPr/>
        </p:nvSpPr>
        <p:spPr>
          <a:xfrm>
            <a:off x="485868" y="3223530"/>
            <a:ext cx="9228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lotto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random.sample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(1,45),6)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lotto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1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83526" y="274026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타노스의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인피니티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건틀렛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íë¸ì¤ì ëí ì´ë¯¸ì§ ê²ìê²°ê³¼">
            <a:extLst>
              <a:ext uri="{FF2B5EF4-FFF2-40B4-BE49-F238E27FC236}">
                <a16:creationId xmlns:a16="http://schemas.microsoft.com/office/drawing/2014/main" id="{0274481D-F7BA-43B2-AE56-1CA42D2F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2" y="1501554"/>
            <a:ext cx="4257983" cy="26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D8837-068B-4964-8F1D-B22894713B34}"/>
              </a:ext>
            </a:extLst>
          </p:cNvPr>
          <p:cNvSpPr txBox="1"/>
          <p:nvPr/>
        </p:nvSpPr>
        <p:spPr>
          <a:xfrm>
            <a:off x="5338916" y="1438456"/>
            <a:ext cx="66269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input</a:t>
            </a:r>
            <a:r>
              <a:rPr lang="ko-KR" altLang="en-US" sz="2400" b="1" dirty="0">
                <a:latin typeface="Consolas" panose="020B0609020204030204" pitchFamily="49" charset="0"/>
              </a:rPr>
              <a:t>을 이용하여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내 이름을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입력받은</a:t>
            </a:r>
            <a:r>
              <a:rPr lang="ko-KR" altLang="en-US" sz="2400" b="1" dirty="0">
                <a:latin typeface="Consolas" panose="020B0609020204030204" pitchFamily="49" charset="0"/>
              </a:rPr>
              <a:t> 후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 err="1">
                <a:latin typeface="Consolas" panose="020B0609020204030204" pitchFamily="49" charset="0"/>
              </a:rPr>
              <a:t>타노스에</a:t>
            </a:r>
            <a:r>
              <a:rPr lang="ko-KR" altLang="en-US" sz="2400" b="1" dirty="0">
                <a:latin typeface="Consolas" panose="020B0609020204030204" pitchFamily="49" charset="0"/>
              </a:rPr>
              <a:t> 의해 사라지는지</a:t>
            </a:r>
            <a:r>
              <a:rPr lang="en-US" altLang="ko-KR" sz="2400" b="1" dirty="0">
                <a:latin typeface="Consolas" panose="020B0609020204030204" pitchFamily="49" charset="0"/>
              </a:rPr>
              <a:t>, </a:t>
            </a:r>
            <a:r>
              <a:rPr lang="ko-KR" altLang="en-US" sz="2400" b="1" dirty="0">
                <a:latin typeface="Consolas" panose="020B0609020204030204" pitchFamily="49" charset="0"/>
              </a:rPr>
              <a:t>살아남는지 결과를 알려주는 프로그램을 작성해보자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ex)</a:t>
            </a:r>
          </a:p>
          <a:p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이름을 입력하세요 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</a:p>
          <a:p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OOO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님은 </a:t>
            </a:r>
            <a:r>
              <a:rPr lang="ko-KR" altLang="en-US" sz="2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타노스에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의해 사라졌습니다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또는</a:t>
            </a: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OOO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님은 살아남았습니다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E63A-A029-43AE-A2A5-A81B6E3FE32F}"/>
              </a:ext>
            </a:extLst>
          </p:cNvPr>
          <p:cNvSpPr txBox="1"/>
          <p:nvPr/>
        </p:nvSpPr>
        <p:spPr>
          <a:xfrm>
            <a:off x="83526" y="4574531"/>
            <a:ext cx="4977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Consolas" panose="020B0609020204030204" pitchFamily="49" charset="0"/>
              </a:rPr>
              <a:t>어벤져스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latin typeface="Consolas" panose="020B0609020204030204" pitchFamily="49" charset="0"/>
              </a:rPr>
              <a:t>인티니티</a:t>
            </a:r>
            <a:r>
              <a:rPr lang="ko-KR" altLang="en-US" sz="2000" b="1" dirty="0">
                <a:latin typeface="Consolas" panose="020B0609020204030204" pitchFamily="49" charset="0"/>
              </a:rPr>
              <a:t> 워 中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dirty="0" err="1">
                <a:latin typeface="Consolas" panose="020B0609020204030204" pitchFamily="49" charset="0"/>
              </a:rPr>
              <a:t>타노스는</a:t>
            </a:r>
            <a:r>
              <a:rPr lang="ko-KR" altLang="en-US" sz="2000" b="1" dirty="0">
                <a:latin typeface="Consolas" panose="020B0609020204030204" pitchFamily="49" charset="0"/>
              </a:rPr>
              <a:t> 우주의 균형을 위해 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dirty="0">
                <a:latin typeface="Consolas" panose="020B0609020204030204" pitchFamily="49" charset="0"/>
              </a:rPr>
              <a:t>우주인의 반은 사라져야 한다고 믿는다</a:t>
            </a:r>
            <a:r>
              <a:rPr lang="en-US" altLang="ko-KR" sz="2000" b="1" dirty="0"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ko-KR" altLang="en-US" sz="2000" b="1" dirty="0" err="1">
                <a:latin typeface="Consolas" panose="020B0609020204030204" pitchFamily="49" charset="0"/>
              </a:rPr>
              <a:t>타노스의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latin typeface="Consolas" panose="020B0609020204030204" pitchFamily="49" charset="0"/>
              </a:rPr>
              <a:t>핑거스냅에</a:t>
            </a:r>
            <a:r>
              <a:rPr lang="ko-KR" altLang="en-US" sz="2000" b="1" dirty="0">
                <a:latin typeface="Consolas" panose="020B0609020204030204" pitchFamily="49" charset="0"/>
              </a:rPr>
              <a:t> 의해 나는 과연 </a:t>
            </a:r>
            <a:endParaRPr lang="en-US" altLang="ko-KR" sz="20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000" b="1" dirty="0">
                <a:latin typeface="Consolas" panose="020B0609020204030204" pitchFamily="49" charset="0"/>
              </a:rPr>
              <a:t>살아남았을까</a:t>
            </a:r>
            <a:r>
              <a:rPr lang="en-US" altLang="ko-KR" sz="2000" b="1" dirty="0">
                <a:latin typeface="Consolas" panose="020B0609020204030204" pitchFamily="49" charset="0"/>
              </a:rPr>
              <a:t>?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83526" y="274026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타노스의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인피니티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건틀렛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3499B5-2193-49B5-B49F-3F74BE332195}"/>
              </a:ext>
            </a:extLst>
          </p:cNvPr>
          <p:cNvSpPr/>
          <p:nvPr/>
        </p:nvSpPr>
        <p:spPr>
          <a:xfrm>
            <a:off x="368174" y="2560891"/>
            <a:ext cx="105050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</a:p>
          <a:p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('이름을 입력하세요 : ')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thanos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random.randint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(0,1)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thanos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1 :</a:t>
            </a: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+'님은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타노스에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의해 사라졌습니다.')</a:t>
            </a:r>
          </a:p>
          <a:p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+'님은 살아남았습니다 ')</a:t>
            </a:r>
          </a:p>
        </p:txBody>
      </p:sp>
    </p:spTree>
    <p:extLst>
      <p:ext uri="{BB962C8B-B14F-4D97-AF65-F5344CB8AC3E}">
        <p14:creationId xmlns:p14="http://schemas.microsoft.com/office/powerpoint/2010/main" val="246684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Down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AEEA4-8514-48EE-BF52-56797CF5C80B}"/>
              </a:ext>
            </a:extLst>
          </p:cNvPr>
          <p:cNvSpPr txBox="1"/>
          <p:nvPr/>
        </p:nvSpPr>
        <p:spPr>
          <a:xfrm>
            <a:off x="172017" y="1622321"/>
            <a:ext cx="85196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1</a:t>
            </a:r>
            <a:r>
              <a:rPr lang="ko-KR" altLang="en-US" sz="2400" b="1" dirty="0">
                <a:latin typeface="Consolas" panose="020B0609020204030204" pitchFamily="49" charset="0"/>
              </a:rPr>
              <a:t>부터 </a:t>
            </a:r>
            <a:r>
              <a:rPr lang="en-US" altLang="ko-KR" sz="2400" b="1" dirty="0">
                <a:latin typeface="Consolas" panose="020B0609020204030204" pitchFamily="49" charset="0"/>
              </a:rPr>
              <a:t>100</a:t>
            </a:r>
            <a:r>
              <a:rPr lang="ko-KR" altLang="en-US" sz="2400" b="1" dirty="0">
                <a:latin typeface="Consolas" panose="020B0609020204030204" pitchFamily="49" charset="0"/>
              </a:rPr>
              <a:t>까지의 정수 중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컴퓨터가 생각한 수를 맞춰보자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내가 맞출 때까지 </a:t>
            </a:r>
            <a:r>
              <a:rPr lang="ko-KR" altLang="en-US" sz="2400" b="1" dirty="0">
                <a:latin typeface="Consolas" panose="020B0609020204030204" pitchFamily="49" charset="0"/>
              </a:rPr>
              <a:t>프로그램은 나에게 숫자를 물어본다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내가 말한 숫자가 정답보다 크면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‘down’</a:t>
            </a:r>
            <a:r>
              <a:rPr lang="ko-KR" altLang="en-US" sz="2400" b="1" dirty="0">
                <a:latin typeface="Consolas" panose="020B0609020204030204" pitchFamily="49" charset="0"/>
              </a:rPr>
              <a:t>이라 출력하고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정답보다 작으면 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‘up’</a:t>
            </a:r>
            <a:r>
              <a:rPr lang="en-US" altLang="ko-KR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>
                <a:latin typeface="Consolas" panose="020B0609020204030204" pitchFamily="49" charset="0"/>
              </a:rPr>
              <a:t>이라 출력된다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내가 정답을 맞히면</a:t>
            </a:r>
            <a:endParaRPr lang="en-US" altLang="ko-KR" sz="2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＇정답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!!’ </a:t>
            </a:r>
            <a:r>
              <a:rPr lang="ko-KR" altLang="en-US" sz="2400" b="1" dirty="0">
                <a:latin typeface="Consolas" panose="020B0609020204030204" pitchFamily="49" charset="0"/>
              </a:rPr>
              <a:t>이라고 출력되며 </a:t>
            </a:r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프로그램은 종료된다</a:t>
            </a:r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6638C-4C82-4FAD-A761-ADF3CA42D499}"/>
              </a:ext>
            </a:extLst>
          </p:cNvPr>
          <p:cNvSpPr txBox="1"/>
          <p:nvPr/>
        </p:nvSpPr>
        <p:spPr>
          <a:xfrm>
            <a:off x="7561083" y="1309849"/>
            <a:ext cx="4778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while 1: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영원히 반복</a:t>
            </a:r>
            <a:endParaRPr lang="en-US" altLang="ko-KR" sz="2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break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탈출</a:t>
            </a:r>
            <a:endParaRPr lang="ko-KR" altLang="en-US" sz="28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https://static.thenounproject.com/png/1774283-200.png">
            <a:extLst>
              <a:ext uri="{FF2B5EF4-FFF2-40B4-BE49-F238E27FC236}">
                <a16:creationId xmlns:a16="http://schemas.microsoft.com/office/drawing/2014/main" id="{0274D824-AE55-4767-83D9-C42F222C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53" y="3457084"/>
            <a:ext cx="3058939" cy="305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1BC1F-BADB-43EE-884B-88BA8E622A2C}"/>
              </a:ext>
            </a:extLst>
          </p:cNvPr>
          <p:cNvSpPr/>
          <p:nvPr/>
        </p:nvSpPr>
        <p:spPr>
          <a:xfrm>
            <a:off x="7305368" y="1229032"/>
            <a:ext cx="4404851" cy="1651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0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– Down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게임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31A5C9-3A05-48C1-B651-88A8B432DE1A}"/>
              </a:ext>
            </a:extLst>
          </p:cNvPr>
          <p:cNvSpPr/>
          <p:nvPr/>
        </p:nvSpPr>
        <p:spPr>
          <a:xfrm>
            <a:off x="376693" y="1545555"/>
            <a:ext cx="86622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(1, 100)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my_num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('맞춰보세요! : '))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my_num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down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my_num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('정답!',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com_n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4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원주율 구하기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9B4081-9ED4-4562-AAE8-08C3A4260267}"/>
              </a:ext>
            </a:extLst>
          </p:cNvPr>
          <p:cNvSpPr/>
          <p:nvPr/>
        </p:nvSpPr>
        <p:spPr>
          <a:xfrm>
            <a:off x="260507" y="1228324"/>
            <a:ext cx="11235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Consolas" panose="020B0609020204030204" pitchFamily="49" charset="0"/>
              </a:rPr>
              <a:t>몬테카를로</a:t>
            </a:r>
            <a:r>
              <a:rPr lang="ko-KR" altLang="en-US" sz="2000" b="1" dirty="0">
                <a:latin typeface="Consolas" panose="020B0609020204030204" pitchFamily="49" charset="0"/>
              </a:rPr>
              <a:t> 방법</a:t>
            </a:r>
            <a:r>
              <a:rPr lang="en-US" altLang="ko-KR" sz="2000" b="1" dirty="0">
                <a:latin typeface="Consolas" panose="020B0609020204030204" pitchFamily="49" charset="0"/>
              </a:rPr>
              <a:t>(Monte Carlo method)</a:t>
            </a:r>
            <a:r>
              <a:rPr lang="ko-KR" altLang="en-US" sz="2000" dirty="0">
                <a:latin typeface="Consolas" panose="020B0609020204030204" pitchFamily="49" charset="0"/>
              </a:rPr>
              <a:t>은 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  <a:hlinkClick r:id="rId2" tooltip="난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난수</a:t>
            </a:r>
            <a:r>
              <a:rPr lang="ko-KR" altLang="en-US" sz="2000" dirty="0">
                <a:latin typeface="Consolas" panose="020B0609020204030204" pitchFamily="49" charset="0"/>
              </a:rPr>
              <a:t>를 이용하여 함수의 값을 </a:t>
            </a:r>
            <a:r>
              <a:rPr lang="ko-KR" altLang="en-US" sz="2000" dirty="0">
                <a:latin typeface="Consolas" panose="020B0609020204030204" pitchFamily="49" charset="0"/>
                <a:hlinkClick r:id="rId3" tooltip="확률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확률</a:t>
            </a:r>
            <a:r>
              <a:rPr lang="ko-KR" altLang="en-US" sz="2000" dirty="0">
                <a:latin typeface="Consolas" panose="020B0609020204030204" pitchFamily="49" charset="0"/>
              </a:rPr>
              <a:t>적으로 계산하는 </a:t>
            </a:r>
            <a:r>
              <a:rPr lang="ko-KR" altLang="en-US" sz="2000" dirty="0">
                <a:latin typeface="Consolas" panose="020B0609020204030204" pitchFamily="49" charset="0"/>
                <a:hlinkClick r:id="rId4" tooltip="알고리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알고리즘</a:t>
            </a:r>
            <a:r>
              <a:rPr lang="ko-KR" altLang="en-US" sz="2000" dirty="0">
                <a:latin typeface="Consolas" panose="020B0609020204030204" pitchFamily="49" charset="0"/>
              </a:rPr>
              <a:t>을 부르는 용어이다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100" name="Picture 4" descr="https://upload.wikimedia.org/wikipedia/commons/thumb/8/84/Pi_30K.gif/220px-Pi_30K.gif">
            <a:extLst>
              <a:ext uri="{FF2B5EF4-FFF2-40B4-BE49-F238E27FC236}">
                <a16:creationId xmlns:a16="http://schemas.microsoft.com/office/drawing/2014/main" id="{8A69F662-FD33-4D0F-B3DE-96DE2E533C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68" y="2072111"/>
            <a:ext cx="4785889" cy="47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7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원주율 구하기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A58AE0-6737-4998-9D1B-62ED00EA5349}"/>
              </a:ext>
            </a:extLst>
          </p:cNvPr>
          <p:cNvSpPr/>
          <p:nvPr/>
        </p:nvSpPr>
        <p:spPr>
          <a:xfrm>
            <a:off x="884903" y="195935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1000000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random.random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random.random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**2+y**2)&lt;=1:</a:t>
            </a:r>
          </a:p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=count+1</a:t>
            </a:r>
          </a:p>
          <a:p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(＂파이",4*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27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E614BB-3C80-4C83-B6A0-BF1B78421914}"/>
              </a:ext>
            </a:extLst>
          </p:cNvPr>
          <p:cNvSpPr/>
          <p:nvPr/>
        </p:nvSpPr>
        <p:spPr>
          <a:xfrm>
            <a:off x="357953" y="203244"/>
            <a:ext cx="110081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기말고사 공지</a:t>
            </a: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r>
              <a:rPr lang="ko-KR" altLang="en-US" sz="2800" b="1" dirty="0"/>
              <a:t>월요일 수업 </a:t>
            </a:r>
            <a:r>
              <a:rPr lang="en-US" altLang="ko-KR" sz="2800" b="1" dirty="0"/>
              <a:t>: 10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22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15:00~</a:t>
            </a:r>
          </a:p>
          <a:p>
            <a:r>
              <a:rPr lang="ko-KR" altLang="en-US" sz="2800" b="1" dirty="0"/>
              <a:t>목요일 수업 </a:t>
            </a:r>
            <a:r>
              <a:rPr lang="en-US" altLang="ko-KR" sz="2800" b="1" dirty="0"/>
              <a:t>: 10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25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12:00~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dirty="0"/>
              <a:t>▶ </a:t>
            </a:r>
            <a:r>
              <a:rPr lang="ko-KR" altLang="en-US" sz="2800" b="1" dirty="0"/>
              <a:t>알고리즘 풀이 코드로 작성하는 형식</a:t>
            </a:r>
            <a:endParaRPr lang="en-US" altLang="ko-KR" sz="2800" b="1" dirty="0"/>
          </a:p>
          <a:p>
            <a:r>
              <a:rPr lang="ko-KR" altLang="en-US" sz="2800" dirty="0"/>
              <a:t>▶ </a:t>
            </a:r>
            <a:r>
              <a:rPr lang="ko-KR" altLang="en-US" sz="2800" b="1" dirty="0"/>
              <a:t>범위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수업내용 </a:t>
            </a:r>
            <a:r>
              <a:rPr lang="en-US" altLang="ko-KR" sz="2800" b="1" dirty="0"/>
              <a:t>+ </a:t>
            </a:r>
            <a:r>
              <a:rPr lang="ko-KR" altLang="en-US" sz="2800" b="1" dirty="0"/>
              <a:t>과제로 공부한 것</a:t>
            </a:r>
            <a:endParaRPr lang="en-US" altLang="ko-KR" sz="2800" b="1" dirty="0"/>
          </a:p>
          <a:p>
            <a:r>
              <a:rPr lang="ko-KR" altLang="en-US" sz="2800" dirty="0"/>
              <a:t>▶ </a:t>
            </a:r>
            <a:r>
              <a:rPr lang="ko-KR" altLang="en-US" sz="2800" b="1" dirty="0" err="1"/>
              <a:t>오픈북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참고 노트 </a:t>
            </a:r>
            <a:r>
              <a:rPr lang="en-US" altLang="ko-KR" sz="2800" b="1" dirty="0"/>
              <a:t>a4</a:t>
            </a:r>
            <a:r>
              <a:rPr lang="ko-KR" altLang="en-US" sz="2800" b="1" dirty="0"/>
              <a:t>용지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면 </a:t>
            </a:r>
            <a:r>
              <a:rPr lang="en-US" altLang="ko-KR" sz="2800" b="1" dirty="0"/>
              <a:t>(method,</a:t>
            </a:r>
            <a:r>
              <a:rPr lang="ko-KR" altLang="en-US" sz="2800" b="1" dirty="0"/>
              <a:t> </a:t>
            </a:r>
            <a:r>
              <a:rPr lang="en-US" altLang="ko-KR" sz="2800" b="1" dirty="0" err="1"/>
              <a:t>func</a:t>
            </a:r>
            <a:r>
              <a:rPr lang="ko-KR" altLang="en-US" sz="2800" b="1" dirty="0"/>
              <a:t>만</a:t>
            </a:r>
            <a:r>
              <a:rPr lang="en-US" altLang="ko-KR" sz="2800" b="1" dirty="0"/>
              <a:t>)</a:t>
            </a:r>
          </a:p>
          <a:p>
            <a:r>
              <a:rPr lang="ko-KR" altLang="en-US" sz="2800" dirty="0"/>
              <a:t>▶ </a:t>
            </a:r>
            <a:r>
              <a:rPr lang="ko-KR" altLang="en-US" sz="2800" b="1" dirty="0"/>
              <a:t>코드는 </a:t>
            </a:r>
            <a:r>
              <a:rPr lang="en-US" altLang="ko-KR" sz="2800" b="1" dirty="0"/>
              <a:t>.</a:t>
            </a:r>
            <a:r>
              <a:rPr lang="en-US" altLang="ko-KR" sz="2800" b="1" dirty="0" err="1"/>
              <a:t>ipynb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파일로 제출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0516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30C7B-5F4B-478B-84FE-1B0EB3619AB0}"/>
              </a:ext>
            </a:extLst>
          </p:cNvPr>
          <p:cNvSpPr txBox="1"/>
          <p:nvPr/>
        </p:nvSpPr>
        <p:spPr>
          <a:xfrm>
            <a:off x="235390" y="362139"/>
            <a:ext cx="107826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/>
              <a:t>과제 공지</a:t>
            </a:r>
            <a:endParaRPr lang="en-US" altLang="ko-KR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2400" dirty="0"/>
              <a:t>▶</a:t>
            </a:r>
            <a:r>
              <a:rPr lang="en-US" altLang="ko-KR" sz="2400" dirty="0"/>
              <a:t> </a:t>
            </a:r>
            <a:r>
              <a:rPr lang="ko-KR" altLang="en-US" sz="2400" dirty="0"/>
              <a:t>제출일 </a:t>
            </a:r>
            <a:r>
              <a:rPr lang="en-US" altLang="ko-KR" sz="2400" dirty="0"/>
              <a:t>: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14</a:t>
            </a:r>
            <a:r>
              <a:rPr lang="ko-KR" altLang="en-US" sz="2400" b="1" dirty="0"/>
              <a:t>일 </a:t>
            </a:r>
            <a:r>
              <a:rPr lang="en-US" altLang="ko-KR" sz="2400" b="1" dirty="0"/>
              <a:t>23:00</a:t>
            </a:r>
            <a:r>
              <a:rPr lang="ko-KR" altLang="en-US" sz="2400" b="1" dirty="0"/>
              <a:t>까지 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▶</a:t>
            </a:r>
            <a:r>
              <a:rPr lang="en-US" altLang="ko-KR" sz="2400" dirty="0">
                <a:hlinkClick r:id="rId2"/>
              </a:rPr>
              <a:t> ssyykim@ssu.ac.kr</a:t>
            </a:r>
            <a:r>
              <a:rPr lang="ko-KR" altLang="en-US" sz="2400" dirty="0"/>
              <a:t>로 제출하기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▶</a:t>
            </a:r>
            <a:r>
              <a:rPr lang="en-US" altLang="ko-KR" sz="2400" dirty="0"/>
              <a:t> </a:t>
            </a:r>
            <a:r>
              <a:rPr lang="ko-KR" altLang="en-US" sz="2400" dirty="0"/>
              <a:t>이메일 제목 </a:t>
            </a:r>
            <a:r>
              <a:rPr lang="en-US" altLang="ko-KR" sz="2400" dirty="0"/>
              <a:t>: </a:t>
            </a:r>
            <a:r>
              <a:rPr lang="ko-KR" altLang="en-US" sz="2400" b="1" dirty="0"/>
              <a:t>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목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학번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이름</a:t>
            </a:r>
            <a:endParaRPr lang="en-US" altLang="ko-KR" sz="2400" b="1" dirty="0"/>
          </a:p>
          <a:p>
            <a:r>
              <a:rPr lang="ko-KR" altLang="en-US" sz="2400" dirty="0"/>
              <a:t>▶ 파일명 </a:t>
            </a:r>
            <a:r>
              <a:rPr lang="en-US" altLang="ko-KR" sz="2400" dirty="0"/>
              <a:t>: </a:t>
            </a:r>
            <a:r>
              <a:rPr lang="ko-KR" altLang="en-US" sz="2400" b="1" dirty="0"/>
              <a:t>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목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학번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이름 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dirty="0"/>
              <a:t>▶ 파일 형식 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b="1" dirty="0"/>
              <a:t>method</a:t>
            </a:r>
            <a:r>
              <a:rPr lang="ko-KR" altLang="en-US" sz="2400" b="1" dirty="0"/>
              <a:t> 정리 자료 </a:t>
            </a:r>
            <a:r>
              <a:rPr lang="en-US" altLang="ko-KR" sz="2400" dirty="0"/>
              <a:t>=&gt; </a:t>
            </a:r>
            <a:r>
              <a:rPr lang="ko-KR" altLang="en-US" sz="2400" dirty="0"/>
              <a:t>한글 </a:t>
            </a:r>
            <a:r>
              <a:rPr lang="en-US" altLang="ko-KR" sz="2400" dirty="0"/>
              <a:t>or word </a:t>
            </a:r>
            <a:r>
              <a:rPr lang="ko-KR" altLang="en-US" sz="2400" dirty="0"/>
              <a:t>파일로 제출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b="1" dirty="0"/>
              <a:t>코드</a:t>
            </a:r>
            <a:r>
              <a:rPr lang="ko-KR" altLang="en-US" sz="2400" dirty="0"/>
              <a:t> </a:t>
            </a:r>
            <a:r>
              <a:rPr lang="en-US" altLang="ko-KR" sz="2400" dirty="0"/>
              <a:t>=&gt; .</a:t>
            </a:r>
            <a:r>
              <a:rPr lang="en-US" altLang="ko-KR" sz="2400" dirty="0" err="1"/>
              <a:t>ipynb</a:t>
            </a:r>
            <a:r>
              <a:rPr lang="en-US" altLang="ko-KR" sz="2400" dirty="0"/>
              <a:t> / .</a:t>
            </a:r>
            <a:r>
              <a:rPr lang="en-US" altLang="ko-KR" sz="2400" dirty="0" err="1"/>
              <a:t>py</a:t>
            </a:r>
            <a:r>
              <a:rPr lang="en-US" altLang="ko-KR" sz="2400" dirty="0"/>
              <a:t>  /</a:t>
            </a:r>
            <a:r>
              <a:rPr lang="ko-KR" altLang="en-US" sz="2400" dirty="0"/>
              <a:t> </a:t>
            </a:r>
            <a:r>
              <a:rPr lang="en-US" altLang="ko-KR" sz="2400" dirty="0"/>
              <a:t>.html </a:t>
            </a:r>
            <a:r>
              <a:rPr lang="ko-KR" altLang="en-US" sz="2400" dirty="0"/>
              <a:t>선택하여 제출 </a:t>
            </a:r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.html </a:t>
            </a:r>
            <a:r>
              <a:rPr lang="ko-KR" altLang="en-US" sz="2400" dirty="0"/>
              <a:t>파일은 실행한 결과 포함하여</a:t>
            </a:r>
            <a:r>
              <a:rPr lang="en-US" altLang="ko-KR" sz="2400" dirty="0"/>
              <a:t> </a:t>
            </a:r>
            <a:r>
              <a:rPr lang="ko-KR" altLang="en-US" sz="2400" dirty="0"/>
              <a:t>저장하여 제출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432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30C7B-5F4B-478B-84FE-1B0EB3619AB0}"/>
              </a:ext>
            </a:extLst>
          </p:cNvPr>
          <p:cNvSpPr txBox="1"/>
          <p:nvPr/>
        </p:nvSpPr>
        <p:spPr>
          <a:xfrm>
            <a:off x="235390" y="362139"/>
            <a:ext cx="107826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과제 공지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AutoNum type="arabicParenR"/>
            </a:pPr>
            <a:r>
              <a:rPr lang="en-US" altLang="ko-KR" sz="2400" b="1" dirty="0"/>
              <a:t>method </a:t>
            </a:r>
            <a:r>
              <a:rPr lang="ko-KR" altLang="en-US" sz="2400" b="1" dirty="0"/>
              <a:t>정리하기</a:t>
            </a:r>
            <a:endParaRPr lang="en-US" altLang="ko-KR" sz="2400" b="1" dirty="0"/>
          </a:p>
          <a:p>
            <a:pPr marL="342900" indent="-342900">
              <a:buAutoNum type="arabicParenR"/>
            </a:pPr>
            <a:endParaRPr lang="en-US" altLang="ko-KR" sz="2400" b="1" dirty="0"/>
          </a:p>
          <a:p>
            <a:r>
              <a:rPr lang="ko-KR" altLang="en-US" sz="2400" b="1" dirty="0"/>
              <a:t>아래 목록을 포함한 </a:t>
            </a:r>
            <a:r>
              <a:rPr lang="en-US" altLang="ko-KR" sz="2400" b="1" dirty="0"/>
              <a:t>method </a:t>
            </a:r>
            <a:r>
              <a:rPr lang="ko-KR" altLang="en-US" sz="2400" b="1" dirty="0"/>
              <a:t>사용법 정리하여 제출</a:t>
            </a:r>
            <a:endParaRPr lang="en-US" altLang="ko-KR" sz="2400" b="1" dirty="0"/>
          </a:p>
          <a:p>
            <a:r>
              <a:rPr lang="ko-KR" altLang="en-US" sz="2400" b="1" dirty="0"/>
              <a:t>참고자료</a:t>
            </a:r>
            <a:r>
              <a:rPr lang="en-US" altLang="ko-KR" sz="2400" b="1" dirty="0"/>
              <a:t> : </a:t>
            </a:r>
            <a:r>
              <a:rPr lang="en-US" altLang="ko-KR" sz="2400" b="1" dirty="0">
                <a:hlinkClick r:id="rId2"/>
              </a:rPr>
              <a:t>https://wikidocs.net/11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b="1" dirty="0"/>
              <a:t>method, function </a:t>
            </a:r>
            <a:r>
              <a:rPr lang="ko-KR" altLang="en-US" b="1" dirty="0"/>
              <a:t>목록</a:t>
            </a:r>
            <a:endParaRPr lang="en-US" altLang="ko-KR" b="1" dirty="0"/>
          </a:p>
          <a:p>
            <a:r>
              <a:rPr lang="en-US" altLang="ko-KR" dirty="0"/>
              <a:t>2-2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en-US" altLang="ko-KR" dirty="0"/>
              <a:t>formatting / count()/ find() / index()/ strip()/ split()/ replace()/ </a:t>
            </a:r>
          </a:p>
          <a:p>
            <a:r>
              <a:rPr lang="en-US" altLang="ko-KR" dirty="0"/>
              <a:t>2-3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Append()/ sort()/ reverse()/ index()/ insert()/ remove()/ pop()/ count()/ extend()</a:t>
            </a:r>
          </a:p>
          <a:p>
            <a:r>
              <a:rPr lang="en-US" altLang="ko-KR" dirty="0"/>
              <a:t>2-5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Keys() / values()/ items()/ clear()/ / get() </a:t>
            </a:r>
          </a:p>
          <a:p>
            <a:r>
              <a:rPr lang="en-US" altLang="ko-KR" dirty="0"/>
              <a:t>5-5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Abs()/ int()/ </a:t>
            </a:r>
            <a:r>
              <a:rPr lang="en-US" altLang="ko-KR" dirty="0" err="1"/>
              <a:t>len</a:t>
            </a:r>
            <a:r>
              <a:rPr lang="en-US" altLang="ko-KR" dirty="0"/>
              <a:t>()/ list()/ max()/ min()/ pow()/ range()/  round()/ str()/ tuple()/ type()/ zip() / sum()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810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사용자 입력 받는 방법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98E62F-A50B-4591-8733-03533D604F06}"/>
              </a:ext>
            </a:extLst>
          </p:cNvPr>
          <p:cNvSpPr/>
          <p:nvPr/>
        </p:nvSpPr>
        <p:spPr>
          <a:xfrm>
            <a:off x="442111" y="1600038"/>
            <a:ext cx="3995594" cy="8309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426BE-DB8B-4DD2-B135-EFC725948265}"/>
              </a:ext>
            </a:extLst>
          </p:cNvPr>
          <p:cNvSpPr txBox="1"/>
          <p:nvPr/>
        </p:nvSpPr>
        <p:spPr>
          <a:xfrm>
            <a:off x="1410589" y="1723150"/>
            <a:ext cx="913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nsolas" panose="020B0609020204030204" pitchFamily="49" charset="0"/>
              </a:rPr>
              <a:t>input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  <a:r>
              <a:rPr lang="en-US" altLang="ko-KR" sz="3200" b="1" dirty="0">
                <a:latin typeface="Consolas" panose="020B0609020204030204" pitchFamily="49" charset="0"/>
              </a:rPr>
              <a:t>()</a:t>
            </a:r>
            <a:r>
              <a:rPr lang="ko-KR" altLang="en-US" sz="32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77276-1FE3-4A2D-928A-49961F203837}"/>
              </a:ext>
            </a:extLst>
          </p:cNvPr>
          <p:cNvSpPr txBox="1"/>
          <p:nvPr/>
        </p:nvSpPr>
        <p:spPr>
          <a:xfrm>
            <a:off x="442111" y="3429000"/>
            <a:ext cx="7807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 = input(‘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이름을 알려주세요＇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print(‘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반가워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’+name)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숫자로 값 받는 방법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age = input(’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나이를 입력하세요‘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int(age) - 3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print(age ,’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살로 보여요＇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ko-KR" alt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4899E-7D43-47BC-8045-06D9E697A5B3}"/>
              </a:ext>
            </a:extLst>
          </p:cNvPr>
          <p:cNvSpPr txBox="1"/>
          <p:nvPr/>
        </p:nvSpPr>
        <p:spPr>
          <a:xfrm>
            <a:off x="4713839" y="1677898"/>
            <a:ext cx="752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input()</a:t>
            </a:r>
            <a:r>
              <a:rPr lang="ko-KR" altLang="en-US" sz="2400" b="1" dirty="0">
                <a:latin typeface="Consolas" panose="020B0609020204030204" pitchFamily="49" charset="0"/>
              </a:rPr>
              <a:t>은 사용자가 입력할 동안 잠시 기다렸다가 사용자가 </a:t>
            </a:r>
            <a:r>
              <a:rPr lang="en-US" altLang="ko-KR" sz="2400" b="1" dirty="0">
                <a:latin typeface="Consolas" panose="020B0609020204030204" pitchFamily="49" charset="0"/>
              </a:rPr>
              <a:t>enter</a:t>
            </a:r>
            <a:r>
              <a:rPr lang="ko-KR" altLang="en-US" sz="2400" b="1" dirty="0">
                <a:latin typeface="Consolas" panose="020B0609020204030204" pitchFamily="49" charset="0"/>
              </a:rPr>
              <a:t>를 누르면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latin typeface="Consolas" panose="020B0609020204030204" pitchFamily="49" charset="0"/>
              </a:rPr>
              <a:t>입력받은</a:t>
            </a:r>
            <a:r>
              <a:rPr lang="ko-KR" altLang="en-US" sz="2400" b="1" dirty="0">
                <a:latin typeface="Consolas" panose="020B0609020204030204" pitchFamily="49" charset="0"/>
              </a:rPr>
              <a:t> 값을 문자열로 저장한다</a:t>
            </a:r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8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30C7B-5F4B-478B-84FE-1B0EB3619AB0}"/>
              </a:ext>
            </a:extLst>
          </p:cNvPr>
          <p:cNvSpPr txBox="1"/>
          <p:nvPr/>
        </p:nvSpPr>
        <p:spPr>
          <a:xfrm>
            <a:off x="143126" y="329339"/>
            <a:ext cx="107826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과제 공지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2) </a:t>
            </a:r>
            <a:r>
              <a:rPr lang="ko-KR" altLang="en-US" sz="2400" b="1" dirty="0"/>
              <a:t>구구단을 출력하는 코드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ko-KR" altLang="en-US" sz="2400" b="1" dirty="0"/>
              <a:t>출력 예시</a:t>
            </a:r>
            <a:endParaRPr lang="en-US" altLang="ko-KR" sz="2400" b="1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E81AC8-1D1C-4619-B9A9-5902A56D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2729996"/>
            <a:ext cx="11950551" cy="383839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D9597B-925D-4D11-9251-5645B0608160}"/>
              </a:ext>
            </a:extLst>
          </p:cNvPr>
          <p:cNvCxnSpPr>
            <a:cxnSpLocks/>
          </p:cNvCxnSpPr>
          <p:nvPr/>
        </p:nvCxnSpPr>
        <p:spPr>
          <a:xfrm flipH="1">
            <a:off x="3741174" y="1506353"/>
            <a:ext cx="1600371" cy="3101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41F79-C133-4CF5-A0BB-6E3839246DBE}"/>
              </a:ext>
            </a:extLst>
          </p:cNvPr>
          <p:cNvSpPr txBox="1"/>
          <p:nvPr/>
        </p:nvSpPr>
        <p:spPr>
          <a:xfrm>
            <a:off x="7526833" y="978656"/>
            <a:ext cx="33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숫자와 연산자 사이</a:t>
            </a:r>
            <a:r>
              <a:rPr lang="en-US" altLang="ko-KR" dirty="0"/>
              <a:t>: 1</a:t>
            </a:r>
            <a:r>
              <a:rPr lang="ko-KR" altLang="en-US" dirty="0"/>
              <a:t>칸 공백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BC3D1D-D47E-4CDD-BBF4-0477F1C30304}"/>
              </a:ext>
            </a:extLst>
          </p:cNvPr>
          <p:cNvCxnSpPr>
            <a:cxnSpLocks/>
          </p:cNvCxnSpPr>
          <p:nvPr/>
        </p:nvCxnSpPr>
        <p:spPr>
          <a:xfrm flipH="1">
            <a:off x="8057584" y="1506353"/>
            <a:ext cx="739769" cy="334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76DDBD-883A-43FD-9CDC-89B0F6DC86A5}"/>
              </a:ext>
            </a:extLst>
          </p:cNvPr>
          <p:cNvCxnSpPr>
            <a:cxnSpLocks/>
          </p:cNvCxnSpPr>
          <p:nvPr/>
        </p:nvCxnSpPr>
        <p:spPr>
          <a:xfrm flipH="1">
            <a:off x="8392984" y="1406393"/>
            <a:ext cx="404369" cy="344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5D18C8-36DA-484E-A449-D8E2400FF954}"/>
              </a:ext>
            </a:extLst>
          </p:cNvPr>
          <p:cNvCxnSpPr>
            <a:cxnSpLocks/>
          </p:cNvCxnSpPr>
          <p:nvPr/>
        </p:nvCxnSpPr>
        <p:spPr>
          <a:xfrm flipH="1">
            <a:off x="8655113" y="1406393"/>
            <a:ext cx="142240" cy="344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E51AC-44C3-4634-8EED-FF87D7896F0C}"/>
              </a:ext>
            </a:extLst>
          </p:cNvPr>
          <p:cNvSpPr txBox="1"/>
          <p:nvPr/>
        </p:nvSpPr>
        <p:spPr>
          <a:xfrm>
            <a:off x="4286325" y="1060133"/>
            <a:ext cx="33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사이 </a:t>
            </a:r>
            <a:r>
              <a:rPr lang="en-US" altLang="ko-KR" dirty="0"/>
              <a:t>: 3</a:t>
            </a:r>
            <a:r>
              <a:rPr lang="ko-KR" altLang="en-US" dirty="0"/>
              <a:t>칸 공백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07EB3D-6B17-4390-8FF3-6FEB2371190D}"/>
              </a:ext>
            </a:extLst>
          </p:cNvPr>
          <p:cNvSpPr/>
          <p:nvPr/>
        </p:nvSpPr>
        <p:spPr>
          <a:xfrm>
            <a:off x="4267757" y="996762"/>
            <a:ext cx="2303709" cy="501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21CE3B-C52B-4BB8-8E6C-381246DA6F23}"/>
              </a:ext>
            </a:extLst>
          </p:cNvPr>
          <p:cNvSpPr/>
          <p:nvPr/>
        </p:nvSpPr>
        <p:spPr>
          <a:xfrm>
            <a:off x="7472515" y="905347"/>
            <a:ext cx="3333135" cy="501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F27FDE-A612-41DD-ADB1-5BFF00E7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1320769"/>
            <a:ext cx="11296650" cy="235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F982B-A5A6-4B64-8942-0CCBCE995F6D}"/>
              </a:ext>
            </a:extLst>
          </p:cNvPr>
          <p:cNvSpPr txBox="1"/>
          <p:nvPr/>
        </p:nvSpPr>
        <p:spPr>
          <a:xfrm>
            <a:off x="117987" y="206477"/>
            <a:ext cx="604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아래와 같이 출력하지 말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9168F1-8599-4001-8510-ED1CF72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82" y="4204222"/>
            <a:ext cx="11867836" cy="21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034CA-6FEA-4F7E-8CBE-78508A3E3BB3}"/>
              </a:ext>
            </a:extLst>
          </p:cNvPr>
          <p:cNvSpPr/>
          <p:nvPr/>
        </p:nvSpPr>
        <p:spPr>
          <a:xfrm>
            <a:off x="403123" y="18259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b="1" dirty="0"/>
              <a:t>#구구단 _ 힌트</a:t>
            </a:r>
          </a:p>
          <a:p>
            <a:endParaRPr lang="ko-KR" altLang="en-US" sz="2400" b="1" dirty="0"/>
          </a:p>
          <a:p>
            <a:r>
              <a:rPr lang="ko-KR" altLang="en-US" sz="2400" b="1" dirty="0" err="1"/>
              <a:t>for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range</a:t>
            </a:r>
            <a:r>
              <a:rPr lang="ko-KR" altLang="en-US" sz="2400" b="1" dirty="0"/>
              <a:t>(1,10) :</a:t>
            </a:r>
          </a:p>
          <a:p>
            <a:r>
              <a:rPr lang="ko-KR" altLang="en-US" sz="2400" b="1" dirty="0"/>
              <a:t>    </a:t>
            </a:r>
            <a:r>
              <a:rPr lang="ko-KR" altLang="en-US" sz="2400" b="1" dirty="0" err="1"/>
              <a:t>print</a:t>
            </a:r>
            <a:r>
              <a:rPr lang="ko-KR" altLang="en-US" sz="2400" b="1" dirty="0"/>
              <a:t>(</a:t>
            </a:r>
            <a:r>
              <a:rPr lang="ko-KR" altLang="en-US" sz="2400" b="1" dirty="0" err="1"/>
              <a:t>i,end</a:t>
            </a:r>
            <a:r>
              <a:rPr lang="ko-KR" altLang="en-US" sz="2400" b="1" dirty="0"/>
              <a:t>=‘’)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err="1"/>
              <a:t>for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range</a:t>
            </a:r>
            <a:r>
              <a:rPr lang="ko-KR" altLang="en-US" sz="2400" b="1" dirty="0"/>
              <a:t>(1,10) :</a:t>
            </a:r>
          </a:p>
          <a:p>
            <a:r>
              <a:rPr lang="ko-KR" altLang="en-US" sz="2400" b="1" dirty="0"/>
              <a:t>    </a:t>
            </a:r>
            <a:r>
              <a:rPr lang="ko-KR" altLang="en-US" sz="2400" b="1" dirty="0" err="1"/>
              <a:t>print</a:t>
            </a:r>
            <a:r>
              <a:rPr lang="ko-KR" altLang="en-US" sz="2400" b="1" dirty="0"/>
              <a:t>(</a:t>
            </a:r>
            <a:r>
              <a:rPr lang="ko-KR" altLang="en-US" sz="2400" b="1" dirty="0" err="1"/>
              <a:t>i</a:t>
            </a:r>
            <a:r>
              <a:rPr lang="ko-KR" altLang="en-US" sz="2400" b="1" dirty="0"/>
              <a:t>)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3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인디언식 이름 짓기 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DD3654-A7D0-4CDF-AAC3-7AF90372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10687"/>
            <a:ext cx="8323537" cy="28473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3CB37E-AFCE-4F28-88E4-9A15BDF1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03" y="1127125"/>
            <a:ext cx="7487903" cy="5585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01E755-96A6-483B-8441-F7614054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6" y="1224075"/>
            <a:ext cx="11622166" cy="54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32688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인디언식 이름 짓기 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2DC20-5247-4883-8850-64DADD4F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7" y="1840864"/>
            <a:ext cx="9387826" cy="762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019AF7-19BA-490A-A89D-7E2524EB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5" y="3429000"/>
            <a:ext cx="7579327" cy="2327803"/>
          </a:xfrm>
          <a:prstGeom prst="rect">
            <a:avLst/>
          </a:prstGeom>
        </p:spPr>
      </p:pic>
      <p:pic>
        <p:nvPicPr>
          <p:cNvPr id="6" name="Picture 2" descr="https://static.thenounproject.com/png/1792517-200.png">
            <a:extLst>
              <a:ext uri="{FF2B5EF4-FFF2-40B4-BE49-F238E27FC236}">
                <a16:creationId xmlns:a16="http://schemas.microsoft.com/office/drawing/2014/main" id="{D444CC93-3B14-43DF-A936-0059D5FF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312" y="10704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인디언식 이름 짓기 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FB653-FA20-43F3-8C5B-727340680A0B}"/>
              </a:ext>
            </a:extLst>
          </p:cNvPr>
          <p:cNvSpPr/>
          <p:nvPr/>
        </p:nvSpPr>
        <p:spPr>
          <a:xfrm>
            <a:off x="86008" y="957031"/>
            <a:ext cx="12019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year = {0:'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말 많은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푸른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어두운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',3:'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조용한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',4:'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웅크린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',5:'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백색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',6:'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지혜로운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',7:'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용감한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',8:'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날카로운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',9:'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욕심많은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'}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month = {1:'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늑대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태양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',3:'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양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',4:'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',5:'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황소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',6:'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불꽃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',7:'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나무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',8:'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달빛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',9:'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',10:'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돼지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',11:'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하늘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',12:'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바람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'}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date = {1:'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함께 춤을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기상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',3:'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그림자 속에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',4:'',5:'',6:'',7:'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환생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',8:'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죽음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',9:'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아래에서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       10:'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보라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.',11:'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노래하다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',12:'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그늘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',13:'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일격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',14:'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에게 쫓기는 남자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',15:'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행진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       16:'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왕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',17:'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유령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',18:'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죽인 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.',19:'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맨날 잠잔다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.',20:'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처럼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..',21:'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고향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',22:'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전사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       23:'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나의 친구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',24:'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노래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',25:'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정령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',26:'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파수꾼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',27:'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악마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',28:'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같은 사나이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       29:'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쓰러트린 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',30:'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의 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',31:'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말이 없다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 '}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6119CE-9499-40D4-A8D4-7A4DF51B8D17}"/>
              </a:ext>
            </a:extLst>
          </p:cNvPr>
          <p:cNvSpPr/>
          <p:nvPr/>
        </p:nvSpPr>
        <p:spPr>
          <a:xfrm>
            <a:off x="353962" y="33153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생년을입력하세요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')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생월을입력하세요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')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생일을입력하세요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')</a:t>
            </a:r>
          </a:p>
          <a:p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y_n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[-1])]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y_m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month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'당신의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인디언식이름은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=&gt; ' +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y_n+y_m+y_d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10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8E3A5-EC98-4153-B154-A1912B28B5EA}"/>
              </a:ext>
            </a:extLst>
          </p:cNvPr>
          <p:cNvSpPr txBox="1"/>
          <p:nvPr/>
        </p:nvSpPr>
        <p:spPr>
          <a:xfrm>
            <a:off x="2012887" y="1398547"/>
            <a:ext cx="361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내장함수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D7147-0F01-4B15-ACB4-782142FEA5F0}"/>
              </a:ext>
            </a:extLst>
          </p:cNvPr>
          <p:cNvSpPr txBox="1"/>
          <p:nvPr/>
        </p:nvSpPr>
        <p:spPr>
          <a:xfrm>
            <a:off x="7564657" y="1376516"/>
            <a:ext cx="361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외장함수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20D40-18FB-463D-9F4C-01C6C1DF58C2}"/>
              </a:ext>
            </a:extLst>
          </p:cNvPr>
          <p:cNvSpPr txBox="1"/>
          <p:nvPr/>
        </p:nvSpPr>
        <p:spPr>
          <a:xfrm>
            <a:off x="971253" y="2503838"/>
            <a:ext cx="38632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print()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type()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 err="1">
                <a:latin typeface="Consolas" panose="020B0609020204030204" pitchFamily="49" charset="0"/>
              </a:rPr>
              <a:t>len</a:t>
            </a:r>
            <a:r>
              <a:rPr lang="en-US" altLang="ko-KR" sz="2400" b="1" dirty="0"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list()</a:t>
            </a:r>
          </a:p>
          <a:p>
            <a:pPr algn="ctr"/>
            <a:endParaRPr lang="en-US" altLang="ko-KR" sz="24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en-US" altLang="ko-KR" sz="2400" b="1" dirty="0">
                <a:latin typeface="Consolas" panose="020B0609020204030204" pitchFamily="49" charset="0"/>
              </a:rPr>
              <a:t>.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DF203-0129-4AA7-A660-08C81E2338DB}"/>
              </a:ext>
            </a:extLst>
          </p:cNvPr>
          <p:cNvSpPr txBox="1"/>
          <p:nvPr/>
        </p:nvSpPr>
        <p:spPr>
          <a:xfrm>
            <a:off x="7064429" y="3596951"/>
            <a:ext cx="485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가 필요하다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457B4-4587-4DE1-BBB8-F0F535FC3453}"/>
              </a:ext>
            </a:extLst>
          </p:cNvPr>
          <p:cNvSpPr txBox="1"/>
          <p:nvPr/>
        </p:nvSpPr>
        <p:spPr>
          <a:xfrm>
            <a:off x="322420" y="1206560"/>
            <a:ext cx="1117548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random</a:t>
            </a:r>
          </a:p>
          <a:p>
            <a:r>
              <a:rPr lang="ko-KR" altLang="en-US" sz="2400" b="1" dirty="0">
                <a:latin typeface="Consolas" panose="020B0609020204030204" pitchFamily="49" charset="0"/>
              </a:rPr>
              <a:t>난수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규칙 없는 임의의 수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  <a:r>
              <a:rPr lang="ko-KR" altLang="en-US" sz="2400" b="1" dirty="0">
                <a:latin typeface="Consolas" panose="020B0609020204030204" pitchFamily="49" charset="0"/>
              </a:rPr>
              <a:t>를 발생시키는 외장함수</a:t>
            </a:r>
            <a:r>
              <a:rPr lang="en-US" altLang="ko-KR" sz="2400" b="1" dirty="0">
                <a:latin typeface="Consolas" panose="020B0609020204030204" pitchFamily="49" charset="0"/>
              </a:rPr>
              <a:t>(</a:t>
            </a:r>
            <a:r>
              <a:rPr lang="ko-KR" altLang="en-US" sz="2400" b="1" dirty="0">
                <a:latin typeface="Consolas" panose="020B0609020204030204" pitchFamily="49" charset="0"/>
              </a:rPr>
              <a:t>라이브러리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random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0 ~ 1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사이의 실수 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random.random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1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사이의 정수 중에서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난수값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 10))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4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457B4-4587-4DE1-BBB8-F0F535FC3453}"/>
              </a:ext>
            </a:extLst>
          </p:cNvPr>
          <p:cNvSpPr txBox="1"/>
          <p:nvPr/>
        </p:nvSpPr>
        <p:spPr>
          <a:xfrm>
            <a:off x="376741" y="1681219"/>
            <a:ext cx="6066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리스트에서 하나만 무작위로 고르기 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= [99, 1, 7, 11, 33, 23, 41]</a:t>
            </a: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=random.choice(data)</a:t>
            </a: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print(a)</a:t>
            </a:r>
          </a:p>
          <a:p>
            <a:endParaRPr lang="it-IT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it-IT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무작위로 섞기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random.shuffle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print(data)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46C1A-A4D4-4D52-835E-CD23CB6ED304}"/>
              </a:ext>
            </a:extLst>
          </p:cNvPr>
          <p:cNvSpPr txBox="1"/>
          <p:nvPr/>
        </p:nvSpPr>
        <p:spPr>
          <a:xfrm>
            <a:off x="6909011" y="1847880"/>
            <a:ext cx="48321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sampling 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= [99, 1, 7, 11, 33, 23, 41]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random.sample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(data,3)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print(a)</a:t>
            </a: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random.sample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(range(1,10),3)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0B42DE-6436-4F0F-ADFF-EECB6AB7F8F4}"/>
              </a:ext>
            </a:extLst>
          </p:cNvPr>
          <p:cNvCxnSpPr>
            <a:cxnSpLocks/>
          </p:cNvCxnSpPr>
          <p:nvPr/>
        </p:nvCxnSpPr>
        <p:spPr>
          <a:xfrm>
            <a:off x="6274052" y="1473406"/>
            <a:ext cx="0" cy="5081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5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1E2FE9-F70D-4C75-B454-82901F445BBF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15BE3-F0F8-4285-9572-BCBA3551FE71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로또번호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생성기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[ë¿ë¦¬ë½ì, ì½©ê¸ë¦¬ì!!] #30 &amp;quot;í  ì ìë ë°ê¹ì§ í´ ë³´ì£ .&amp;quot; ">
            <a:extLst>
              <a:ext uri="{FF2B5EF4-FFF2-40B4-BE49-F238E27FC236}">
                <a16:creationId xmlns:a16="http://schemas.microsoft.com/office/drawing/2014/main" id="{CF0D0FCA-BD6E-452D-9B3E-6E27592F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62" y="1086315"/>
            <a:ext cx="5382887" cy="55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1252</Words>
  <Application>Microsoft Office PowerPoint</Application>
  <PresentationFormat>와이드스크린</PresentationFormat>
  <Paragraphs>215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30</cp:revision>
  <dcterms:created xsi:type="dcterms:W3CDTF">2018-09-14T12:38:18Z</dcterms:created>
  <dcterms:modified xsi:type="dcterms:W3CDTF">2018-10-01T08:30:36Z</dcterms:modified>
</cp:coreProperties>
</file>