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59" r:id="rId5"/>
    <p:sldId id="268" r:id="rId6"/>
    <p:sldId id="262" r:id="rId7"/>
    <p:sldId id="265" r:id="rId8"/>
    <p:sldId id="270" r:id="rId9"/>
    <p:sldId id="258" r:id="rId10"/>
    <p:sldId id="269" r:id="rId11"/>
    <p:sldId id="266" r:id="rId12"/>
    <p:sldId id="264" r:id="rId13"/>
    <p:sldId id="26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53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2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8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71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6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4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9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7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3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C7B3-26DD-4B50-BDC1-C1CAEE74F7C3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CB598-61A1-4423-BB48-82C947C09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8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hallenges" TargetMode="External"/><Relationship Id="rId2" Type="http://schemas.openxmlformats.org/officeDocument/2006/relationships/hyperlink" Target="https://wikidocs.net/book/11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" TargetMode="External"/><Relationship Id="rId5" Type="http://schemas.openxmlformats.org/officeDocument/2006/relationships/hyperlink" Target="https://www.swexpertacademy.com/main/main.do" TargetMode="External"/><Relationship Id="rId4" Type="http://schemas.openxmlformats.org/officeDocument/2006/relationships/hyperlink" Target="https://dojang.io/course/view.php?id=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ì°ì£¼ ì¬í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816"/>
            <a:ext cx="12192000" cy="693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6041" y="684874"/>
            <a:ext cx="11345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 guide for Python traveler</a:t>
            </a:r>
          </a:p>
          <a:p>
            <a:r>
              <a:rPr lang="en-US" altLang="ko-KR" sz="5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15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주차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김신영</a:t>
            </a:r>
          </a:p>
        </p:txBody>
      </p:sp>
    </p:spTree>
    <p:extLst>
      <p:ext uri="{BB962C8B-B14F-4D97-AF65-F5344CB8AC3E}">
        <p14:creationId xmlns:p14="http://schemas.microsoft.com/office/powerpoint/2010/main" val="252325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44FEC7-3ACF-4F08-8EB0-A4F81E8EA31E}"/>
              </a:ext>
            </a:extLst>
          </p:cNvPr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1BEC36-DE03-48F9-983D-F4052E37AAB8}"/>
                </a:ext>
              </a:extLst>
            </p:cNvPr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135055E-B0E5-4BFC-B164-C7EFAB6C37A2}"/>
                </a:ext>
              </a:extLst>
            </p:cNvPr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48E215-5B59-470F-AD39-B663B3B58216}"/>
              </a:ext>
            </a:extLst>
          </p:cNvPr>
          <p:cNvSpPr txBox="1"/>
          <p:nvPr/>
        </p:nvSpPr>
        <p:spPr>
          <a:xfrm>
            <a:off x="688433" y="872100"/>
            <a:ext cx="113258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예측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기대수명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= </a:t>
            </a:r>
            <a:r>
              <a:rPr lang="ko-KR" altLang="en-US" sz="2400" b="1" dirty="0">
                <a:latin typeface="Consolas" panose="020B0609020204030204" pitchFamily="49" charset="0"/>
              </a:rPr>
              <a:t>식습관점수 </a:t>
            </a:r>
            <a:r>
              <a:rPr lang="en-US" altLang="ko-KR" sz="2400" b="1" dirty="0">
                <a:latin typeface="Consolas" panose="020B0609020204030204" pitchFamily="49" charset="0"/>
              </a:rPr>
              <a:t>+ </a:t>
            </a:r>
            <a:r>
              <a:rPr lang="ko-KR" altLang="en-US" sz="2400" b="1" dirty="0">
                <a:latin typeface="Consolas" panose="020B0609020204030204" pitchFamily="49" charset="0"/>
              </a:rPr>
              <a:t>가족력 </a:t>
            </a:r>
            <a:r>
              <a:rPr lang="en-US" altLang="ko-KR" sz="2400" b="1" dirty="0">
                <a:latin typeface="Consolas" panose="020B0609020204030204" pitchFamily="49" charset="0"/>
              </a:rPr>
              <a:t>+ </a:t>
            </a:r>
            <a:r>
              <a:rPr lang="ko-KR" altLang="en-US" sz="2400" b="1" dirty="0">
                <a:latin typeface="Consolas" panose="020B0609020204030204" pitchFamily="49" charset="0"/>
              </a:rPr>
              <a:t>키</a:t>
            </a:r>
            <a:r>
              <a:rPr lang="en-US" altLang="ko-KR" sz="2400" b="1" dirty="0">
                <a:latin typeface="Consolas" panose="020B0609020204030204" pitchFamily="49" charset="0"/>
              </a:rPr>
              <a:t>/</a:t>
            </a:r>
            <a:r>
              <a:rPr lang="ko-KR" altLang="en-US" sz="2400" b="1" dirty="0">
                <a:latin typeface="Consolas" panose="020B0609020204030204" pitchFamily="49" charset="0"/>
              </a:rPr>
              <a:t>체중 </a:t>
            </a:r>
            <a:r>
              <a:rPr lang="en-US" altLang="ko-KR" sz="2400" b="1" dirty="0">
                <a:latin typeface="Consolas" panose="020B0609020204030204" pitchFamily="49" charset="0"/>
              </a:rPr>
              <a:t>+ </a:t>
            </a:r>
            <a:r>
              <a:rPr lang="ko-KR" altLang="en-US" sz="2400" b="1" dirty="0">
                <a:latin typeface="Consolas" panose="020B0609020204030204" pitchFamily="49" charset="0"/>
              </a:rPr>
              <a:t>성별 </a:t>
            </a:r>
            <a:r>
              <a:rPr lang="en-US" altLang="ko-KR" sz="2400" b="1" dirty="0">
                <a:latin typeface="Consolas" panose="020B0609020204030204" pitchFamily="49" charset="0"/>
              </a:rPr>
              <a:t>+ </a:t>
            </a:r>
            <a:r>
              <a:rPr lang="ko-KR" altLang="en-US" sz="2400" b="1" dirty="0">
                <a:latin typeface="Consolas" panose="020B0609020204030204" pitchFamily="49" charset="0"/>
              </a:rPr>
              <a:t>직업 </a:t>
            </a:r>
            <a:r>
              <a:rPr lang="en-US" altLang="ko-KR" sz="2400" b="1" dirty="0">
                <a:latin typeface="Consolas" panose="020B0609020204030204" pitchFamily="49" charset="0"/>
              </a:rPr>
              <a:t>+ </a:t>
            </a:r>
            <a:r>
              <a:rPr lang="ko-KR" altLang="en-US" sz="2400" b="1" dirty="0">
                <a:latin typeface="Consolas" panose="020B0609020204030204" pitchFamily="49" charset="0"/>
              </a:rPr>
              <a:t>지역 </a:t>
            </a:r>
            <a:r>
              <a:rPr lang="en-US" altLang="ko-KR" sz="2400" b="1" dirty="0">
                <a:latin typeface="Consolas" panose="020B0609020204030204" pitchFamily="49" charset="0"/>
              </a:rPr>
              <a:t>+ </a:t>
            </a:r>
            <a:r>
              <a:rPr lang="ko-KR" altLang="en-US" sz="2400" b="1" dirty="0">
                <a:latin typeface="Consolas" panose="020B0609020204030204" pitchFamily="49" charset="0"/>
              </a:rPr>
              <a:t>예방접종기록</a:t>
            </a:r>
            <a:endParaRPr lang="en-US" altLang="ko-KR" sz="2400" b="1" dirty="0">
              <a:latin typeface="Consolas" panose="020B0609020204030204" pitchFamily="49" charset="0"/>
            </a:endParaRPr>
          </a:p>
        </p:txBody>
      </p:sp>
      <p:pic>
        <p:nvPicPr>
          <p:cNvPr id="1028" name="Picture 4" descr="https://static.thenounproject.com/png/23892-200.png">
            <a:extLst>
              <a:ext uri="{FF2B5EF4-FFF2-40B4-BE49-F238E27FC236}">
                <a16:creationId xmlns:a16="http://schemas.microsoft.com/office/drawing/2014/main" id="{DAAE4170-2AE4-4EEF-8877-69E484DE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75" y="26945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707101-444F-44C1-9C73-DC039130CB99}"/>
              </a:ext>
            </a:extLst>
          </p:cNvPr>
          <p:cNvSpPr/>
          <p:nvPr/>
        </p:nvSpPr>
        <p:spPr>
          <a:xfrm>
            <a:off x="4256259" y="3093715"/>
            <a:ext cx="7603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기대수명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</a:rPr>
              <a:t>=  </a:t>
            </a:r>
          </a:p>
          <a:p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latin typeface="Consolas" panose="020B0609020204030204" pitchFamily="49" charset="0"/>
              </a:rPr>
              <a:t>식습관점수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</a:rPr>
              <a:t>+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latin typeface="Consolas" panose="020B0609020204030204" pitchFamily="49" charset="0"/>
              </a:rPr>
              <a:t>가족력</a:t>
            </a:r>
            <a:r>
              <a:rPr lang="en-US" altLang="ko-KR" sz="2000" b="1" dirty="0">
                <a:latin typeface="Consolas" panose="020B0609020204030204" pitchFamily="49" charset="0"/>
              </a:rPr>
              <a:t>)+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latin typeface="Consolas" panose="020B0609020204030204" pitchFamily="49" charset="0"/>
              </a:rPr>
              <a:t>키</a:t>
            </a:r>
            <a:r>
              <a:rPr lang="en-US" altLang="ko-KR" sz="2000" b="1" dirty="0">
                <a:latin typeface="Consolas" panose="020B0609020204030204" pitchFamily="49" charset="0"/>
              </a:rPr>
              <a:t>/</a:t>
            </a:r>
            <a:r>
              <a:rPr lang="ko-KR" altLang="en-US" sz="2000" b="1" dirty="0">
                <a:latin typeface="Consolas" panose="020B0609020204030204" pitchFamily="49" charset="0"/>
              </a:rPr>
              <a:t>체중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</a:rPr>
              <a:t>+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latin typeface="Consolas" panose="020B0609020204030204" pitchFamily="49" charset="0"/>
              </a:rPr>
              <a:t>성별</a:t>
            </a:r>
            <a:r>
              <a:rPr lang="en-US" altLang="ko-KR" sz="2000" b="1" dirty="0">
                <a:latin typeface="Consolas" panose="020B0609020204030204" pitchFamily="49" charset="0"/>
              </a:rPr>
              <a:t>)+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latin typeface="Consolas" panose="020B0609020204030204" pitchFamily="49" charset="0"/>
              </a:rPr>
              <a:t>직업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</a:rPr>
              <a:t>+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latin typeface="Consolas" panose="020B0609020204030204" pitchFamily="49" charset="0"/>
              </a:rPr>
              <a:t>지역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  <a:r>
              <a:rPr lang="ko-KR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latin typeface="Consolas" panose="020B0609020204030204" pitchFamily="49" charset="0"/>
              </a:rPr>
              <a:t>+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g</a:t>
            </a:r>
            <a:r>
              <a:rPr lang="en-US" altLang="ko-KR" sz="2000" b="1" dirty="0"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latin typeface="Consolas" panose="020B0609020204030204" pitchFamily="49" charset="0"/>
              </a:rPr>
              <a:t>예방접종기록</a:t>
            </a:r>
            <a:r>
              <a:rPr lang="en-US" altLang="ko-KR" sz="2000" b="1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30" name="Picture 6" descr="https://static.thenounproject.com/png/1625140-200.png">
            <a:extLst>
              <a:ext uri="{FF2B5EF4-FFF2-40B4-BE49-F238E27FC236}">
                <a16:creationId xmlns:a16="http://schemas.microsoft.com/office/drawing/2014/main" id="{760465FC-A87D-47C2-A46E-94940960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17198"/>
            <a:ext cx="1905000" cy="1905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C182C7-72F5-41F5-9105-B7FAE576253C}"/>
              </a:ext>
            </a:extLst>
          </p:cNvPr>
          <p:cNvSpPr txBox="1"/>
          <p:nvPr/>
        </p:nvSpPr>
        <p:spPr>
          <a:xfrm>
            <a:off x="6213695" y="5508088"/>
            <a:ext cx="535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 사람의 기대수명은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??</a:t>
            </a:r>
            <a:endParaRPr lang="ko-KR" alt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268C6-B779-4B6B-9427-B07F1C14E1E5}"/>
              </a:ext>
            </a:extLst>
          </p:cNvPr>
          <p:cNvSpPr txBox="1"/>
          <p:nvPr/>
        </p:nvSpPr>
        <p:spPr>
          <a:xfrm>
            <a:off x="688433" y="58166"/>
            <a:ext cx="641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AI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/ ML/ DL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75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73909" y="126168"/>
            <a:ext cx="361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도전하기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7A972-5DFB-4E74-AAE5-294FF626240C}"/>
              </a:ext>
            </a:extLst>
          </p:cNvPr>
          <p:cNvSpPr txBox="1"/>
          <p:nvPr/>
        </p:nvSpPr>
        <p:spPr>
          <a:xfrm>
            <a:off x="597159" y="1240264"/>
            <a:ext cx="100471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Kaggle !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구글이 운영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기업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정부기관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단체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연구소등에서 </a:t>
            </a:r>
            <a:r>
              <a:rPr lang="ko-KR" alt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데이터 제공하고 대회 개최</a:t>
            </a:r>
            <a:endParaRPr lang="en-US" altLang="ko-KR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altLang="ko-KR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이긴 사람에게 상금을 준다</a:t>
            </a:r>
            <a:r>
              <a:rPr lang="en-US" altLang="ko-KR" sz="2400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대회 참가하지 않아도 </a:t>
            </a:r>
            <a:r>
              <a:rPr lang="ko-KR" alt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각 분야의 다양한 데이터 얻을 수 있다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고수들의 분석법을 배울 수 있다</a:t>
            </a:r>
            <a:r>
              <a:rPr lang="en-US" altLang="ko-KR" sz="2400" dirty="0">
                <a:latin typeface="Consolas" panose="020B0609020204030204" pitchFamily="49" charset="0"/>
              </a:rPr>
              <a:t>.   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DB2F51-0ACF-4525-8511-930ED30EEA42}"/>
              </a:ext>
            </a:extLst>
          </p:cNvPr>
          <p:cNvSpPr/>
          <p:nvPr/>
        </p:nvSpPr>
        <p:spPr>
          <a:xfrm>
            <a:off x="9062891" y="229728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https://www.kaggle.com/</a:t>
            </a:r>
          </a:p>
        </p:txBody>
      </p:sp>
      <p:pic>
        <p:nvPicPr>
          <p:cNvPr id="2050" name="Picture 2" descr="kaggleì ëí ì´ë¯¸ì§ ê²ìê²°ê³¼">
            <a:extLst>
              <a:ext uri="{FF2B5EF4-FFF2-40B4-BE49-F238E27FC236}">
                <a16:creationId xmlns:a16="http://schemas.microsoft.com/office/drawing/2014/main" id="{96A5D7DE-1B72-49D8-9FD4-B09EF4D3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969" y="296629"/>
            <a:ext cx="4886419" cy="18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7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97159" y="116833"/>
            <a:ext cx="361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포트폴리오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EDEE0-F6C4-4708-BBBC-0A4EF890C20E}"/>
              </a:ext>
            </a:extLst>
          </p:cNvPr>
          <p:cNvSpPr txBox="1"/>
          <p:nvPr/>
        </p:nvSpPr>
        <p:spPr>
          <a:xfrm>
            <a:off x="678640" y="1274973"/>
            <a:ext cx="12290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</a:rPr>
              <a:t>나의 모든 활동들을 기록하여 남기기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나중에 나의 포트폴리오가 된다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코드의 수정 및 협업이 편리하다</a:t>
            </a:r>
            <a:r>
              <a:rPr lang="en-US" altLang="ko-KR" sz="2400" dirty="0">
                <a:latin typeface="Consolas" panose="020B0609020204030204" pitchFamily="49" charset="0"/>
              </a:rPr>
              <a:t>. 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3074" name="Picture 2" descr="githubì ëí ì´ë¯¸ì§ ê²ìê²°ê³¼">
            <a:extLst>
              <a:ext uri="{FF2B5EF4-FFF2-40B4-BE49-F238E27FC236}">
                <a16:creationId xmlns:a16="http://schemas.microsoft.com/office/drawing/2014/main" id="{394BDE75-5FD6-4FB7-8003-B32B609A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82" y="3047406"/>
            <a:ext cx="6402095" cy="33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4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896E2D-C3E7-409F-B12A-94D7F0C3C8FC}"/>
              </a:ext>
            </a:extLst>
          </p:cNvPr>
          <p:cNvSpPr txBox="1"/>
          <p:nvPr/>
        </p:nvSpPr>
        <p:spPr>
          <a:xfrm>
            <a:off x="162963" y="461727"/>
            <a:ext cx="124485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>
                <a:latin typeface="Consolas" panose="020B0609020204030204" pitchFamily="49" charset="0"/>
              </a:rPr>
              <a:t>기말고사 공지</a:t>
            </a:r>
            <a:endParaRPr lang="en-US" altLang="ko-KR" sz="2800" b="1" u="sng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중간고사와 마찬가지로 </a:t>
            </a:r>
            <a:r>
              <a:rPr lang="en-US" altLang="ko-KR" sz="2400" dirty="0">
                <a:latin typeface="Consolas" panose="020B0609020204030204" pitchFamily="49" charset="0"/>
              </a:rPr>
              <a:t>a4</a:t>
            </a:r>
            <a:r>
              <a:rPr lang="ko-KR" altLang="en-US" sz="2400" dirty="0">
                <a:latin typeface="Consolas" panose="020B0609020204030204" pitchFamily="49" charset="0"/>
              </a:rPr>
              <a:t>용지 한 면에 </a:t>
            </a:r>
            <a:r>
              <a:rPr lang="en-US" altLang="ko-KR" sz="2400" dirty="0">
                <a:latin typeface="Consolas" panose="020B0609020204030204" pitchFamily="49" charset="0"/>
              </a:rPr>
              <a:t>method </a:t>
            </a:r>
            <a:r>
              <a:rPr lang="ko-KR" altLang="en-US" sz="2400" dirty="0">
                <a:latin typeface="Consolas" panose="020B0609020204030204" pitchFamily="49" charset="0"/>
              </a:rPr>
              <a:t>정리하여 올 수 있다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단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알고리즘 및 </a:t>
            </a:r>
            <a:r>
              <a:rPr lang="ko-KR" altLang="en-US" sz="2400" dirty="0" err="1">
                <a:latin typeface="Consolas" panose="020B0609020204030204" pitchFamily="49" charset="0"/>
              </a:rPr>
              <a:t>제어문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내용은 제외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파일 입출력 관련 함수 가능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시험문제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파일 입출력 및 함수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알고리즘</a:t>
            </a:r>
            <a:r>
              <a:rPr lang="en-US" altLang="ko-KR" sz="2400" dirty="0">
                <a:latin typeface="Consolas" panose="020B0609020204030204" pitchFamily="49" charset="0"/>
              </a:rPr>
              <a:t>  (class , </a:t>
            </a:r>
            <a:r>
              <a:rPr lang="ko-KR" altLang="en-US" sz="2400" dirty="0">
                <a:latin typeface="Consolas" panose="020B0609020204030204" pitchFamily="49" charset="0"/>
              </a:rPr>
              <a:t>모듈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안 나옴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b="1" dirty="0">
                <a:latin typeface="Consolas" panose="020B0609020204030204" pitchFamily="49" charset="0"/>
              </a:rPr>
              <a:t>시험시간</a:t>
            </a:r>
            <a:endParaRPr lang="en-US" altLang="ko-KR" sz="2400" b="1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월요일반 </a:t>
            </a: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ko-KR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17</a:t>
            </a:r>
            <a:r>
              <a:rPr lang="ko-KR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일 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15:00 ~ 17:00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Consolas" panose="020B0609020204030204" pitchFamily="49" charset="0"/>
              </a:rPr>
              <a:t>목요일반 </a:t>
            </a:r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12</a:t>
            </a:r>
            <a:r>
              <a:rPr lang="ko-KR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월 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20</a:t>
            </a:r>
            <a:r>
              <a:rPr lang="ko-KR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일 </a:t>
            </a:r>
            <a:r>
              <a:rPr lang="en-US" altLang="ko-KR" sz="2400" dirty="0">
                <a:solidFill>
                  <a:srgbClr val="C00000"/>
                </a:solidFill>
                <a:latin typeface="Consolas" panose="020B0609020204030204" pitchFamily="49" charset="0"/>
              </a:rPr>
              <a:t>12:00 ~ 14:00</a:t>
            </a:r>
          </a:p>
        </p:txBody>
      </p:sp>
    </p:spTree>
    <p:extLst>
      <p:ext uri="{BB962C8B-B14F-4D97-AF65-F5344CB8AC3E}">
        <p14:creationId xmlns:p14="http://schemas.microsoft.com/office/powerpoint/2010/main" val="180771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1E4A5-CDEC-46E9-BE1E-CC7E7FA39ACB}"/>
              </a:ext>
            </a:extLst>
          </p:cNvPr>
          <p:cNvSpPr txBox="1"/>
          <p:nvPr/>
        </p:nvSpPr>
        <p:spPr>
          <a:xfrm>
            <a:off x="769544" y="2299581"/>
            <a:ext cx="829297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Consolas" panose="020B0609020204030204" pitchFamily="49" charset="0"/>
              </a:rPr>
              <a:t>끝</a:t>
            </a:r>
            <a:r>
              <a:rPr lang="en-US" altLang="ko-KR" sz="8000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수업 자료는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월 이후 삭제 예정 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73743" y="66346"/>
            <a:ext cx="455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  <a:ea typeface="나눔고딕" panose="020D0604000000000000" pitchFamily="50" charset="-127"/>
              </a:rPr>
              <a:t>혼자서 여행 시작</a:t>
            </a:r>
            <a:r>
              <a:rPr lang="en-US" altLang="ko-KR" sz="2400" b="1" dirty="0">
                <a:latin typeface="Consolas" panose="020B0609020204030204" pitchFamily="49" charset="0"/>
                <a:ea typeface="나눔고딕" panose="020D0604000000000000" pitchFamily="50" charset="-127"/>
              </a:rPr>
              <a:t>! With </a:t>
            </a:r>
            <a:r>
              <a:rPr lang="ko-KR" altLang="en-US" sz="2400" b="1" dirty="0">
                <a:latin typeface="Consolas" panose="020B0609020204030204" pitchFamily="49" charset="0"/>
                <a:ea typeface="나눔고딕" panose="020D0604000000000000" pitchFamily="50" charset="-127"/>
              </a:rPr>
              <a:t>구글</a:t>
            </a:r>
          </a:p>
        </p:txBody>
      </p:sp>
      <p:pic>
        <p:nvPicPr>
          <p:cNvPr id="2050" name="Picture 2" descr="goog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03" y="931150"/>
            <a:ext cx="4106539" cy="136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61" y="2444297"/>
            <a:ext cx="9191625" cy="857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361" y="5522037"/>
            <a:ext cx="9153525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211" y="3378083"/>
            <a:ext cx="9210675" cy="83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50150-D63A-483A-B114-DE1874B31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161" y="4322483"/>
            <a:ext cx="9458773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55779" y="116833"/>
            <a:ext cx="361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질문하기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94" y="1922761"/>
            <a:ext cx="8127883" cy="4707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6433" y="690694"/>
            <a:ext cx="728369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Stack Overflow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:</a:t>
            </a:r>
            <a:r>
              <a:rPr lang="ko-KR" altLang="en-US" sz="2400" dirty="0">
                <a:latin typeface="Consolas" panose="020B0609020204030204" pitchFamily="49" charset="0"/>
              </a:rPr>
              <a:t>프로그래머들의 지식</a:t>
            </a:r>
            <a:r>
              <a:rPr lang="en-US" altLang="ko-KR" sz="2400" dirty="0">
                <a:latin typeface="Consolas" panose="020B0609020204030204" pitchFamily="49" charset="0"/>
              </a:rPr>
              <a:t>IN (</a:t>
            </a:r>
            <a:r>
              <a:rPr lang="ko-KR" altLang="en-US" sz="2400" dirty="0">
                <a:latin typeface="Consolas" panose="020B0609020204030204" pitchFamily="49" charset="0"/>
              </a:rPr>
              <a:t>고수들의 답변</a:t>
            </a:r>
            <a:r>
              <a:rPr lang="en-US" altLang="ko-KR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https://stackoverflow.com/</a:t>
            </a:r>
          </a:p>
        </p:txBody>
      </p:sp>
    </p:spTree>
    <p:extLst>
      <p:ext uri="{BB962C8B-B14F-4D97-AF65-F5344CB8AC3E}">
        <p14:creationId xmlns:p14="http://schemas.microsoft.com/office/powerpoint/2010/main" val="24289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551" y="9335"/>
            <a:ext cx="8021463" cy="678178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377280" y="1975872"/>
            <a:ext cx="1504169" cy="332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0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99795" y="130629"/>
            <a:ext cx="378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Python</a:t>
            </a:r>
            <a:r>
              <a:rPr lang="ko-KR" altLang="en-US" sz="2400" b="1" dirty="0">
                <a:latin typeface="Consolas" panose="020B0609020204030204" pitchFamily="49" charset="0"/>
              </a:rPr>
              <a:t> 수련하기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2432" y="951722"/>
            <a:ext cx="1071154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학습 자료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>
                <a:latin typeface="Consolas" panose="020B0609020204030204" pitchFamily="49" charset="0"/>
              </a:rPr>
              <a:t>왕초보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</a:rPr>
              <a:t>파이썬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: https://wikidocs.net/book/2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점프 투 </a:t>
            </a:r>
            <a:r>
              <a:rPr lang="ko-KR" altLang="en-US" sz="2000" dirty="0" err="1">
                <a:latin typeface="Consolas" panose="020B0609020204030204" pitchFamily="49" charset="0"/>
              </a:rPr>
              <a:t>파이썬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: https://wikidocs.net/book/1</a:t>
            </a:r>
          </a:p>
          <a:p>
            <a:pPr marL="342900" indent="-342900">
              <a:buAutoNum type="arabicPeriod"/>
            </a:pPr>
            <a:r>
              <a:rPr lang="ko-KR" altLang="en-US" sz="2000" dirty="0" err="1">
                <a:latin typeface="Consolas" panose="020B0609020204030204" pitchFamily="49" charset="0"/>
              </a:rPr>
              <a:t>파이썬으로</a:t>
            </a:r>
            <a:r>
              <a:rPr lang="ko-KR" altLang="en-US" sz="2000" dirty="0">
                <a:latin typeface="Consolas" panose="020B0609020204030204" pitchFamily="49" charset="0"/>
              </a:rPr>
              <a:t> 배우는 알고리즘 트레이딩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hlinkClick r:id="rId2"/>
              </a:rPr>
              <a:t>https://wikidocs.net/book/110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알고리즘 트레이닝</a:t>
            </a:r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>
                <a:latin typeface="Consolas" panose="020B0609020204030204" pitchFamily="49" charset="0"/>
              </a:rPr>
              <a:t>프로그래머스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hlinkClick r:id="rId3"/>
              </a:rPr>
              <a:t>https://programmers.co.kr/learn/challenges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 err="1">
                <a:latin typeface="Consolas" panose="020B0609020204030204" pitchFamily="49" charset="0"/>
              </a:rPr>
              <a:t>파이썬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</a:rPr>
              <a:t>코딩도장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hlinkClick r:id="rId4"/>
              </a:rPr>
              <a:t>https://dojang.io/course/view.php?id=7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삼성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hlinkClick r:id="rId5"/>
              </a:rPr>
              <a:t>https://www.swexpertacademy.com/main/main.do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	(</a:t>
            </a:r>
            <a:r>
              <a:rPr lang="ko-KR" altLang="en-US" sz="2000" dirty="0">
                <a:latin typeface="Consolas" panose="020B0609020204030204" pitchFamily="49" charset="0"/>
              </a:rPr>
              <a:t>삼성 </a:t>
            </a:r>
            <a:r>
              <a:rPr lang="en-US" altLang="ko-KR" sz="2000" dirty="0">
                <a:latin typeface="Consolas" panose="020B0609020204030204" pitchFamily="49" charset="0"/>
              </a:rPr>
              <a:t>SW</a:t>
            </a:r>
            <a:r>
              <a:rPr lang="ko-KR" altLang="en-US" sz="2000" dirty="0">
                <a:latin typeface="Consolas" panose="020B0609020204030204" pitchFamily="49" charset="0"/>
              </a:rPr>
              <a:t>직군 </a:t>
            </a:r>
            <a:r>
              <a:rPr lang="ko-KR" altLang="en-US" sz="2000" dirty="0" err="1">
                <a:latin typeface="Consolas" panose="020B0609020204030204" pitchFamily="49" charset="0"/>
              </a:rPr>
              <a:t>지원시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</a:rPr>
              <a:t>풀어보길</a:t>
            </a:r>
            <a:r>
              <a:rPr lang="ko-KR" altLang="en-US" sz="2000" dirty="0">
                <a:latin typeface="Consolas" panose="020B0609020204030204" pitchFamily="49" charset="0"/>
              </a:rPr>
              <a:t> 바람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4.</a:t>
            </a:r>
            <a:r>
              <a:rPr lang="ko-KR" altLang="en-US" sz="2000">
                <a:latin typeface="Consolas" panose="020B0609020204030204" pitchFamily="49" charset="0"/>
              </a:rPr>
              <a:t>백준 </a:t>
            </a:r>
            <a:r>
              <a:rPr lang="ko-KR" altLang="en-US" sz="2000" dirty="0">
                <a:latin typeface="Consolas" panose="020B0609020204030204" pitchFamily="49" charset="0"/>
              </a:rPr>
              <a:t>온라인 </a:t>
            </a:r>
            <a:r>
              <a:rPr lang="en-US" altLang="ko-KR" sz="2000" dirty="0">
                <a:latin typeface="Consolas" panose="020B0609020204030204" pitchFamily="49" charset="0"/>
              </a:rPr>
              <a:t>: </a:t>
            </a:r>
            <a:r>
              <a:rPr lang="en-US" altLang="ko-KR" sz="2000" dirty="0">
                <a:latin typeface="Consolas" panose="020B0609020204030204" pitchFamily="49" charset="0"/>
                <a:hlinkClick r:id="rId6"/>
              </a:rPr>
              <a:t>https://www.acmicpc.net/</a:t>
            </a:r>
            <a:r>
              <a:rPr lang="en-US" altLang="ko-KR" sz="2000" dirty="0">
                <a:latin typeface="Consolas" panose="020B0609020204030204" pitchFamily="49" charset="0"/>
              </a:rPr>
              <a:t> (</a:t>
            </a:r>
            <a:r>
              <a:rPr lang="ko-KR" altLang="en-US" sz="2000" dirty="0">
                <a:latin typeface="Consolas" panose="020B0609020204030204" pitchFamily="49" charset="0"/>
              </a:rPr>
              <a:t>가장 인기 많은 듯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6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97159" y="136853"/>
            <a:ext cx="361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Pythonista</a:t>
            </a:r>
            <a:r>
              <a:rPr lang="ko-KR" altLang="en-US" sz="2400" b="1" dirty="0">
                <a:latin typeface="Consolas" panose="020B0609020204030204" pitchFamily="49" charset="0"/>
              </a:rPr>
              <a:t>와 교류하기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39755" y="1717659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https://www.pycon.kr/2018/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39755" y="5522644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https://ko-kr.facebook.com/pyconkorea/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82" y="1066942"/>
            <a:ext cx="357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1. PYCON KOREA</a:t>
            </a:r>
            <a:endParaRPr lang="ko-KR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023" y="4794967"/>
            <a:ext cx="5218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2. PYCON </a:t>
            </a:r>
            <a:r>
              <a:rPr lang="ko-KR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격월 세미나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02" y="248047"/>
            <a:ext cx="6724650" cy="410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731" y="3408141"/>
            <a:ext cx="3572391" cy="33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6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8954" y="116833"/>
            <a:ext cx="569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지금 시작할 수 있는 멋진 일들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7095" y="1465095"/>
            <a:ext cx="111842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매일 아침 신문기사 타이틀을 문서로 정리하기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반복되는 작업을 </a:t>
            </a:r>
            <a:r>
              <a:rPr lang="ko-KR" altLang="en-US" sz="2000" dirty="0" err="1">
                <a:latin typeface="Consolas" panose="020B0609020204030204" pitchFamily="49" charset="0"/>
              </a:rPr>
              <a:t>파이썬으로</a:t>
            </a:r>
            <a:r>
              <a:rPr lang="ko-KR" altLang="en-US" sz="2000" dirty="0">
                <a:latin typeface="Consolas" panose="020B0609020204030204" pitchFamily="49" charset="0"/>
              </a:rPr>
              <a:t> 자동화하기 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ko-KR" altLang="en-US" sz="2000" dirty="0">
                <a:latin typeface="Consolas" panose="020B0609020204030204" pitchFamily="49" charset="0"/>
              </a:rPr>
              <a:t>제 각각의 사진 파일들을 같은 사이즈로 잘라 저장하는 것 등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여러 수학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latin typeface="Consolas" panose="020B0609020204030204" pitchFamily="49" charset="0"/>
              </a:rPr>
              <a:t>통계 계산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화합물의 특성 예측하기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주식 가격 예측하기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어떤 지역에서 범죄가 일어날지 예측하기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Consolas" panose="020B0609020204030204" pitchFamily="49" charset="0"/>
              </a:rPr>
              <a:t>컴퓨터에게 소설 쓰기 시키기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79936B-BB0E-4B28-8A2B-28B02B888182}"/>
              </a:ext>
            </a:extLst>
          </p:cNvPr>
          <p:cNvSpPr/>
          <p:nvPr/>
        </p:nvSpPr>
        <p:spPr>
          <a:xfrm>
            <a:off x="709175" y="939539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https://www.pycon.kr/2018/program/schedule/</a:t>
            </a:r>
          </a:p>
        </p:txBody>
      </p:sp>
    </p:spTree>
    <p:extLst>
      <p:ext uri="{BB962C8B-B14F-4D97-AF65-F5344CB8AC3E}">
        <p14:creationId xmlns:p14="http://schemas.microsoft.com/office/powerpoint/2010/main" val="293059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2" name="직사각형 1"/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55779" y="114627"/>
            <a:ext cx="646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지금 시작할 수 있는 멋진 일들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C220DF-69B6-473C-87F2-BACF3BA7F815}"/>
              </a:ext>
            </a:extLst>
          </p:cNvPr>
          <p:cNvSpPr/>
          <p:nvPr/>
        </p:nvSpPr>
        <p:spPr>
          <a:xfrm>
            <a:off x="3378639" y="1123618"/>
            <a:ext cx="5893806" cy="8691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8DE52-520F-4ABB-8B2B-A36833C54E64}"/>
              </a:ext>
            </a:extLst>
          </p:cNvPr>
          <p:cNvSpPr txBox="1"/>
          <p:nvPr/>
        </p:nvSpPr>
        <p:spPr>
          <a:xfrm>
            <a:off x="4685355" y="1157349"/>
            <a:ext cx="446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import  XXX</a:t>
            </a:r>
            <a:endParaRPr lang="ko-KR" altLang="en-US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python pandas logoì ëí ì´ë¯¸ì§ ê²ìê²°ê³¼">
            <a:extLst>
              <a:ext uri="{FF2B5EF4-FFF2-40B4-BE49-F238E27FC236}">
                <a16:creationId xmlns:a16="http://schemas.microsoft.com/office/drawing/2014/main" id="{7F08147D-1DC9-4FF3-B784-64006AB9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79" y="2625738"/>
            <a:ext cx="9786796" cy="41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tensorflow logoì ëí ì´ë¯¸ì§ ê²ìê²°ê³¼">
            <a:extLst>
              <a:ext uri="{FF2B5EF4-FFF2-40B4-BE49-F238E27FC236}">
                <a16:creationId xmlns:a16="http://schemas.microsoft.com/office/drawing/2014/main" id="{02CA853E-F17C-456A-9408-72C5DE32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445" y="40321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31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244FEC7-3ACF-4F08-8EB0-A4F81E8EA31E}"/>
              </a:ext>
            </a:extLst>
          </p:cNvPr>
          <p:cNvGrpSpPr/>
          <p:nvPr/>
        </p:nvGrpSpPr>
        <p:grpSpPr>
          <a:xfrm>
            <a:off x="0" y="0"/>
            <a:ext cx="2183363" cy="6858000"/>
            <a:chOff x="0" y="0"/>
            <a:chExt cx="2183363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1BEC36-DE03-48F9-983D-F4052E37AAB8}"/>
                </a:ext>
              </a:extLst>
            </p:cNvPr>
            <p:cNvSpPr/>
            <p:nvPr/>
          </p:nvSpPr>
          <p:spPr>
            <a:xfrm>
              <a:off x="0" y="0"/>
              <a:ext cx="597159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D135055E-B0E5-4BFC-B164-C7EFAB6C37A2}"/>
                </a:ext>
              </a:extLst>
            </p:cNvPr>
            <p:cNvCxnSpPr/>
            <p:nvPr/>
          </p:nvCxnSpPr>
          <p:spPr>
            <a:xfrm flipV="1">
              <a:off x="597159" y="578498"/>
              <a:ext cx="1586204" cy="933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5BBBC1-07C7-4BA4-B878-2248ECC74CFF}"/>
              </a:ext>
            </a:extLst>
          </p:cNvPr>
          <p:cNvSpPr txBox="1"/>
          <p:nvPr/>
        </p:nvSpPr>
        <p:spPr>
          <a:xfrm>
            <a:off x="688433" y="58166"/>
            <a:ext cx="641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AI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/ ML/ DL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모서리가 둥근 직사각형 13">
            <a:extLst>
              <a:ext uri="{FF2B5EF4-FFF2-40B4-BE49-F238E27FC236}">
                <a16:creationId xmlns:a16="http://schemas.microsoft.com/office/drawing/2014/main" id="{49A9C156-9B8A-4594-B67F-0739E8E2AFF0}"/>
              </a:ext>
            </a:extLst>
          </p:cNvPr>
          <p:cNvSpPr/>
          <p:nvPr/>
        </p:nvSpPr>
        <p:spPr>
          <a:xfrm>
            <a:off x="2453684" y="1554073"/>
            <a:ext cx="7893189" cy="4746567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14">
            <a:extLst>
              <a:ext uri="{FF2B5EF4-FFF2-40B4-BE49-F238E27FC236}">
                <a16:creationId xmlns:a16="http://schemas.microsoft.com/office/drawing/2014/main" id="{D396D5D0-5B5E-4794-B1CD-5A73E621E9C8}"/>
              </a:ext>
            </a:extLst>
          </p:cNvPr>
          <p:cNvSpPr/>
          <p:nvPr/>
        </p:nvSpPr>
        <p:spPr>
          <a:xfrm>
            <a:off x="4841811" y="2270664"/>
            <a:ext cx="5103843" cy="37975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15">
            <a:extLst>
              <a:ext uri="{FF2B5EF4-FFF2-40B4-BE49-F238E27FC236}">
                <a16:creationId xmlns:a16="http://schemas.microsoft.com/office/drawing/2014/main" id="{120D6013-4B7A-4E58-8AC0-1F9590F76395}"/>
              </a:ext>
            </a:extLst>
          </p:cNvPr>
          <p:cNvSpPr/>
          <p:nvPr/>
        </p:nvSpPr>
        <p:spPr>
          <a:xfrm>
            <a:off x="5561623" y="3238237"/>
            <a:ext cx="4178759" cy="270868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16">
            <a:extLst>
              <a:ext uri="{FF2B5EF4-FFF2-40B4-BE49-F238E27FC236}">
                <a16:creationId xmlns:a16="http://schemas.microsoft.com/office/drawing/2014/main" id="{003A38CA-6247-450C-9B1F-36D9FC6DA6B5}"/>
              </a:ext>
            </a:extLst>
          </p:cNvPr>
          <p:cNvSpPr/>
          <p:nvPr/>
        </p:nvSpPr>
        <p:spPr>
          <a:xfrm>
            <a:off x="7107340" y="4090134"/>
            <a:ext cx="2346109" cy="167119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93483-BC3B-4B07-93D3-682C50C0E264}"/>
              </a:ext>
            </a:extLst>
          </p:cNvPr>
          <p:cNvSpPr txBox="1"/>
          <p:nvPr/>
        </p:nvSpPr>
        <p:spPr>
          <a:xfrm>
            <a:off x="2733602" y="1755122"/>
            <a:ext cx="599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Artificial Intelligence (AI)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10CEB-6E3D-48E9-BEE0-3D02A8D96EE7}"/>
              </a:ext>
            </a:extLst>
          </p:cNvPr>
          <p:cNvSpPr txBox="1"/>
          <p:nvPr/>
        </p:nvSpPr>
        <p:spPr>
          <a:xfrm>
            <a:off x="4990197" y="2575523"/>
            <a:ext cx="599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Machine Learning(ML)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A32A3-5184-4028-95D1-015A1233ACED}"/>
              </a:ext>
            </a:extLst>
          </p:cNvPr>
          <p:cNvSpPr txBox="1"/>
          <p:nvPr/>
        </p:nvSpPr>
        <p:spPr>
          <a:xfrm>
            <a:off x="5733393" y="3397190"/>
            <a:ext cx="5999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Artificial Neural Network</a:t>
            </a:r>
          </a:p>
          <a:p>
            <a:r>
              <a:rPr lang="en-US" altLang="ko-KR" sz="2400" b="1" dirty="0"/>
              <a:t>(ANN)</a:t>
            </a:r>
            <a:endParaRPr lang="ko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5EBAD-C529-44D4-B9A4-A3C36946B261}"/>
              </a:ext>
            </a:extLst>
          </p:cNvPr>
          <p:cNvSpPr txBox="1"/>
          <p:nvPr/>
        </p:nvSpPr>
        <p:spPr>
          <a:xfrm>
            <a:off x="7307805" y="4124650"/>
            <a:ext cx="1826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Deep </a:t>
            </a:r>
          </a:p>
          <a:p>
            <a:pPr algn="ctr"/>
            <a:r>
              <a:rPr lang="en-US" altLang="ko-KR" sz="2400" b="1" dirty="0"/>
              <a:t>Neural </a:t>
            </a:r>
          </a:p>
          <a:p>
            <a:pPr algn="ctr"/>
            <a:r>
              <a:rPr lang="en-US" altLang="ko-KR" sz="2400" b="1" dirty="0"/>
              <a:t>Network</a:t>
            </a:r>
          </a:p>
          <a:p>
            <a:pPr algn="ctr"/>
            <a:r>
              <a:rPr lang="en-US" altLang="ko-KR" sz="2400" b="1" dirty="0"/>
              <a:t>(DNN)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0C3AD-916F-456B-B794-BE9E1A055885}"/>
              </a:ext>
            </a:extLst>
          </p:cNvPr>
          <p:cNvSpPr txBox="1"/>
          <p:nvPr/>
        </p:nvSpPr>
        <p:spPr>
          <a:xfrm>
            <a:off x="786512" y="754705"/>
            <a:ext cx="641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인공지능 </a:t>
            </a:r>
            <a:r>
              <a:rPr lang="en-US" altLang="ko-KR" sz="2400" b="1" dirty="0">
                <a:latin typeface="Consolas" panose="020B0609020204030204" pitchFamily="49" charset="0"/>
              </a:rPr>
              <a:t>/ </a:t>
            </a:r>
            <a:r>
              <a:rPr lang="ko-KR" altLang="en-US" sz="2400" b="1" dirty="0" err="1">
                <a:latin typeface="Consolas" panose="020B0609020204030204" pitchFamily="49" charset="0"/>
              </a:rPr>
              <a:t>머신러닝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latin typeface="Consolas" panose="020B0609020204030204" pitchFamily="49" charset="0"/>
              </a:rPr>
              <a:t>/ </a:t>
            </a:r>
            <a:r>
              <a:rPr lang="ko-KR" altLang="en-US" sz="2400" b="1" dirty="0" err="1">
                <a:latin typeface="Consolas" panose="020B0609020204030204" pitchFamily="49" charset="0"/>
              </a:rPr>
              <a:t>딥러닝</a:t>
            </a:r>
            <a:endParaRPr lang="ko-KR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1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464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20</cp:revision>
  <dcterms:created xsi:type="dcterms:W3CDTF">2018-12-05T07:22:28Z</dcterms:created>
  <dcterms:modified xsi:type="dcterms:W3CDTF">2018-12-10T06:37:29Z</dcterms:modified>
</cp:coreProperties>
</file>