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2" r:id="rId2"/>
    <p:sldId id="271" r:id="rId3"/>
    <p:sldId id="273" r:id="rId4"/>
    <p:sldId id="276" r:id="rId5"/>
    <p:sldId id="275" r:id="rId6"/>
    <p:sldId id="277" r:id="rId7"/>
    <p:sldId id="258" r:id="rId8"/>
    <p:sldId id="260" r:id="rId9"/>
    <p:sldId id="259" r:id="rId10"/>
    <p:sldId id="261" r:id="rId11"/>
    <p:sldId id="262" r:id="rId12"/>
    <p:sldId id="257" r:id="rId13"/>
    <p:sldId id="256" r:id="rId14"/>
    <p:sldId id="264" r:id="rId15"/>
    <p:sldId id="268" r:id="rId16"/>
    <p:sldId id="267" r:id="rId17"/>
    <p:sldId id="278" r:id="rId18"/>
    <p:sldId id="26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DF4CD-FCBC-4A53-8B25-89203B603574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FF1FC-616A-47E7-9DDE-7F37BCE51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675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웅장하게 꾸미기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89A6-1748-4A51-98F6-C6A63570BC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0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E11E2-02E3-4695-B900-79E13A673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D2A777-29A6-49C7-932A-35A23DB2C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EF9DA-46C3-4A58-8467-A561ED70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F0212-8295-4F5B-ACF6-58655030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23ED2-A814-4949-9D29-859007E7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6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8A138-4905-44EF-9A33-C616D05C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33875-57D6-473F-A7C7-685E01188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740EF-506F-493C-9CFE-18662237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D6D27-6121-44C7-9032-2A051DC3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6A051-B78B-492D-9F69-6F37DB68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6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B3C10-1BBF-4DE1-9966-121C73C6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CB9512-662D-411B-ADAB-B3A001230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5ADE95-0823-43DC-8BC1-4B42EB9F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906E5-CF94-492D-9CB2-21D5DA26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CB810-037E-4D72-977C-27B57A2A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2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2185C-7B87-4DBF-B90C-64AD386E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6ECD9-CCA9-4EF1-98E1-0088264B9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DC38E-DD04-4AEA-A814-69C4E3E5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BD7FA-A244-40CA-BE6A-18D98D2F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06144-0B84-4938-AABE-032245D7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00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670D5-7387-46A2-891C-8F58BF48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6BBE83-1617-4A7E-803F-BBB79AA6E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A688C-E493-4469-B809-91095AF2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979B1-08A1-4354-90E6-5CEDBE40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A9204-0117-48DD-BF90-1C5C6393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73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8B404-D0BE-45ED-B740-7442A835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2F199-4AB7-475B-A8FE-7ADBEE580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92C41C-D6F1-449B-B57D-4FB77E08C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C15775-545C-402B-A275-2E46146B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72B9E1-3BFC-46D5-8612-B153FB0B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CD7131-195A-4FFB-B802-7534BB8F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2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56365-9637-4442-ADA0-92346904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B72D7F-1CD2-40FF-8FA6-170F0110C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BD507E-AFB0-47DA-BDCF-D69DF6EDC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7E1AC6-6A58-4413-B25F-6F583BD53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C73528-3022-44F6-83D8-8794E1CD4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1C5933-7F76-4256-B72F-CE290E5B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154928-28D8-4701-A5E9-134AE574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2F4C84-B8F3-4AF6-8E58-2D31FE6F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45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9AF09-5A65-4005-85D4-1CF4C10B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D56C59-2FDA-4409-8A3F-426218A8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420A94-35ED-4DEE-923B-E6DAF714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C9043A-C944-4367-8014-DE5B38BD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13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317DB9-B5FF-4F0D-8973-D1ADCD5F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F942D8-9B1D-4138-B676-8465727C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FB5CC2-453D-421D-BBA5-AEA3B018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50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4BF7F-E857-4F98-81DB-15FAB3A8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7D69E-AD9B-4B37-AD06-721A30FC8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1F6081-0D4A-43DD-9C91-224B85BE5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2FCB0-7E76-4138-82C2-3EA885C0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7AA758-650F-4ED0-9F38-D2ADB140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21F44-EA21-49B9-A31A-CCAB00AB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05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D7025-2B97-46C1-B835-0CF5D5FC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62E58B-F4E3-4B33-9D33-419E166FC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D79239-CC75-4A91-B010-A5FDB05C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15D3A8-95CD-4F96-84AD-ECBEACE2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ACB30B-F2E9-4144-A4EC-5D0C99AD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D4482B-511A-42A0-BDEF-20B3833A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56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7B3A98-6F58-4DE2-A705-DFDB07C7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FF90B-E434-4395-9583-C2788156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08159-A34B-4E21-9C15-6B0DDCEDE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5155-0D13-48BC-8691-A500A6578C55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8456A-423C-4891-AED2-0E1097503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D829A-3762-4181-9AA8-92C1A0785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67DC7-F9CF-47AB-A282-5A370972C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E4EAB-5A9A-49CB-AA84-6E993CC39F20}"/>
              </a:ext>
            </a:extLst>
          </p:cNvPr>
          <p:cNvSpPr txBox="1"/>
          <p:nvPr/>
        </p:nvSpPr>
        <p:spPr>
          <a:xfrm>
            <a:off x="764902" y="816485"/>
            <a:ext cx="104616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컴퓨터 프로그래밍 및 실습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- 6 &amp; 7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주차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알고리즘 연습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3200" b="1" u="sng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3200" b="1" u="sng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풀이 업로드 </a:t>
            </a:r>
            <a:r>
              <a:rPr lang="en-US" altLang="ko-KR" sz="3200" b="1" u="sng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X</a:t>
            </a:r>
          </a:p>
          <a:p>
            <a:pPr algn="r"/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강사</a:t>
            </a:r>
            <a: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김신영</a:t>
            </a:r>
            <a:endParaRPr lang="en-US" altLang="ko-KR" sz="32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pythonì ëí ì´ë¯¸ì§ ê²ìê²°ê³¼">
            <a:extLst>
              <a:ext uri="{FF2B5EF4-FFF2-40B4-BE49-F238E27FC236}">
                <a16:creationId xmlns:a16="http://schemas.microsoft.com/office/drawing/2014/main" id="{D705B9B6-1380-426F-91F7-610D7509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356" y="4853514"/>
            <a:ext cx="6443731" cy="21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2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6DD1B1-C191-4B35-BD38-DB42997D97FA}"/>
              </a:ext>
            </a:extLst>
          </p:cNvPr>
          <p:cNvSpPr/>
          <p:nvPr/>
        </p:nvSpPr>
        <p:spPr>
          <a:xfrm>
            <a:off x="727294" y="1708903"/>
            <a:ext cx="91741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a = [2, 7, 22, 1, 5, 65, 12, 34, 75]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리스트 </a:t>
            </a:r>
            <a:r>
              <a:rPr lang="en-US" altLang="ko-KR" sz="2400" dirty="0"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latin typeface="Consolas" panose="020B0609020204030204" pitchFamily="49" charset="0"/>
              </a:rPr>
              <a:t>를 오름차순으로 정렬하여 </a:t>
            </a:r>
            <a:r>
              <a:rPr lang="en-US" altLang="ko-KR" sz="2400" dirty="0">
                <a:latin typeface="Consolas" panose="020B0609020204030204" pitchFamily="49" charset="0"/>
              </a:rPr>
              <a:t>b</a:t>
            </a:r>
            <a:r>
              <a:rPr lang="ko-KR" altLang="en-US" sz="2400" dirty="0">
                <a:latin typeface="Consolas" panose="020B0609020204030204" pitchFamily="49" charset="0"/>
              </a:rPr>
              <a:t>라는 리스트로 </a:t>
            </a:r>
            <a:r>
              <a:rPr lang="ko-KR" altLang="en-US" sz="2400" dirty="0" err="1">
                <a:latin typeface="Consolas" panose="020B0609020204030204" pitchFamily="49" charset="0"/>
              </a:rPr>
              <a:t>만드시오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884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284FC-A61D-49F7-802F-EEEA7C7B06CB}"/>
              </a:ext>
            </a:extLst>
          </p:cNvPr>
          <p:cNvSpPr txBox="1"/>
          <p:nvPr/>
        </p:nvSpPr>
        <p:spPr>
          <a:xfrm>
            <a:off x="600546" y="1475715"/>
            <a:ext cx="109909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a = [60, 20, 10 , 45, 90, 100, 15]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위 리스트 </a:t>
            </a:r>
            <a:r>
              <a:rPr lang="en-US" altLang="ko-KR" sz="2400" dirty="0"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latin typeface="Consolas" panose="020B0609020204030204" pitchFamily="49" charset="0"/>
              </a:rPr>
              <a:t>는 시험 점수를 담고 있다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위 점수를 참고하여 석차 담은 리스트를 출력하는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print(grade) -&gt;  [3, 5, 7, 4, 2, 1, 6]</a:t>
            </a:r>
          </a:p>
        </p:txBody>
      </p:sp>
    </p:spTree>
    <p:extLst>
      <p:ext uri="{BB962C8B-B14F-4D97-AF65-F5344CB8AC3E}">
        <p14:creationId xmlns:p14="http://schemas.microsoft.com/office/powerpoint/2010/main" val="18711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6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0AB7D-28F7-4A4A-8BE1-811D8B608757}"/>
              </a:ext>
            </a:extLst>
          </p:cNvPr>
          <p:cNvSpPr txBox="1"/>
          <p:nvPr/>
        </p:nvSpPr>
        <p:spPr>
          <a:xfrm>
            <a:off x="896292" y="1548143"/>
            <a:ext cx="9207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피보나치 수열 </a:t>
            </a:r>
            <a:r>
              <a:rPr lang="en-US" altLang="ko-KR" sz="2400" dirty="0">
                <a:latin typeface="Consolas" panose="020B0609020204030204" pitchFamily="49" charset="0"/>
              </a:rPr>
              <a:t>( 1 + 1 + 2 + 3 + 5 + 8 … )</a:t>
            </a:r>
            <a:r>
              <a:rPr lang="ko-KR" altLang="en-US" sz="2400" dirty="0">
                <a:latin typeface="Consolas" panose="020B0609020204030204" pitchFamily="49" charset="0"/>
              </a:rPr>
              <a:t>의 </a:t>
            </a:r>
            <a:r>
              <a:rPr lang="en-US" altLang="ko-KR" sz="2400" dirty="0">
                <a:latin typeface="Consolas" panose="020B0609020204030204" pitchFamily="49" charset="0"/>
              </a:rPr>
              <a:t>20</a:t>
            </a:r>
            <a:r>
              <a:rPr lang="ko-KR" altLang="en-US" sz="2400" dirty="0">
                <a:latin typeface="Consolas" panose="020B0609020204030204" pitchFamily="49" charset="0"/>
              </a:rPr>
              <a:t>번째 항까지의 합을 구하는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 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17710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406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19D68-D63A-492C-B5B1-15251EC78388}"/>
              </a:ext>
            </a:extLst>
          </p:cNvPr>
          <p:cNvSpPr txBox="1"/>
          <p:nvPr/>
        </p:nvSpPr>
        <p:spPr>
          <a:xfrm>
            <a:off x="896292" y="1548143"/>
            <a:ext cx="9207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1! + 2! + 3! + 4! + 5! + 6! + 7! + 8! + 9! + 10! </a:t>
            </a:r>
            <a:r>
              <a:rPr lang="ko-KR" altLang="en-US" sz="2400" dirty="0">
                <a:latin typeface="Consolas" panose="020B0609020204030204" pitchFamily="49" charset="0"/>
              </a:rPr>
              <a:t>의 합을 구하는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4037913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0D9CD-E0DE-4036-AF04-5A7E132BF1CE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7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85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8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5DCEB-AF14-42AC-8298-B7C3DDD171DD}"/>
              </a:ext>
            </a:extLst>
          </p:cNvPr>
          <p:cNvSpPr txBox="1"/>
          <p:nvPr/>
        </p:nvSpPr>
        <p:spPr>
          <a:xfrm>
            <a:off x="534154" y="997523"/>
            <a:ext cx="1088226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처음으로 </a:t>
            </a:r>
            <a:r>
              <a:rPr lang="en-US" altLang="ko-KR" sz="2400" dirty="0">
                <a:latin typeface="Consolas" panose="020B0609020204030204" pitchFamily="49" charset="0"/>
              </a:rPr>
              <a:t>0</a:t>
            </a:r>
            <a:r>
              <a:rPr lang="ko-KR" altLang="en-US" sz="2400" dirty="0">
                <a:latin typeface="Consolas" panose="020B0609020204030204" pitchFamily="49" charset="0"/>
              </a:rPr>
              <a:t>이 나오기 이전까지 숫자들의 위치를 반대로 뒤집어 출력하는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 (</a:t>
            </a:r>
            <a:r>
              <a:rPr lang="ko-KR" altLang="en-US" sz="2400" dirty="0">
                <a:latin typeface="Consolas" panose="020B0609020204030204" pitchFamily="49" charset="0"/>
              </a:rPr>
              <a:t>모든 수는 </a:t>
            </a:r>
            <a:r>
              <a:rPr lang="en-US" altLang="ko-KR" sz="2400" dirty="0">
                <a:latin typeface="Consolas" panose="020B0609020204030204" pitchFamily="49" charset="0"/>
              </a:rPr>
              <a:t>10</a:t>
            </a:r>
            <a:r>
              <a:rPr lang="ko-KR" altLang="en-US" sz="2400" dirty="0">
                <a:latin typeface="Consolas" panose="020B0609020204030204" pitchFamily="49" charset="0"/>
              </a:rPr>
              <a:t>자리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예를 들어 </a:t>
            </a:r>
            <a:r>
              <a:rPr lang="en-US" altLang="ko-KR" sz="2400" dirty="0">
                <a:latin typeface="Consolas" panose="020B0609020204030204" pitchFamily="49" charset="0"/>
              </a:rPr>
              <a:t>3456700000 </a:t>
            </a:r>
            <a:r>
              <a:rPr lang="ko-KR" altLang="en-US" sz="2400" dirty="0">
                <a:latin typeface="Consolas" panose="020B0609020204030204" pitchFamily="49" charset="0"/>
              </a:rPr>
              <a:t>를 </a:t>
            </a:r>
            <a:r>
              <a:rPr lang="en-US" altLang="ko-KR" sz="2400" dirty="0">
                <a:latin typeface="Consolas" panose="020B0609020204030204" pitchFamily="49" charset="0"/>
              </a:rPr>
              <a:t>7654300000</a:t>
            </a:r>
            <a:r>
              <a:rPr lang="ko-KR" altLang="en-US" sz="2400" dirty="0">
                <a:latin typeface="Consolas" panose="020B0609020204030204" pitchFamily="49" charset="0"/>
              </a:rPr>
              <a:t>으로 출력해야 한다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입력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3430156000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6534300000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6510343000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3435600000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744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9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8C3C8F-6740-4666-B17E-D9D2C9A26C15}"/>
              </a:ext>
            </a:extLst>
          </p:cNvPr>
          <p:cNvSpPr/>
          <p:nvPr/>
        </p:nvSpPr>
        <p:spPr>
          <a:xfrm>
            <a:off x="274621" y="1308227"/>
            <a:ext cx="1015703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Palindrome (</a:t>
            </a:r>
            <a:r>
              <a:rPr lang="ko-KR" altLang="en-US" sz="2400" dirty="0">
                <a:latin typeface="Consolas" panose="020B0609020204030204" pitchFamily="49" charset="0"/>
              </a:rPr>
              <a:t>회문</a:t>
            </a:r>
            <a:r>
              <a:rPr lang="en-US" altLang="ko-KR" sz="2400" dirty="0">
                <a:latin typeface="Consolas" panose="020B0609020204030204" pitchFamily="49" charset="0"/>
              </a:rPr>
              <a:t>) – </a:t>
            </a:r>
            <a:r>
              <a:rPr lang="ko-KR" altLang="en-US" sz="2400" dirty="0">
                <a:latin typeface="Consolas" panose="020B0609020204030204" pitchFamily="49" charset="0"/>
              </a:rPr>
              <a:t>문자열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뒤에서부터 읽어도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latin typeface="Consolas" panose="020B0609020204030204" pitchFamily="49" charset="0"/>
              </a:rPr>
              <a:t>앞부터 읽어도 같은 것을 </a:t>
            </a:r>
            <a:r>
              <a:rPr lang="en-US" altLang="ko-KR" sz="2400" dirty="0">
                <a:latin typeface="Consolas" panose="020B0609020204030204" pitchFamily="49" charset="0"/>
              </a:rPr>
              <a:t>Palindrome</a:t>
            </a:r>
            <a:r>
              <a:rPr lang="ko-KR" altLang="en-US" sz="2400" dirty="0">
                <a:latin typeface="Consolas" panose="020B0609020204030204" pitchFamily="49" charset="0"/>
              </a:rPr>
              <a:t>이라 한다</a:t>
            </a:r>
            <a:r>
              <a:rPr lang="en-US" altLang="ko-KR" sz="2400" dirty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ex) </a:t>
            </a:r>
            <a:r>
              <a:rPr lang="ko-KR" altLang="en-US" sz="2400" dirty="0">
                <a:latin typeface="Consolas" panose="020B0609020204030204" pitchFamily="49" charset="0"/>
              </a:rPr>
              <a:t>스위스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latin typeface="Consolas" panose="020B0609020204030204" pitchFamily="49" charset="0"/>
              </a:rPr>
              <a:t>다들잠들다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latin typeface="Consolas" panose="020B0609020204030204" pitchFamily="49" charset="0"/>
              </a:rPr>
              <a:t>구로구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latin typeface="Consolas" panose="020B0609020204030204" pitchFamily="49" charset="0"/>
              </a:rPr>
              <a:t>다시합창합시다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입력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IAEFGSADAOFSOSPIPOKTOOTSCIVIC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SAQLANGUAGEOFCOMPUTER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SOFTWAREPROGRAMING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NETWORKSECURITY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DATAMININGSTUDY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ILOVECOMPUTER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70F49-C626-42B6-9FB4-03C60720F3E6}"/>
              </a:ext>
            </a:extLst>
          </p:cNvPr>
          <p:cNvSpPr/>
          <p:nvPr/>
        </p:nvSpPr>
        <p:spPr>
          <a:xfrm>
            <a:off x="5791199" y="3327738"/>
            <a:ext cx="67569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r>
              <a:rPr lang="ko-KR" alt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: #</a:t>
            </a:r>
            <a:r>
              <a:rPr lang="ko-KR" altLang="en-US" sz="2400" dirty="0">
                <a:latin typeface="Consolas" panose="020B0609020204030204" pitchFamily="49" charset="0"/>
              </a:rPr>
              <a:t>라인번호 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latin typeface="Consolas" panose="020B0609020204030204" pitchFamily="49" charset="0"/>
              </a:rPr>
              <a:t>찾은 회문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latin typeface="Consolas" panose="020B0609020204030204" pitchFamily="49" charset="0"/>
              </a:rPr>
              <a:t>회문개수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#1 ADA SOS PIP IVI TOOT CIVIC 6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#2 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#3 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#4 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#5 ATA INI NIN 3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#6 0</a:t>
            </a:r>
          </a:p>
        </p:txBody>
      </p:sp>
    </p:spTree>
    <p:extLst>
      <p:ext uri="{BB962C8B-B14F-4D97-AF65-F5344CB8AC3E}">
        <p14:creationId xmlns:p14="http://schemas.microsoft.com/office/powerpoint/2010/main" val="2723861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0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47462" y="3672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10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097145-9553-4517-BA1A-C8032EABA2B5}"/>
              </a:ext>
            </a:extLst>
          </p:cNvPr>
          <p:cNvSpPr txBox="1"/>
          <p:nvPr/>
        </p:nvSpPr>
        <p:spPr>
          <a:xfrm>
            <a:off x="153908" y="1235146"/>
            <a:ext cx="113621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Consolas" panose="020B0609020204030204" pitchFamily="49" charset="0"/>
              </a:rPr>
              <a:t>도어락</a:t>
            </a:r>
            <a:r>
              <a:rPr lang="ko-KR" altLang="en-US" sz="2400" dirty="0">
                <a:latin typeface="Consolas" panose="020B0609020204030204" pitchFamily="49" charset="0"/>
              </a:rPr>
              <a:t> 비밀번호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집주인은 지정한 비밀번호만 입력하면 누가 볼 수 있어 보안상 문제가 있다 생각했다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이를 보완하기 위해 비밀번호보다 많은 키를 입력해서 이 번호 중 연속된 번호가 비밀번호와 일치하면 문을 열어주는 시스템을 개발했다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예</a:t>
            </a:r>
            <a:r>
              <a:rPr lang="en-US" altLang="ko-KR" sz="2400" dirty="0">
                <a:latin typeface="Consolas" panose="020B0609020204030204" pitchFamily="49" charset="0"/>
              </a:rPr>
              <a:t>) 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비밀번호 </a:t>
            </a:r>
            <a:r>
              <a:rPr lang="en-US" altLang="ko-KR" sz="2400" dirty="0">
                <a:latin typeface="Consolas" panose="020B0609020204030204" pitchFamily="49" charset="0"/>
              </a:rPr>
              <a:t>: 7536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누른 번호 </a:t>
            </a:r>
            <a:r>
              <a:rPr lang="en-US" altLang="ko-KR" sz="2400" dirty="0">
                <a:latin typeface="Consolas" panose="020B0609020204030204" pitchFamily="49" charset="0"/>
              </a:rPr>
              <a:t>: 129456257536</a:t>
            </a:r>
            <a:r>
              <a:rPr lang="ko-KR" altLang="en-US" sz="2400" dirty="0">
                <a:latin typeface="Consolas" panose="020B0609020204030204" pitchFamily="49" charset="0"/>
              </a:rPr>
              <a:t>  </a:t>
            </a:r>
            <a:r>
              <a:rPr lang="en-US" altLang="ko-KR" sz="2400" dirty="0">
                <a:latin typeface="Consolas" panose="020B0609020204030204" pitchFamily="49" charset="0"/>
              </a:rPr>
              <a:t>=&gt;</a:t>
            </a:r>
            <a:r>
              <a:rPr lang="ko-KR" altLang="en-US" sz="2400" dirty="0">
                <a:latin typeface="Consolas" panose="020B0609020204030204" pitchFamily="49" charset="0"/>
              </a:rPr>
              <a:t>열림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누른번호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: 03892804 =&gt; </a:t>
            </a:r>
            <a:r>
              <a:rPr lang="ko-KR" altLang="en-US" sz="2400" dirty="0">
                <a:latin typeface="Consolas" panose="020B0609020204030204" pitchFamily="49" charset="0"/>
              </a:rPr>
              <a:t>안 열림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88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0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47462" y="3672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10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097145-9553-4517-BA1A-C8032EABA2B5}"/>
              </a:ext>
            </a:extLst>
          </p:cNvPr>
          <p:cNvSpPr txBox="1"/>
          <p:nvPr/>
        </p:nvSpPr>
        <p:spPr>
          <a:xfrm>
            <a:off x="117695" y="957419"/>
            <a:ext cx="10945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Consolas" panose="020B0609020204030204" pitchFamily="49" charset="0"/>
              </a:rPr>
              <a:t>도어락</a:t>
            </a:r>
            <a:r>
              <a:rPr lang="ko-KR" altLang="en-US" sz="2400" dirty="0">
                <a:latin typeface="Consolas" panose="020B0609020204030204" pitchFamily="49" charset="0"/>
              </a:rPr>
              <a:t> 비밀번호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1A404-E70C-4722-9F8F-E8B241DF2BB9}"/>
              </a:ext>
            </a:extLst>
          </p:cNvPr>
          <p:cNvSpPr txBox="1"/>
          <p:nvPr/>
        </p:nvSpPr>
        <p:spPr>
          <a:xfrm>
            <a:off x="1819745" y="3429000"/>
            <a:ext cx="33135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입력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185236977536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7531524843278153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18775366453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5537231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211544318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301510101731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5125753663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05B14-8D68-41F0-AF5A-BD8AA44105DB}"/>
              </a:ext>
            </a:extLst>
          </p:cNvPr>
          <p:cNvSpPr txBox="1"/>
          <p:nvPr/>
        </p:nvSpPr>
        <p:spPr>
          <a:xfrm>
            <a:off x="5794217" y="3429000"/>
            <a:ext cx="33135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r>
              <a:rPr lang="ko-KR" altLang="en-US" sz="2400" dirty="0">
                <a:latin typeface="Consolas" panose="020B0609020204030204" pitchFamily="49" charset="0"/>
              </a:rPr>
              <a:t> 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0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D2C2A-7B2B-4535-B1D8-C295D7F32AC4}"/>
              </a:ext>
            </a:extLst>
          </p:cNvPr>
          <p:cNvSpPr txBox="1"/>
          <p:nvPr/>
        </p:nvSpPr>
        <p:spPr>
          <a:xfrm>
            <a:off x="117695" y="1918406"/>
            <a:ext cx="10873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설정된 비밀번호는 </a:t>
            </a:r>
            <a:r>
              <a:rPr lang="en-US" altLang="ko-KR" sz="2400" dirty="0">
                <a:latin typeface="Consolas" panose="020B0609020204030204" pitchFamily="49" charset="0"/>
              </a:rPr>
              <a:t>7536</a:t>
            </a:r>
            <a:r>
              <a:rPr lang="ko-KR" altLang="en-US" sz="2400" dirty="0">
                <a:latin typeface="Consolas" panose="020B0609020204030204" pitchFamily="49" charset="0"/>
              </a:rPr>
              <a:t>이다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입력된 비밀번호로 문이 열리면 </a:t>
            </a:r>
            <a:r>
              <a:rPr lang="en-US" altLang="ko-KR" sz="2400" dirty="0">
                <a:latin typeface="Consolas" panose="020B0609020204030204" pitchFamily="49" charset="0"/>
              </a:rPr>
              <a:t>1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문이 열리지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latin typeface="Consolas" panose="020B0609020204030204" pitchFamily="49" charset="0"/>
              </a:rPr>
              <a:t>않으면 </a:t>
            </a:r>
            <a:r>
              <a:rPr lang="en-US" altLang="ko-KR" sz="2400" dirty="0">
                <a:latin typeface="Consolas" panose="020B0609020204030204" pitchFamily="49" charset="0"/>
              </a:rPr>
              <a:t>0</a:t>
            </a:r>
            <a:r>
              <a:rPr lang="ko-KR" altLang="en-US" sz="2400" dirty="0">
                <a:latin typeface="Consolas" panose="020B0609020204030204" pitchFamily="49" charset="0"/>
              </a:rPr>
              <a:t>을 출력하는 프로그램을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3134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AF261F-1353-4ECB-B26F-B1DD3E9DD342}"/>
              </a:ext>
            </a:extLst>
          </p:cNvPr>
          <p:cNvSpPr txBox="1"/>
          <p:nvPr/>
        </p:nvSpPr>
        <p:spPr>
          <a:xfrm>
            <a:off x="389298" y="1176950"/>
            <a:ext cx="1171518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두 자연수</a:t>
            </a:r>
            <a:r>
              <a:rPr lang="en-US" altLang="ko-KR" sz="2400" dirty="0">
                <a:latin typeface="Consolas" panose="020B0609020204030204" pitchFamily="49" charset="0"/>
              </a:rPr>
              <a:t>(n1,n2)</a:t>
            </a:r>
            <a:r>
              <a:rPr lang="ko-KR" altLang="en-US" sz="2400" dirty="0">
                <a:latin typeface="Consolas" panose="020B0609020204030204" pitchFamily="49" charset="0"/>
              </a:rPr>
              <a:t>의 최대공약수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latin typeface="Consolas" panose="020B0609020204030204" pitchFamily="49" charset="0"/>
              </a:rPr>
              <a:t>최소공배수</a:t>
            </a:r>
            <a:r>
              <a:rPr lang="ko-KR" altLang="en-US" sz="2400" dirty="0">
                <a:latin typeface="Consolas" panose="020B0609020204030204" pitchFamily="49" charset="0"/>
              </a:rPr>
              <a:t> 구하는 프로그램을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 (</a:t>
            </a:r>
            <a:r>
              <a:rPr lang="ko-KR" altLang="en-US" sz="2400" dirty="0">
                <a:latin typeface="Consolas" panose="020B0609020204030204" pitchFamily="49" charset="0"/>
              </a:rPr>
              <a:t>소인수 분해 이용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12 = 2*2*3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15 = 3*5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최대공약수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ko-KR" altLang="en-US" sz="2400" dirty="0">
                <a:latin typeface="Consolas" panose="020B0609020204030204" pitchFamily="49" charset="0"/>
              </a:rPr>
              <a:t>공통인수만 곱함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: 3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최소공배수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ko-KR" altLang="en-US" sz="2400" dirty="0">
                <a:latin typeface="Consolas" panose="020B0609020204030204" pitchFamily="49" charset="0"/>
              </a:rPr>
              <a:t>적어도 어느 한 자연수에 포함된 인수 곱함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:  2*2*3*5</a:t>
            </a:r>
          </a:p>
          <a:p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입력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N1 = 1587654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n2 = 67545</a:t>
            </a:r>
          </a:p>
          <a:p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출력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최대공약수 </a:t>
            </a:r>
            <a:r>
              <a:rPr lang="en-US" altLang="ko-KR" sz="2400" dirty="0">
                <a:latin typeface="Consolas" panose="020B0609020204030204" pitchFamily="49" charset="0"/>
              </a:rPr>
              <a:t>: 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최소공배수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: 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37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D2775-A58C-4E0E-8415-F3CF122C8CA4}"/>
              </a:ext>
            </a:extLst>
          </p:cNvPr>
          <p:cNvSpPr txBox="1"/>
          <p:nvPr/>
        </p:nvSpPr>
        <p:spPr>
          <a:xfrm>
            <a:off x="632087" y="736543"/>
            <a:ext cx="95077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♣ 인덱싱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[start : end : step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♣ 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a= ‘apple’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‘le’ in a :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print(‘ok’)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♣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a[::-1] </a:t>
            </a:r>
            <a:r>
              <a:rPr lang="ko-KR" altLang="en-US" sz="2400" b="1" dirty="0">
                <a:latin typeface="Consolas" panose="020B0609020204030204" pitchFamily="49" charset="0"/>
              </a:rPr>
              <a:t>의 결과는</a:t>
            </a:r>
            <a:r>
              <a:rPr lang="en-US" altLang="ko-KR" sz="2400" b="1" dirty="0">
                <a:latin typeface="Consolas" panose="020B0609020204030204" pitchFamily="49" charset="0"/>
              </a:rPr>
              <a:t>?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♣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 = [ 1, 2, 3, 4, 5]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 = [‘a’, ‘b’ ‘c’, ‘d’, ‘e’]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i,j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in zip(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e,g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print(</a:t>
            </a:r>
            <a:r>
              <a:rPr lang="en-US" altLang="ko-KR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i,j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048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09ECD-5E30-49E1-9CA3-AB2FCBF59135}"/>
              </a:ext>
            </a:extLst>
          </p:cNvPr>
          <p:cNvSpPr txBox="1"/>
          <p:nvPr/>
        </p:nvSpPr>
        <p:spPr>
          <a:xfrm>
            <a:off x="280657" y="298764"/>
            <a:ext cx="804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Error message 1 </a:t>
            </a:r>
            <a:endParaRPr lang="ko-KR" altLang="en-US" sz="3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1CDA07-21F1-4D40-BFE9-308472AC4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7" y="964387"/>
            <a:ext cx="5762625" cy="2343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EADAAB8-72B8-43FD-82B8-BB7D92A51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4" y="3692315"/>
            <a:ext cx="56959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3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09ECD-5E30-49E1-9CA3-AB2FCBF59135}"/>
              </a:ext>
            </a:extLst>
          </p:cNvPr>
          <p:cNvSpPr txBox="1"/>
          <p:nvPr/>
        </p:nvSpPr>
        <p:spPr>
          <a:xfrm>
            <a:off x="280657" y="298764"/>
            <a:ext cx="804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Error message 2 </a:t>
            </a:r>
            <a:endParaRPr lang="ko-KR" altLang="en-US" sz="3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F7C593-3CA7-4B0C-9BE5-88F3B1F37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7" y="3707395"/>
            <a:ext cx="5724525" cy="2724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BF3F0E-6CEB-4412-AC8E-908C570FE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57" y="1173745"/>
            <a:ext cx="59055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3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09ECD-5E30-49E1-9CA3-AB2FCBF59135}"/>
              </a:ext>
            </a:extLst>
          </p:cNvPr>
          <p:cNvSpPr txBox="1"/>
          <p:nvPr/>
        </p:nvSpPr>
        <p:spPr>
          <a:xfrm>
            <a:off x="280657" y="298764"/>
            <a:ext cx="804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Error message 3 </a:t>
            </a:r>
            <a:endParaRPr lang="ko-KR" altLang="en-US" sz="3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58EA55-3702-47FF-ADB0-192DA51C3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5" y="1639221"/>
            <a:ext cx="88677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3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09ECD-5E30-49E1-9CA3-AB2FCBF59135}"/>
              </a:ext>
            </a:extLst>
          </p:cNvPr>
          <p:cNvSpPr txBox="1"/>
          <p:nvPr/>
        </p:nvSpPr>
        <p:spPr>
          <a:xfrm>
            <a:off x="280657" y="298764"/>
            <a:ext cx="804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Error message 4 </a:t>
            </a:r>
            <a:endParaRPr lang="ko-KR" altLang="en-US" sz="3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E23867-4668-47CF-8647-0EFB3CF8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10" y="1923715"/>
            <a:ext cx="9480019" cy="34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0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19532-C1DC-4C39-9968-6A9EA2E18AD9}"/>
              </a:ext>
            </a:extLst>
          </p:cNvPr>
          <p:cNvSpPr txBox="1"/>
          <p:nvPr/>
        </p:nvSpPr>
        <p:spPr>
          <a:xfrm>
            <a:off x="727294" y="1602464"/>
            <a:ext cx="1091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자연수 </a:t>
            </a:r>
            <a:r>
              <a:rPr lang="en-US" altLang="ko-KR" sz="2400" dirty="0">
                <a:latin typeface="Consolas" panose="020B0609020204030204" pitchFamily="49" charset="0"/>
              </a:rPr>
              <a:t>753</a:t>
            </a:r>
            <a:r>
              <a:rPr lang="ko-KR" altLang="en-US" sz="2400" dirty="0">
                <a:latin typeface="Consolas" panose="020B0609020204030204" pitchFamily="49" charset="0"/>
              </a:rPr>
              <a:t>의 약수를 구하는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451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C1255-98E5-4901-9F81-9BCE1D10CC45}"/>
              </a:ext>
            </a:extLst>
          </p:cNvPr>
          <p:cNvSpPr txBox="1"/>
          <p:nvPr/>
        </p:nvSpPr>
        <p:spPr>
          <a:xfrm>
            <a:off x="487378" y="1213165"/>
            <a:ext cx="11217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a = [11, 5, 2, 22, 10, 9, 8] </a:t>
            </a:r>
            <a:r>
              <a:rPr lang="ko-KR" altLang="en-US" sz="2400" dirty="0">
                <a:latin typeface="Consolas" panose="020B0609020204030204" pitchFamily="49" charset="0"/>
              </a:rPr>
              <a:t>에서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7</a:t>
            </a:r>
            <a:r>
              <a:rPr lang="ko-KR" altLang="en-US" sz="2400" dirty="0">
                <a:latin typeface="Consolas" panose="020B0609020204030204" pitchFamily="49" charset="0"/>
              </a:rPr>
              <a:t>과 가까운 </a:t>
            </a:r>
            <a:r>
              <a:rPr lang="en-US" altLang="ko-KR" sz="2400" dirty="0"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latin typeface="Consolas" panose="020B0609020204030204" pitchFamily="49" charset="0"/>
              </a:rPr>
              <a:t>의 원소를 출력하는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1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269B-2CFB-499C-8DF1-7350E270A730}"/>
              </a:ext>
            </a:extLst>
          </p:cNvPr>
          <p:cNvSpPr/>
          <p:nvPr/>
        </p:nvSpPr>
        <p:spPr>
          <a:xfrm>
            <a:off x="0" y="1"/>
            <a:ext cx="1454590" cy="8057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782EA-35C6-4425-B5A5-2DAFFDBE1A18}"/>
              </a:ext>
            </a:extLst>
          </p:cNvPr>
          <p:cNvSpPr txBox="1"/>
          <p:nvPr/>
        </p:nvSpPr>
        <p:spPr>
          <a:xfrm>
            <a:off x="274621" y="48937"/>
            <a:ext cx="905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B1535-C7C2-4BC7-A75D-261BF2BAA5CB}"/>
              </a:ext>
            </a:extLst>
          </p:cNvPr>
          <p:cNvSpPr txBox="1"/>
          <p:nvPr/>
        </p:nvSpPr>
        <p:spPr>
          <a:xfrm>
            <a:off x="1104523" y="1385181"/>
            <a:ext cx="7460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a = [2, 7, 22, 1, 5, 65, 12, 34, 75]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latin typeface="Consolas" panose="020B0609020204030204" pitchFamily="49" charset="0"/>
              </a:rPr>
              <a:t>의 원소 중 최댓값을 출력하는 코드를 </a:t>
            </a:r>
            <a:r>
              <a:rPr lang="ko-KR" altLang="en-US" sz="2400" dirty="0" err="1">
                <a:latin typeface="Consolas" panose="020B0609020204030204" pitchFamily="49" charset="0"/>
              </a:rPr>
              <a:t>작성하시오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055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589</Words>
  <Application>Microsoft Office PowerPoint</Application>
  <PresentationFormat>와이드스크린</PresentationFormat>
  <Paragraphs>139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crong</dc:creator>
  <cp:lastModifiedBy>crong</cp:lastModifiedBy>
  <cp:revision>22</cp:revision>
  <dcterms:created xsi:type="dcterms:W3CDTF">2018-10-07T11:10:45Z</dcterms:created>
  <dcterms:modified xsi:type="dcterms:W3CDTF">2018-10-07T14:18:27Z</dcterms:modified>
</cp:coreProperties>
</file>