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71" r:id="rId2"/>
    <p:sldId id="273" r:id="rId3"/>
    <p:sldId id="272" r:id="rId4"/>
    <p:sldId id="256" r:id="rId5"/>
    <p:sldId id="276" r:id="rId6"/>
    <p:sldId id="281" r:id="rId7"/>
    <p:sldId id="277" r:id="rId8"/>
    <p:sldId id="278" r:id="rId9"/>
    <p:sldId id="275" r:id="rId10"/>
    <p:sldId id="279" r:id="rId11"/>
    <p:sldId id="280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94" r:id="rId25"/>
    <p:sldId id="295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60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57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E9CC8A-13CB-4707-96F2-FE8252CB683F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BF9BB8-42D2-4A36-AF6E-F7F4E5A02A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867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웅장하게 꾸미기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389A6-1748-4A51-98F6-C6A63570BC4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106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8677AA-CF90-4B45-BA48-251BB94BA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0E09EA2-3692-43E4-AE7E-AC8AB9B67D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88A9F5-C9D7-4510-9E2C-5DD60C64B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DD25B-A72D-49B4-A8E9-A3F41A9805DD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CDAC81-0626-4420-B30C-BDA1F0775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4D95DB-AB44-4809-8421-9536A5B5D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E890-2480-41AE-9887-07F25BCC0B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326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7FFB44-DD7D-413C-A0B8-8714CB61E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D907A44-9903-4637-AFA7-973C7079C9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5E4D88-F992-4ACB-9691-ECB3A1FED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DD25B-A72D-49B4-A8E9-A3F41A9805DD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6A228F-F03E-4258-B173-A09597CEB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5D591E-9C28-4C6A-9E3A-839A00331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E890-2480-41AE-9887-07F25BCC0B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094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5A5A534-8E89-4310-8CD5-87DC864862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CA6D9CE-3351-4DDB-B6F3-FA5A17F86C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844B17-D4E4-47D1-8D62-DD01F08D2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DD25B-A72D-49B4-A8E9-A3F41A9805DD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4B9977-0E2A-40B3-8ADD-2BD3253CC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9B8A87-3AB6-40D9-A7C3-7F7223D34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E890-2480-41AE-9887-07F25BCC0B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59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F36E36-C3A6-484F-9DBC-61F051F3A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5A227A-F7DE-49D2-8A98-8B99025B4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065AA9-01FA-41D4-8538-682235B26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DD25B-A72D-49B4-A8E9-A3F41A9805DD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8C467A-80CE-4AF3-B5F7-BB84C8110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8D77D6-DE7E-4328-9204-E17FA6F79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E890-2480-41AE-9887-07F25BCC0B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932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C9FAB6-13A0-49A1-BBFD-4CCD472CA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32AE1F-E965-4DAB-8522-E54080B02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395995-46A4-4C1B-800B-D212ADDB2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DD25B-A72D-49B4-A8E9-A3F41A9805DD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0287CB-C3C6-435F-A44F-DC9D4948C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18CB44-C13D-47C0-B8A1-EC9B7C5F4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E890-2480-41AE-9887-07F25BCC0B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316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7F46C8-7001-467C-93C9-38D8A9C80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725249-EE19-47A4-A07B-11FB808E3B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E34F3F-B3BA-46D5-A607-FC1AFE654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465F61-0802-4B92-A4CD-A8FE62999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DD25B-A72D-49B4-A8E9-A3F41A9805DD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28D7EE-D448-427A-BED5-33F265E2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7F7F7C-021F-4A3D-ADCE-F3DC626EA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E890-2480-41AE-9887-07F25BCC0B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786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5A486B-E2C6-4B93-BB93-1D51BE4B0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EAFDA8-BD74-44FD-AADE-38631C4AC9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2D628A-8FC7-4C35-BD5B-243982E342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ABC1A6D-68CE-4843-B990-5A8A16D03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59641D7-0CF3-488F-B9B9-8091D72B01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714781E-5834-4A14-ACC9-DE3B3AFE0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DD25B-A72D-49B4-A8E9-A3F41A9805DD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9374602-87DA-477F-B053-49F6E7B64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84C7CC1-8DE0-44E2-B9AC-5286E4304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E890-2480-41AE-9887-07F25BCC0B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733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539FE9-D58D-4314-B0C4-4D62CECDE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805B9E7-2B5F-4EC9-BECE-7EAAD2ED4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DD25B-A72D-49B4-A8E9-A3F41A9805DD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A49A598-5A84-45B4-ADD4-065ABDFDB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3316024-8C93-4C6B-86E1-4795F2C72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E890-2480-41AE-9887-07F25BCC0B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605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4A670AD-D88D-4508-8DB6-C9F531EF0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DD25B-A72D-49B4-A8E9-A3F41A9805DD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2250A61-BD6D-42E1-9474-83FF049B2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FD0579E-BF55-4A6F-BC4A-7EF59659E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E890-2480-41AE-9887-07F25BCC0B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716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2418F4-9EBA-4968-8D16-617B2E274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2CB3A2-0CAA-41D7-83E8-337B89963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2BF8AD-386A-4BF4-B839-62D9D1914A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D2FB33-607F-45B7-910B-C391CAA40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DD25B-A72D-49B4-A8E9-A3F41A9805DD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54A5B6-E779-4FC3-B8F5-F4618E986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2434A7-FBBA-4982-B46C-0D6B74516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E890-2480-41AE-9887-07F25BCC0B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11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C3AA7C-AEBC-496B-A06A-B78BD5939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9897AEC-052B-4052-B497-A224387B31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26F68B7-BC50-4D12-BF89-585E7967E7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E93C82-299C-4320-9AC4-7F5D944E9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DD25B-A72D-49B4-A8E9-A3F41A9805DD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1E418F-5C75-428B-89FC-DEE8EE74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07DA67-D1FE-439F-BF94-6AD3FB359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E890-2480-41AE-9887-07F25BCC0B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557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F42BAFD-53B0-4E31-BEEF-7DCF610FF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1AE38C-6F2E-4217-AC35-02CB01411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139862-1492-44A5-BBD9-88CD4236FB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DD25B-A72D-49B4-A8E9-A3F41A9805DD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C661E3-A91F-4C45-90C5-333BF87FFE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037726-4A5B-4E41-A836-08E679D355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2E890-2480-41AE-9887-07F25BCC0B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096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90E4EAB-5A9A-49CB-AA84-6E993CC39F20}"/>
              </a:ext>
            </a:extLst>
          </p:cNvPr>
          <p:cNvSpPr txBox="1"/>
          <p:nvPr/>
        </p:nvSpPr>
        <p:spPr>
          <a:xfrm>
            <a:off x="592886" y="888913"/>
            <a:ext cx="1046165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4000" b="1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pPr algn="ctr"/>
            <a:r>
              <a:rPr lang="ko-KR" altLang="en-US" sz="40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컴퓨터 프로그래밍 및 실습 </a:t>
            </a:r>
            <a:r>
              <a:rPr lang="en-US" altLang="ko-KR" sz="40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– 10</a:t>
            </a:r>
            <a:r>
              <a:rPr lang="ko-KR" altLang="en-US" sz="40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주차</a:t>
            </a:r>
            <a:endParaRPr lang="en-US" altLang="ko-KR" sz="4000" b="1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pPr algn="ctr"/>
            <a:r>
              <a:rPr lang="ko-KR" altLang="en-US" sz="40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</a:t>
            </a:r>
            <a:endParaRPr lang="en-US" altLang="ko-KR" sz="4000" b="1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pPr algn="ctr"/>
            <a:r>
              <a:rPr lang="ko-KR" altLang="en-US" sz="40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예외처리</a:t>
            </a:r>
            <a:r>
              <a:rPr lang="en-US" altLang="ko-KR" sz="40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40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함수</a:t>
            </a:r>
            <a:r>
              <a:rPr lang="en-US" altLang="ko-KR" sz="40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ctr"/>
            <a:endParaRPr lang="en-US" altLang="ko-KR" sz="4000" b="1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pPr algn="r"/>
            <a:r>
              <a:rPr lang="ko-KR" altLang="en-US" sz="32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강사</a:t>
            </a:r>
            <a:r>
              <a:rPr lang="en-US" altLang="ko-KR" sz="32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: </a:t>
            </a:r>
            <a:r>
              <a:rPr lang="ko-KR" altLang="en-US" sz="32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김신영</a:t>
            </a:r>
            <a:endParaRPr lang="en-US" altLang="ko-KR" sz="3200" b="1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pPr algn="ctr"/>
            <a:endParaRPr lang="en-US" altLang="ko-KR" sz="4000" b="1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pPr algn="ctr"/>
            <a:endParaRPr lang="en-US" altLang="ko-KR" sz="4000" b="1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1026" name="Picture 2" descr="pythonì ëí ì´ë¯¸ì§ ê²ìê²°ê³¼">
            <a:extLst>
              <a:ext uri="{FF2B5EF4-FFF2-40B4-BE49-F238E27FC236}">
                <a16:creationId xmlns:a16="http://schemas.microsoft.com/office/drawing/2014/main" id="{D705B9B6-1380-426F-91F7-610D7509A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2356" y="4853514"/>
            <a:ext cx="6443731" cy="21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9821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5EF3995-3698-455C-AEA1-AD63BBB935FC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rgbClr val="F660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75B8BA-A4BF-4D6C-80FF-929151694863}"/>
              </a:ext>
            </a:extLst>
          </p:cNvPr>
          <p:cNvSpPr txBox="1"/>
          <p:nvPr/>
        </p:nvSpPr>
        <p:spPr>
          <a:xfrm>
            <a:off x="172017" y="296128"/>
            <a:ext cx="9071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함수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F2E7886-15D2-4193-833C-8F48C3D682FD}"/>
              </a:ext>
            </a:extLst>
          </p:cNvPr>
          <p:cNvSpPr/>
          <p:nvPr/>
        </p:nvSpPr>
        <p:spPr>
          <a:xfrm>
            <a:off x="172017" y="1574359"/>
            <a:ext cx="4273232" cy="1854642"/>
          </a:xfrm>
          <a:prstGeom prst="roundRect">
            <a:avLst/>
          </a:prstGeom>
          <a:solidFill>
            <a:srgbClr val="F660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48E075-2956-4252-9AD1-8B5AD91AABBD}"/>
              </a:ext>
            </a:extLst>
          </p:cNvPr>
          <p:cNvSpPr txBox="1"/>
          <p:nvPr/>
        </p:nvSpPr>
        <p:spPr>
          <a:xfrm>
            <a:off x="334979" y="1955454"/>
            <a:ext cx="42732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Consolas" panose="020B0609020204030204" pitchFamily="49" charset="0"/>
              </a:rPr>
              <a:t>def</a:t>
            </a:r>
            <a:r>
              <a:rPr lang="en-US" altLang="ko-KR" sz="2400" dirty="0">
                <a:latin typeface="Consolas" panose="020B0609020204030204" pitchFamily="49" charset="0"/>
              </a:rPr>
              <a:t> </a:t>
            </a:r>
            <a:r>
              <a:rPr lang="ko-KR" altLang="en-US" sz="2400" dirty="0">
                <a:latin typeface="Consolas" panose="020B0609020204030204" pitchFamily="49" charset="0"/>
              </a:rPr>
              <a:t>함수이름</a:t>
            </a:r>
            <a:r>
              <a:rPr lang="en-US" altLang="ko-KR" sz="2400" dirty="0">
                <a:latin typeface="Consolas" panose="020B0609020204030204" pitchFamily="49" charset="0"/>
              </a:rPr>
              <a:t>(</a:t>
            </a:r>
            <a:r>
              <a:rPr lang="ko-KR" altLang="en-US" sz="2400" dirty="0">
                <a:latin typeface="Consolas" panose="020B0609020204030204" pitchFamily="49" charset="0"/>
              </a:rPr>
              <a:t>매개변수</a:t>
            </a:r>
            <a:r>
              <a:rPr lang="en-US" altLang="ko-KR" sz="2400" dirty="0">
                <a:latin typeface="Consolas" panose="020B0609020204030204" pitchFamily="49" charset="0"/>
              </a:rPr>
              <a:t>) :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	</a:t>
            </a:r>
            <a:r>
              <a:rPr lang="ko-KR" altLang="en-US" sz="2400" dirty="0">
                <a:latin typeface="Consolas" panose="020B0609020204030204" pitchFamily="49" charset="0"/>
              </a:rPr>
              <a:t>실행할 명령</a:t>
            </a:r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dirty="0">
                <a:latin typeface="Consolas" panose="020B0609020204030204" pitchFamily="49" charset="0"/>
              </a:rPr>
              <a:t>	</a:t>
            </a:r>
            <a:r>
              <a:rPr lang="en-US" altLang="ko-KR" sz="2400" b="1" dirty="0">
                <a:latin typeface="Consolas" panose="020B0609020204030204" pitchFamily="49" charset="0"/>
              </a:rPr>
              <a:t>return</a:t>
            </a:r>
            <a:r>
              <a:rPr lang="en-US" altLang="ko-KR" sz="2400" dirty="0">
                <a:latin typeface="Consolas" panose="020B0609020204030204" pitchFamily="49" charset="0"/>
              </a:rPr>
              <a:t> </a:t>
            </a:r>
            <a:r>
              <a:rPr lang="ko-KR" altLang="en-US" sz="2400" dirty="0" err="1">
                <a:latin typeface="Consolas" panose="020B0609020204030204" pitchFamily="49" charset="0"/>
              </a:rPr>
              <a:t>반환값</a:t>
            </a:r>
            <a:r>
              <a:rPr lang="en-US" altLang="ko-KR" sz="2400" dirty="0">
                <a:latin typeface="Consolas" panose="020B0609020204030204" pitchFamily="49" charset="0"/>
              </a:rPr>
              <a:t> 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640E0-E914-4AD7-94C4-7E3FD2497991}"/>
              </a:ext>
            </a:extLst>
          </p:cNvPr>
          <p:cNvSpPr txBox="1"/>
          <p:nvPr/>
        </p:nvSpPr>
        <p:spPr>
          <a:xfrm>
            <a:off x="4771173" y="1574359"/>
            <a:ext cx="708584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Consolas" panose="020B0609020204030204" pitchFamily="49" charset="0"/>
              </a:rPr>
              <a:t>함수 이름</a:t>
            </a:r>
            <a:r>
              <a:rPr lang="en-US" altLang="ko-KR" sz="2000" dirty="0">
                <a:latin typeface="Consolas" panose="020B0609020204030204" pitchFamily="49" charset="0"/>
              </a:rPr>
              <a:t>: </a:t>
            </a:r>
            <a:r>
              <a:rPr lang="ko-KR" altLang="en-US" sz="2000" dirty="0">
                <a:latin typeface="Consolas" panose="020B0609020204030204" pitchFamily="49" charset="0"/>
              </a:rPr>
              <a:t>함수가 어떤 일을 하는지 알 수 있도록 짓기 </a:t>
            </a:r>
            <a:r>
              <a:rPr lang="en-US" altLang="ko-KR" sz="2000" dirty="0">
                <a:latin typeface="Consolas" panose="020B0609020204030204" pitchFamily="49" charset="0"/>
              </a:rPr>
              <a:t>(</a:t>
            </a:r>
            <a:r>
              <a:rPr lang="ko-KR" altLang="en-US" sz="2000" dirty="0">
                <a:latin typeface="Consolas" panose="020B0609020204030204" pitchFamily="49" charset="0"/>
              </a:rPr>
              <a:t>변수 이름처럼</a:t>
            </a:r>
            <a:r>
              <a:rPr lang="en-US" altLang="ko-KR" sz="2000" dirty="0">
                <a:latin typeface="Consolas" panose="020B0609020204030204" pitchFamily="49" charset="0"/>
              </a:rPr>
              <a:t>)</a:t>
            </a:r>
          </a:p>
          <a:p>
            <a:r>
              <a:rPr lang="ko-KR" altLang="en-US" sz="2000" dirty="0">
                <a:latin typeface="Consolas" panose="020B0609020204030204" pitchFamily="49" charset="0"/>
              </a:rPr>
              <a:t>소문자로 짓는 것이 </a:t>
            </a:r>
            <a:r>
              <a:rPr lang="en-US" altLang="ko-KR" sz="2000" dirty="0">
                <a:latin typeface="Consolas" panose="020B0609020204030204" pitchFamily="49" charset="0"/>
              </a:rPr>
              <a:t>pythonic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b="1" dirty="0">
                <a:latin typeface="Consolas" panose="020B0609020204030204" pitchFamily="49" charset="0"/>
              </a:rPr>
              <a:t>매개변수</a:t>
            </a:r>
            <a:r>
              <a:rPr lang="en-US" altLang="ko-KR" sz="2000" b="1" dirty="0">
                <a:latin typeface="Consolas" panose="020B0609020204030204" pitchFamily="49" charset="0"/>
              </a:rPr>
              <a:t>(parameter)</a:t>
            </a:r>
            <a:r>
              <a:rPr lang="en-US" altLang="ko-KR" sz="2000" dirty="0">
                <a:latin typeface="Consolas" panose="020B0609020204030204" pitchFamily="49" charset="0"/>
              </a:rPr>
              <a:t>:  </a:t>
            </a:r>
            <a:r>
              <a:rPr lang="ko-KR" altLang="en-US" sz="2000" dirty="0">
                <a:latin typeface="Consolas" panose="020B0609020204030204" pitchFamily="49" charset="0"/>
              </a:rPr>
              <a:t>함수에 전달하는 입력 값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(</a:t>
            </a:r>
            <a:r>
              <a:rPr lang="ko-KR" altLang="en-US" sz="2000" dirty="0">
                <a:latin typeface="Consolas" panose="020B0609020204030204" pitchFamily="49" charset="0"/>
              </a:rPr>
              <a:t>있어도 되고</a:t>
            </a:r>
            <a:r>
              <a:rPr lang="en-US" altLang="ko-KR" sz="2000" dirty="0">
                <a:latin typeface="Consolas" panose="020B0609020204030204" pitchFamily="49" charset="0"/>
              </a:rPr>
              <a:t>, </a:t>
            </a:r>
            <a:r>
              <a:rPr lang="ko-KR" altLang="en-US" sz="2000" dirty="0">
                <a:latin typeface="Consolas" panose="020B0609020204030204" pitchFamily="49" charset="0"/>
              </a:rPr>
              <a:t>없어도 된다</a:t>
            </a:r>
            <a:r>
              <a:rPr lang="en-US" altLang="ko-KR" sz="2000" dirty="0">
                <a:latin typeface="Consolas" panose="020B0609020204030204" pitchFamily="49" charset="0"/>
              </a:rPr>
              <a:t>.)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</a:t>
            </a:r>
          </a:p>
          <a:p>
            <a:r>
              <a:rPr lang="ko-KR" altLang="en-US" sz="2000" b="1" dirty="0" err="1">
                <a:latin typeface="Consolas" panose="020B0609020204030204" pitchFamily="49" charset="0"/>
              </a:rPr>
              <a:t>반환값</a:t>
            </a:r>
            <a:r>
              <a:rPr lang="en-US" altLang="ko-KR" sz="2000" b="1" dirty="0">
                <a:latin typeface="Consolas" panose="020B0609020204030204" pitchFamily="49" charset="0"/>
              </a:rPr>
              <a:t>:  </a:t>
            </a:r>
            <a:r>
              <a:rPr lang="ko-KR" altLang="en-US" sz="2000" dirty="0">
                <a:latin typeface="Consolas" panose="020B0609020204030204" pitchFamily="49" charset="0"/>
              </a:rPr>
              <a:t>함수에서 받아오는 값</a:t>
            </a:r>
            <a:r>
              <a:rPr lang="en-US" altLang="ko-KR" sz="2000" dirty="0">
                <a:latin typeface="Consolas" panose="020B0609020204030204" pitchFamily="49" charset="0"/>
              </a:rPr>
              <a:t>. = </a:t>
            </a:r>
            <a:r>
              <a:rPr lang="ko-KR" altLang="en-US" sz="2000" dirty="0" err="1">
                <a:latin typeface="Consolas" panose="020B0609020204030204" pitchFamily="49" charset="0"/>
              </a:rPr>
              <a:t>리턴값</a:t>
            </a:r>
            <a:r>
              <a:rPr lang="ko-KR" altLang="en-US" sz="2000" dirty="0">
                <a:latin typeface="Consolas" panose="020B0609020204030204" pitchFamily="49" charset="0"/>
              </a:rPr>
              <a:t> 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(</a:t>
            </a:r>
            <a:r>
              <a:rPr lang="ko-KR" altLang="en-US" sz="2000" dirty="0">
                <a:latin typeface="Consolas" panose="020B0609020204030204" pitchFamily="49" charset="0"/>
              </a:rPr>
              <a:t>있어도 되고</a:t>
            </a:r>
            <a:r>
              <a:rPr lang="en-US" altLang="ko-KR" sz="2000" dirty="0">
                <a:latin typeface="Consolas" panose="020B0609020204030204" pitchFamily="49" charset="0"/>
              </a:rPr>
              <a:t>, </a:t>
            </a:r>
            <a:r>
              <a:rPr lang="ko-KR" altLang="en-US" sz="2000" dirty="0">
                <a:latin typeface="Consolas" panose="020B0609020204030204" pitchFamily="49" charset="0"/>
              </a:rPr>
              <a:t>없어도 된다</a:t>
            </a:r>
            <a:r>
              <a:rPr lang="en-US" altLang="ko-KR" sz="2000" dirty="0">
                <a:latin typeface="Consolas" panose="020B0609020204030204" pitchFamily="49" charset="0"/>
              </a:rPr>
              <a:t>.)</a:t>
            </a:r>
          </a:p>
          <a:p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B5446F-C707-421E-A167-BF3A1A3ED956}"/>
              </a:ext>
            </a:extLst>
          </p:cNvPr>
          <p:cNvSpPr txBox="1"/>
          <p:nvPr/>
        </p:nvSpPr>
        <p:spPr>
          <a:xfrm>
            <a:off x="172017" y="5125553"/>
            <a:ext cx="117981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우리가 언제 함수를 사용했는지 생각해보자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반복적으로 사용하는 가치 있는 코드를 함수로 만들어 사용하면 코드를 읽을 때에도</a:t>
            </a:r>
            <a:r>
              <a:rPr lang="en-US" altLang="ko-KR" sz="2000" dirty="0"/>
              <a:t>, </a:t>
            </a:r>
          </a:p>
          <a:p>
            <a:r>
              <a:rPr lang="ko-KR" altLang="en-US" sz="2000" dirty="0"/>
              <a:t>코딩할 때에도 편리하다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47354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5EF3995-3698-455C-AEA1-AD63BBB935FC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75B8BA-A4BF-4D6C-80FF-929151694863}"/>
              </a:ext>
            </a:extLst>
          </p:cNvPr>
          <p:cNvSpPr txBox="1"/>
          <p:nvPr/>
        </p:nvSpPr>
        <p:spPr>
          <a:xfrm>
            <a:off x="172017" y="296128"/>
            <a:ext cx="9071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함수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9091884-EB90-49D7-9499-FBFBE9B9FD1C}"/>
              </a:ext>
            </a:extLst>
          </p:cNvPr>
          <p:cNvSpPr/>
          <p:nvPr/>
        </p:nvSpPr>
        <p:spPr>
          <a:xfrm>
            <a:off x="989549" y="2050170"/>
            <a:ext cx="333937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800" b="1" dirty="0">
                <a:solidFill>
                  <a:srgbClr val="880000"/>
                </a:solidFill>
                <a:latin typeface="Consolas" panose="020B0609020204030204" pitchFamily="49" charset="0"/>
              </a:rPr>
              <a:t>sum</a:t>
            </a:r>
            <a:r>
              <a:rPr lang="en-US" altLang="ko-KR" sz="2800" dirty="0">
                <a:solidFill>
                  <a:srgbClr val="000000"/>
                </a:solidFill>
                <a:latin typeface="Consolas" panose="020B0609020204030204" pitchFamily="49" charset="0"/>
              </a:rPr>
              <a:t>(a, b):</a:t>
            </a:r>
          </a:p>
          <a:p>
            <a:r>
              <a:rPr lang="en-US" altLang="ko-KR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   return</a:t>
            </a:r>
            <a:r>
              <a:rPr lang="en-US" altLang="ko-KR" sz="2800" dirty="0">
                <a:solidFill>
                  <a:srgbClr val="000000"/>
                </a:solidFill>
                <a:latin typeface="Consolas" panose="020B0609020204030204" pitchFamily="49" charset="0"/>
              </a:rPr>
              <a:t> a + b</a:t>
            </a:r>
            <a:endParaRPr lang="ko-KR" altLang="en-US" sz="28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1E8F1A1-A57B-4435-A642-1C1F5ADA2DC6}"/>
              </a:ext>
            </a:extLst>
          </p:cNvPr>
          <p:cNvSpPr/>
          <p:nvPr/>
        </p:nvSpPr>
        <p:spPr>
          <a:xfrm>
            <a:off x="5790446" y="1803948"/>
            <a:ext cx="69062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rgbClr val="000000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이 함수의 이름은 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sum</a:t>
            </a:r>
            <a:r>
              <a:rPr lang="ko-KR" altLang="en-US" sz="2400" dirty="0">
                <a:solidFill>
                  <a:srgbClr val="000000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이고 </a:t>
            </a:r>
            <a:endParaRPr lang="en-US" altLang="ko-KR" sz="2400" dirty="0">
              <a:solidFill>
                <a:srgbClr val="000000"/>
              </a:solidFill>
              <a:latin typeface="Consolas" panose="020B0609020204030204" pitchFamily="49" charset="0"/>
              <a:ea typeface="Malgun Gothic" panose="020B0503020000020004" pitchFamily="50" charset="-127"/>
            </a:endParaRPr>
          </a:p>
          <a:p>
            <a:r>
              <a:rPr lang="ko-KR" altLang="en-US" sz="2400" dirty="0">
                <a:solidFill>
                  <a:srgbClr val="000000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입력으로 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2</a:t>
            </a:r>
            <a:r>
              <a:rPr lang="ko-KR" altLang="en-US" sz="2400" dirty="0">
                <a:solidFill>
                  <a:srgbClr val="000000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개의 값을 받으며 </a:t>
            </a:r>
            <a:endParaRPr lang="en-US" altLang="ko-KR" sz="2400" dirty="0">
              <a:solidFill>
                <a:srgbClr val="000000"/>
              </a:solidFill>
              <a:latin typeface="Consolas" panose="020B0609020204030204" pitchFamily="49" charset="0"/>
              <a:ea typeface="Malgun Gothic" panose="020B0503020000020004" pitchFamily="50" charset="-127"/>
            </a:endParaRPr>
          </a:p>
          <a:p>
            <a:r>
              <a:rPr lang="ko-KR" altLang="en-US" sz="2400" dirty="0">
                <a:solidFill>
                  <a:srgbClr val="000000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결과값은 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2</a:t>
            </a:r>
            <a:r>
              <a:rPr lang="ko-KR" altLang="en-US" sz="2400" dirty="0">
                <a:solidFill>
                  <a:srgbClr val="000000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개의 </a:t>
            </a:r>
            <a:r>
              <a:rPr lang="ko-KR" alt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입력값을</a:t>
            </a:r>
            <a:r>
              <a:rPr lang="ko-KR" altLang="en-US" sz="2400" dirty="0">
                <a:solidFill>
                  <a:srgbClr val="000000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 더한 값이다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.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3AD7A64-F391-4D2F-8A31-64359640D864}"/>
              </a:ext>
            </a:extLst>
          </p:cNvPr>
          <p:cNvSpPr/>
          <p:nvPr/>
        </p:nvSpPr>
        <p:spPr>
          <a:xfrm>
            <a:off x="3005752" y="4336192"/>
            <a:ext cx="6609029" cy="1577566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5EC806-916B-4713-BEF7-72A4806905A7}"/>
              </a:ext>
            </a:extLst>
          </p:cNvPr>
          <p:cNvSpPr txBox="1"/>
          <p:nvPr/>
        </p:nvSpPr>
        <p:spPr>
          <a:xfrm>
            <a:off x="3256228" y="4524810"/>
            <a:ext cx="62951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Consolas" panose="020B0609020204030204" pitchFamily="49" charset="0"/>
              </a:rPr>
              <a:t>c = sum(</a:t>
            </a:r>
            <a:r>
              <a:rPr lang="en-US" altLang="ko-KR" sz="2400" b="1" dirty="0" err="1">
                <a:latin typeface="Consolas" panose="020B0609020204030204" pitchFamily="49" charset="0"/>
              </a:rPr>
              <a:t>a,b</a:t>
            </a:r>
            <a:r>
              <a:rPr lang="en-US" altLang="ko-KR" sz="2400" b="1" dirty="0">
                <a:latin typeface="Consolas" panose="020B0609020204030204" pitchFamily="49" charset="0"/>
              </a:rPr>
              <a:t>)</a:t>
            </a:r>
          </a:p>
          <a:p>
            <a:endParaRPr lang="en-US" altLang="ko-KR" sz="2400" b="1" dirty="0">
              <a:latin typeface="Consolas" panose="020B0609020204030204" pitchFamily="49" charset="0"/>
            </a:endParaRPr>
          </a:p>
          <a:p>
            <a:r>
              <a:rPr lang="en-US" altLang="ko-KR" sz="2400" b="1" dirty="0">
                <a:latin typeface="Consolas" panose="020B0609020204030204" pitchFamily="49" charset="0"/>
              </a:rPr>
              <a:t># c</a:t>
            </a:r>
            <a:r>
              <a:rPr lang="ko-KR" altLang="en-US" sz="2400" b="1" dirty="0">
                <a:latin typeface="Consolas" panose="020B0609020204030204" pitchFamily="49" charset="0"/>
              </a:rPr>
              <a:t>는 </a:t>
            </a:r>
            <a:r>
              <a:rPr lang="en-US" altLang="ko-KR" sz="2400" b="1" dirty="0">
                <a:latin typeface="Consolas" panose="020B0609020204030204" pitchFamily="49" charset="0"/>
              </a:rPr>
              <a:t>sum</a:t>
            </a:r>
            <a:r>
              <a:rPr lang="ko-KR" altLang="en-US" sz="2400" b="1" dirty="0">
                <a:latin typeface="Consolas" panose="020B0609020204030204" pitchFamily="49" charset="0"/>
              </a:rPr>
              <a:t>함수의 </a:t>
            </a:r>
            <a:r>
              <a:rPr lang="ko-KR" altLang="en-US" sz="2400" b="1" dirty="0" err="1">
                <a:latin typeface="Consolas" panose="020B0609020204030204" pitchFamily="49" charset="0"/>
              </a:rPr>
              <a:t>리턴값</a:t>
            </a:r>
            <a:r>
              <a:rPr lang="en-US" altLang="ko-KR" sz="2400" b="1" dirty="0">
                <a:latin typeface="Consolas" panose="020B0609020204030204" pitchFamily="49" charset="0"/>
              </a:rPr>
              <a:t>!!!!!!!!!!!!!!</a:t>
            </a:r>
            <a:endParaRPr lang="ko-KR" altLang="en-US" sz="24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5645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5EF3995-3698-455C-AEA1-AD63BBB935FC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75B8BA-A4BF-4D6C-80FF-929151694863}"/>
              </a:ext>
            </a:extLst>
          </p:cNvPr>
          <p:cNvSpPr txBox="1"/>
          <p:nvPr/>
        </p:nvSpPr>
        <p:spPr>
          <a:xfrm>
            <a:off x="172017" y="296128"/>
            <a:ext cx="9071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함수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E58707-DF8C-41E7-90E9-B38BE5667C2A}"/>
              </a:ext>
            </a:extLst>
          </p:cNvPr>
          <p:cNvSpPr txBox="1"/>
          <p:nvPr/>
        </p:nvSpPr>
        <p:spPr>
          <a:xfrm>
            <a:off x="172017" y="1203375"/>
            <a:ext cx="6138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latin typeface="Consolas" panose="020B0609020204030204" pitchFamily="49" charset="0"/>
              </a:rPr>
              <a:t>입력값이</a:t>
            </a:r>
            <a:r>
              <a:rPr lang="ko-KR" altLang="en-US" sz="2400" b="1" dirty="0">
                <a:latin typeface="Consolas" panose="020B0609020204030204" pitchFamily="49" charset="0"/>
              </a:rPr>
              <a:t> 없는 함수</a:t>
            </a:r>
            <a:endParaRPr lang="en-US" altLang="ko-KR" sz="2400" b="1" dirty="0"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BE51514-F5EA-4306-858E-3903628BB384}"/>
              </a:ext>
            </a:extLst>
          </p:cNvPr>
          <p:cNvSpPr/>
          <p:nvPr/>
        </p:nvSpPr>
        <p:spPr>
          <a:xfrm>
            <a:off x="2746144" y="2285439"/>
            <a:ext cx="290335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b="1" dirty="0">
                <a:solidFill>
                  <a:srgbClr val="880000"/>
                </a:solidFill>
                <a:latin typeface="Consolas" panose="020B0609020204030204" pitchFamily="49" charset="0"/>
              </a:rPr>
              <a:t>say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(): </a:t>
            </a:r>
          </a:p>
          <a:p>
            <a:r>
              <a:rPr lang="en-US" altLang="ko-K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   return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880000"/>
                </a:solidFill>
                <a:latin typeface="Consolas" panose="020B0609020204030204" pitchFamily="49" charset="0"/>
              </a:rPr>
              <a:t>'Hi'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ko-KR" altLang="en-US" sz="2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7BCA094-CBEC-44FC-9B7E-FE016A8A6E14}"/>
              </a:ext>
            </a:extLst>
          </p:cNvPr>
          <p:cNvSpPr/>
          <p:nvPr/>
        </p:nvSpPr>
        <p:spPr>
          <a:xfrm>
            <a:off x="2827625" y="4541795"/>
            <a:ext cx="770751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def </a:t>
            </a:r>
            <a:r>
              <a:rPr lang="en-US" altLang="ko-KR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sum</a:t>
            </a:r>
            <a:r>
              <a:rPr lang="en-US" altLang="ko-K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(a, b): </a:t>
            </a:r>
          </a:p>
          <a:p>
            <a:r>
              <a:rPr lang="en-US" altLang="ko-K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   print(</a:t>
            </a:r>
            <a:r>
              <a:rPr lang="en-US" altLang="ko-KR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a+b</a:t>
            </a:r>
            <a:r>
              <a:rPr lang="en-US" altLang="ko-K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ko-KR" alt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23B1E3-216B-4A46-BE05-E86E2A129AC0}"/>
              </a:ext>
            </a:extLst>
          </p:cNvPr>
          <p:cNvSpPr txBox="1"/>
          <p:nvPr/>
        </p:nvSpPr>
        <p:spPr>
          <a:xfrm>
            <a:off x="193141" y="3736836"/>
            <a:ext cx="6138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/>
              <a:t>결괏값이</a:t>
            </a:r>
            <a:r>
              <a:rPr lang="ko-KR" altLang="en-US" sz="2400" b="1" dirty="0"/>
              <a:t> 없는 함수</a:t>
            </a:r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2855747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5EF3995-3698-455C-AEA1-AD63BBB935FC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75B8BA-A4BF-4D6C-80FF-929151694863}"/>
              </a:ext>
            </a:extLst>
          </p:cNvPr>
          <p:cNvSpPr txBox="1"/>
          <p:nvPr/>
        </p:nvSpPr>
        <p:spPr>
          <a:xfrm>
            <a:off x="172017" y="296128"/>
            <a:ext cx="9071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함수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A458D7C-E797-42E5-83AA-CFB3D8FBEFC6}"/>
              </a:ext>
            </a:extLst>
          </p:cNvPr>
          <p:cNvSpPr/>
          <p:nvPr/>
        </p:nvSpPr>
        <p:spPr>
          <a:xfrm>
            <a:off x="172017" y="1218464"/>
            <a:ext cx="40959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매개변수 지정하여 호출하기</a:t>
            </a:r>
            <a:endParaRPr lang="ko-KR" altLang="en-US" sz="2400" b="1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9AF0537-C8CB-4943-BAB6-F14653AB87BE}"/>
              </a:ext>
            </a:extLst>
          </p:cNvPr>
          <p:cNvSpPr/>
          <p:nvPr/>
        </p:nvSpPr>
        <p:spPr>
          <a:xfrm>
            <a:off x="488883" y="2836777"/>
            <a:ext cx="273344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b="1" dirty="0">
                <a:solidFill>
                  <a:srgbClr val="880000"/>
                </a:solidFill>
                <a:latin typeface="Consolas" panose="020B0609020204030204" pitchFamily="49" charset="0"/>
              </a:rPr>
              <a:t>sum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(a, b): </a:t>
            </a:r>
          </a:p>
          <a:p>
            <a:r>
              <a:rPr lang="en-US" altLang="ko-K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   return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a+b</a:t>
            </a:r>
            <a:endParaRPr lang="ko-KR" altLang="en-US" sz="2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D98D10E-3C9C-483B-BDAC-BF4691E831A4}"/>
              </a:ext>
            </a:extLst>
          </p:cNvPr>
          <p:cNvSpPr/>
          <p:nvPr/>
        </p:nvSpPr>
        <p:spPr>
          <a:xfrm>
            <a:off x="288978" y="4173157"/>
            <a:ext cx="6141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sum(a=</a:t>
            </a:r>
            <a:r>
              <a:rPr lang="en-US" altLang="ko-KR" sz="2400" dirty="0">
                <a:solidFill>
                  <a:srgbClr val="008800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, b=</a:t>
            </a:r>
            <a:r>
              <a:rPr lang="en-US" altLang="ko-KR" sz="2400" dirty="0">
                <a:solidFill>
                  <a:srgbClr val="008800"/>
                </a:solidFill>
                <a:latin typeface="Consolas" panose="020B0609020204030204" pitchFamily="49" charset="0"/>
              </a:rPr>
              <a:t>7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2400" dirty="0">
                <a:solidFill>
                  <a:srgbClr val="888888"/>
                </a:solidFill>
                <a:latin typeface="Consolas" panose="020B0609020204030204" pitchFamily="49" charset="0"/>
              </a:rPr>
              <a:t># a</a:t>
            </a:r>
            <a:r>
              <a:rPr lang="ko-KR" altLang="en-US" sz="2400" dirty="0">
                <a:solidFill>
                  <a:srgbClr val="888888"/>
                </a:solidFill>
                <a:latin typeface="Consolas" panose="020B0609020204030204" pitchFamily="49" charset="0"/>
              </a:rPr>
              <a:t>에 </a:t>
            </a:r>
            <a:r>
              <a:rPr lang="en-US" altLang="ko-KR" sz="2400" dirty="0">
                <a:solidFill>
                  <a:srgbClr val="888888"/>
                </a:solidFill>
                <a:latin typeface="Consolas" panose="020B0609020204030204" pitchFamily="49" charset="0"/>
              </a:rPr>
              <a:t>3, b</a:t>
            </a:r>
            <a:r>
              <a:rPr lang="ko-KR" altLang="en-US" sz="2400" dirty="0">
                <a:solidFill>
                  <a:srgbClr val="888888"/>
                </a:solidFill>
                <a:latin typeface="Consolas" panose="020B0609020204030204" pitchFamily="49" charset="0"/>
              </a:rPr>
              <a:t>에 </a:t>
            </a:r>
            <a:r>
              <a:rPr lang="en-US" altLang="ko-KR" sz="2400" dirty="0">
                <a:solidFill>
                  <a:srgbClr val="888888"/>
                </a:solidFill>
                <a:latin typeface="Consolas" panose="020B0609020204030204" pitchFamily="49" charset="0"/>
              </a:rPr>
              <a:t>7</a:t>
            </a:r>
            <a:r>
              <a:rPr lang="ko-KR" altLang="en-US" sz="2400" dirty="0">
                <a:solidFill>
                  <a:srgbClr val="888888"/>
                </a:solidFill>
                <a:latin typeface="Consolas" panose="020B0609020204030204" pitchFamily="49" charset="0"/>
              </a:rPr>
              <a:t>을 전달</a:t>
            </a:r>
            <a:r>
              <a:rPr lang="ko-KR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ko-K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30AF7EB-1305-4C29-B388-8E5161B83B2A}"/>
              </a:ext>
            </a:extLst>
          </p:cNvPr>
          <p:cNvSpPr/>
          <p:nvPr/>
        </p:nvSpPr>
        <p:spPr>
          <a:xfrm>
            <a:off x="288978" y="4993205"/>
            <a:ext cx="597150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sum(b=</a:t>
            </a:r>
            <a:r>
              <a:rPr lang="en-US" altLang="ko-KR" sz="2400" dirty="0">
                <a:solidFill>
                  <a:srgbClr val="008800"/>
                </a:solidFill>
                <a:latin typeface="Consolas" panose="020B0609020204030204" pitchFamily="49" charset="0"/>
              </a:rPr>
              <a:t>5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, a=</a:t>
            </a:r>
            <a:r>
              <a:rPr lang="en-US" altLang="ko-KR" sz="2400" dirty="0">
                <a:solidFill>
                  <a:srgbClr val="008800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2400" dirty="0">
                <a:solidFill>
                  <a:srgbClr val="888888"/>
                </a:solidFill>
                <a:latin typeface="Consolas" panose="020B0609020204030204" pitchFamily="49" charset="0"/>
              </a:rPr>
              <a:t># b</a:t>
            </a:r>
            <a:r>
              <a:rPr lang="ko-KR" altLang="en-US" sz="2400" dirty="0">
                <a:solidFill>
                  <a:srgbClr val="888888"/>
                </a:solidFill>
                <a:latin typeface="Consolas" panose="020B0609020204030204" pitchFamily="49" charset="0"/>
              </a:rPr>
              <a:t>에 </a:t>
            </a:r>
            <a:r>
              <a:rPr lang="en-US" altLang="ko-KR" sz="2400" dirty="0">
                <a:solidFill>
                  <a:srgbClr val="888888"/>
                </a:solidFill>
                <a:latin typeface="Consolas" panose="020B0609020204030204" pitchFamily="49" charset="0"/>
              </a:rPr>
              <a:t>5, a</a:t>
            </a:r>
            <a:r>
              <a:rPr lang="ko-KR" altLang="en-US" sz="2400" dirty="0">
                <a:solidFill>
                  <a:srgbClr val="888888"/>
                </a:solidFill>
                <a:latin typeface="Consolas" panose="020B0609020204030204" pitchFamily="49" charset="0"/>
              </a:rPr>
              <a:t>에 </a:t>
            </a:r>
            <a:r>
              <a:rPr lang="en-US" altLang="ko-KR" sz="2400" dirty="0">
                <a:solidFill>
                  <a:srgbClr val="888888"/>
                </a:solidFill>
                <a:latin typeface="Consolas" panose="020B0609020204030204" pitchFamily="49" charset="0"/>
              </a:rPr>
              <a:t>3</a:t>
            </a:r>
            <a:r>
              <a:rPr lang="ko-KR" altLang="en-US" sz="2400" dirty="0">
                <a:solidFill>
                  <a:srgbClr val="888888"/>
                </a:solidFill>
                <a:latin typeface="Consolas" panose="020B0609020204030204" pitchFamily="49" charset="0"/>
              </a:rPr>
              <a:t>을 전달</a:t>
            </a:r>
            <a:endParaRPr lang="en-US" altLang="ko-KR" sz="2400" dirty="0">
              <a:solidFill>
                <a:srgbClr val="888888"/>
              </a:solidFill>
              <a:latin typeface="Consolas" panose="020B0609020204030204" pitchFamily="49" charset="0"/>
            </a:endParaRPr>
          </a:p>
          <a:p>
            <a:r>
              <a:rPr lang="ko-KR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ko-KR" altLang="en-US" sz="2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213EDDF-6B37-4F7E-BEE1-83B316418D85}"/>
              </a:ext>
            </a:extLst>
          </p:cNvPr>
          <p:cNvSpPr/>
          <p:nvPr/>
        </p:nvSpPr>
        <p:spPr>
          <a:xfrm>
            <a:off x="1334191" y="1999765"/>
            <a:ext cx="107612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매개변수를 지정하면 다음과 같이 순서에 상관없이 사용할 수 있다는 장점이 있다</a:t>
            </a:r>
            <a:r>
              <a:rPr lang="en-US" altLang="ko-KR" sz="20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83220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5EF3995-3698-455C-AEA1-AD63BBB935FC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75B8BA-A4BF-4D6C-80FF-929151694863}"/>
              </a:ext>
            </a:extLst>
          </p:cNvPr>
          <p:cNvSpPr txBox="1"/>
          <p:nvPr/>
        </p:nvSpPr>
        <p:spPr>
          <a:xfrm>
            <a:off x="172017" y="296128"/>
            <a:ext cx="9071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함수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A480516-70AC-4C88-BE9F-52EC64B94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8133" y="973901"/>
            <a:ext cx="3808988" cy="558797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B9B2492D-05C3-44CD-9A0D-57CDCBFE4FBB}"/>
              </a:ext>
            </a:extLst>
          </p:cNvPr>
          <p:cNvSpPr/>
          <p:nvPr/>
        </p:nvSpPr>
        <p:spPr>
          <a:xfrm>
            <a:off x="248891" y="1297839"/>
            <a:ext cx="62087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매개변수 지정하여 호출하기 </a:t>
            </a:r>
            <a:r>
              <a:rPr lang="en-US" altLang="ko-KR" sz="24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=&gt; </a:t>
            </a:r>
            <a:r>
              <a:rPr lang="en-US" altLang="ko-KR" sz="2400" b="1" dirty="0">
                <a:solidFill>
                  <a:srgbClr val="C00000"/>
                </a:solidFill>
              </a:rPr>
              <a:t>default </a:t>
            </a:r>
            <a:r>
              <a:rPr lang="ko-KR" altLang="en-US" sz="2400" b="1" dirty="0">
                <a:solidFill>
                  <a:srgbClr val="C00000"/>
                </a:solidFill>
              </a:rPr>
              <a:t>값</a:t>
            </a:r>
            <a:endParaRPr lang="ko-KR" altLang="en-US" sz="2400" b="1" i="0" dirty="0">
              <a:solidFill>
                <a:srgbClr val="C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D32DD41-8705-4292-BEF6-6824D99CA3BA}"/>
              </a:ext>
            </a:extLst>
          </p:cNvPr>
          <p:cNvSpPr/>
          <p:nvPr/>
        </p:nvSpPr>
        <p:spPr>
          <a:xfrm>
            <a:off x="611030" y="3075976"/>
            <a:ext cx="832474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 err="1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초깃값을</a:t>
            </a:r>
            <a:r>
              <a:rPr lang="ko-KR" altLang="en-US" sz="24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설정해 놓은 매개변수 뒤에 </a:t>
            </a:r>
            <a:endParaRPr lang="en-US" altLang="ko-KR" sz="240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ko-KR" altLang="en-US" sz="2400" dirty="0" err="1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초깃값을</a:t>
            </a:r>
            <a:r>
              <a:rPr lang="ko-KR" altLang="en-US" sz="24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설정해 놓지 않은 매개변수는 </a:t>
            </a:r>
            <a:endParaRPr lang="en-US" altLang="ko-KR" sz="240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ko-KR" altLang="en-US" sz="24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사용할 수 없다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752926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5EF3995-3698-455C-AEA1-AD63BBB935FC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75B8BA-A4BF-4D6C-80FF-929151694863}"/>
              </a:ext>
            </a:extLst>
          </p:cNvPr>
          <p:cNvSpPr txBox="1"/>
          <p:nvPr/>
        </p:nvSpPr>
        <p:spPr>
          <a:xfrm>
            <a:off x="172017" y="296128"/>
            <a:ext cx="9071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함수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9D38FDB-38D6-4C83-B5BB-1EDC82231614}"/>
              </a:ext>
            </a:extLst>
          </p:cNvPr>
          <p:cNvSpPr/>
          <p:nvPr/>
        </p:nvSpPr>
        <p:spPr>
          <a:xfrm>
            <a:off x="172017" y="1254927"/>
            <a:ext cx="53463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여러 개의 </a:t>
            </a:r>
            <a:r>
              <a:rPr lang="ko-KR" altLang="en-US" sz="2400" b="1" dirty="0" err="1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입력값을</a:t>
            </a:r>
            <a:r>
              <a:rPr lang="ko-KR" altLang="en-US" sz="24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받는 함수 만들기</a:t>
            </a:r>
            <a:endParaRPr lang="ko-KR" altLang="en-US" sz="2400" b="1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3867A44-B462-4AB3-8ED0-CC036131829A}"/>
              </a:ext>
            </a:extLst>
          </p:cNvPr>
          <p:cNvSpPr/>
          <p:nvPr/>
        </p:nvSpPr>
        <p:spPr>
          <a:xfrm>
            <a:off x="431549" y="2305615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8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sum_many</a:t>
            </a:r>
            <a:r>
              <a:rPr lang="en-US" altLang="ko-KR" sz="2800" dirty="0">
                <a:solidFill>
                  <a:srgbClr val="000000"/>
                </a:solidFill>
                <a:latin typeface="Consolas" panose="020B0609020204030204" pitchFamily="49" charset="0"/>
              </a:rPr>
              <a:t>(*</a:t>
            </a:r>
            <a:r>
              <a:rPr lang="en-US" altLang="ko-K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2800" dirty="0">
                <a:solidFill>
                  <a:srgbClr val="000000"/>
                </a:solidFill>
                <a:latin typeface="Consolas" panose="020B0609020204030204" pitchFamily="49" charset="0"/>
              </a:rPr>
              <a:t>): </a:t>
            </a:r>
          </a:p>
          <a:p>
            <a:r>
              <a:rPr lang="en-US" altLang="ko-KR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sum = </a:t>
            </a:r>
            <a:r>
              <a:rPr lang="en-US" altLang="ko-KR" sz="2800" dirty="0">
                <a:solidFill>
                  <a:srgbClr val="008800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   for</a:t>
            </a:r>
            <a:r>
              <a:rPr lang="en-US" altLang="ko-K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2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</a:p>
          <a:p>
            <a:r>
              <a:rPr lang="en-US" altLang="ko-KR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sum = sum + </a:t>
            </a:r>
            <a:r>
              <a:rPr lang="en-US" altLang="ko-K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   return</a:t>
            </a:r>
            <a:r>
              <a:rPr lang="en-US" altLang="ko-KR" sz="2800" dirty="0">
                <a:solidFill>
                  <a:srgbClr val="000000"/>
                </a:solidFill>
                <a:latin typeface="Consolas" panose="020B0609020204030204" pitchFamily="49" charset="0"/>
              </a:rPr>
              <a:t> sum</a:t>
            </a:r>
            <a:endParaRPr lang="ko-KR" alt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0B6BF3-C611-495A-AB54-BF6502ABD15B}"/>
              </a:ext>
            </a:extLst>
          </p:cNvPr>
          <p:cNvSpPr txBox="1"/>
          <p:nvPr/>
        </p:nvSpPr>
        <p:spPr>
          <a:xfrm>
            <a:off x="799739" y="5002908"/>
            <a:ext cx="10167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atin typeface="Consolas" panose="020B0609020204030204" pitchFamily="49" charset="0"/>
              </a:rPr>
              <a:t>sum_many</a:t>
            </a:r>
            <a:r>
              <a:rPr lang="en-US" altLang="ko-KR" sz="2400" dirty="0">
                <a:latin typeface="Consolas" panose="020B0609020204030204" pitchFamily="49" charset="0"/>
              </a:rPr>
              <a:t> </a:t>
            </a:r>
            <a:r>
              <a:rPr lang="ko-KR" altLang="en-US" sz="2400" dirty="0">
                <a:latin typeface="Consolas" panose="020B0609020204030204" pitchFamily="49" charset="0"/>
              </a:rPr>
              <a:t>함수는 </a:t>
            </a:r>
            <a:r>
              <a:rPr lang="ko-KR" altLang="en-US" sz="2400" dirty="0" err="1">
                <a:latin typeface="Consolas" panose="020B0609020204030204" pitchFamily="49" charset="0"/>
              </a:rPr>
              <a:t>입력값이</a:t>
            </a:r>
            <a:r>
              <a:rPr lang="ko-KR" altLang="en-US" sz="2400" dirty="0">
                <a:latin typeface="Consolas" panose="020B0609020204030204" pitchFamily="49" charset="0"/>
              </a:rPr>
              <a:t> 몇 개든 상관 없다</a:t>
            </a:r>
            <a:r>
              <a:rPr lang="en-US" altLang="ko-KR" sz="2400" dirty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*</a:t>
            </a:r>
            <a:r>
              <a:rPr lang="en-US" altLang="ko-KR" sz="2400" dirty="0" err="1">
                <a:latin typeface="Consolas" panose="020B0609020204030204" pitchFamily="49" charset="0"/>
              </a:rPr>
              <a:t>args</a:t>
            </a:r>
            <a:r>
              <a:rPr lang="en-US" altLang="ko-KR" sz="2400" dirty="0">
                <a:latin typeface="Consolas" panose="020B0609020204030204" pitchFamily="49" charset="0"/>
              </a:rPr>
              <a:t> </a:t>
            </a:r>
            <a:r>
              <a:rPr lang="ko-KR" altLang="en-US" sz="2400" dirty="0">
                <a:latin typeface="Consolas" panose="020B0609020204030204" pitchFamily="49" charset="0"/>
              </a:rPr>
              <a:t>처럼 </a:t>
            </a:r>
            <a:r>
              <a:rPr lang="ko-KR" altLang="en-US" sz="2400" b="1" dirty="0">
                <a:latin typeface="Consolas" panose="020B0609020204030204" pitchFamily="49" charset="0"/>
              </a:rPr>
              <a:t>매개변수 앞에 </a:t>
            </a:r>
            <a:r>
              <a:rPr lang="en-US" altLang="ko-KR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*</a:t>
            </a:r>
            <a:r>
              <a:rPr lang="ko-KR" altLang="en-US" sz="2400" b="1" dirty="0">
                <a:latin typeface="Consolas" panose="020B0609020204030204" pitchFamily="49" charset="0"/>
              </a:rPr>
              <a:t>를 붙이면 </a:t>
            </a:r>
            <a:endParaRPr lang="en-US" altLang="ko-KR" sz="2400" b="1" dirty="0">
              <a:latin typeface="Consolas" panose="020B0609020204030204" pitchFamily="49" charset="0"/>
            </a:endParaRPr>
          </a:p>
          <a:p>
            <a:r>
              <a:rPr lang="ko-KR" altLang="en-US" sz="2400" dirty="0" err="1">
                <a:latin typeface="Consolas" panose="020B0609020204030204" pitchFamily="49" charset="0"/>
              </a:rPr>
              <a:t>입력값을</a:t>
            </a:r>
            <a:r>
              <a:rPr lang="ko-KR" altLang="en-US" sz="2400" dirty="0">
                <a:latin typeface="Consolas" panose="020B0609020204030204" pitchFamily="49" charset="0"/>
              </a:rPr>
              <a:t> 전무 모아서 </a:t>
            </a:r>
            <a:r>
              <a:rPr lang="ko-KR" altLang="en-US" sz="24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튜플</a:t>
            </a:r>
            <a:r>
              <a:rPr lang="ko-KR" altLang="en-US" sz="2400" dirty="0" err="1">
                <a:latin typeface="Consolas" panose="020B0609020204030204" pitchFamily="49" charset="0"/>
              </a:rPr>
              <a:t>로</a:t>
            </a:r>
            <a:r>
              <a:rPr lang="ko-KR" altLang="en-US" sz="2400" dirty="0">
                <a:latin typeface="Consolas" panose="020B0609020204030204" pitchFamily="49" charset="0"/>
              </a:rPr>
              <a:t> 만들어준다 </a:t>
            </a:r>
          </a:p>
        </p:txBody>
      </p:sp>
    </p:spTree>
    <p:extLst>
      <p:ext uri="{BB962C8B-B14F-4D97-AF65-F5344CB8AC3E}">
        <p14:creationId xmlns:p14="http://schemas.microsoft.com/office/powerpoint/2010/main" val="13565857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5EF3995-3698-455C-AEA1-AD63BBB935FC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75B8BA-A4BF-4D6C-80FF-929151694863}"/>
              </a:ext>
            </a:extLst>
          </p:cNvPr>
          <p:cNvSpPr txBox="1"/>
          <p:nvPr/>
        </p:nvSpPr>
        <p:spPr>
          <a:xfrm>
            <a:off x="172017" y="296128"/>
            <a:ext cx="9071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함수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8E0BD52-AD73-42F0-84C9-1BAD9AF5ECC3}"/>
              </a:ext>
            </a:extLst>
          </p:cNvPr>
          <p:cNvSpPr/>
          <p:nvPr/>
        </p:nvSpPr>
        <p:spPr>
          <a:xfrm>
            <a:off x="0" y="1857417"/>
            <a:ext cx="6096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sum_mul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(choice, *</a:t>
            </a:r>
            <a:r>
              <a:rPr lang="en-US" altLang="ko-KR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   if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 choice == </a:t>
            </a:r>
            <a:r>
              <a:rPr lang="en-US" altLang="ko-KR" sz="2400" dirty="0">
                <a:solidFill>
                  <a:srgbClr val="880000"/>
                </a:solidFill>
                <a:latin typeface="Consolas" panose="020B0609020204030204" pitchFamily="49" charset="0"/>
              </a:rPr>
              <a:t>"sum"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result = </a:t>
            </a:r>
            <a:r>
              <a:rPr lang="en-US" altLang="ko-KR" sz="2400" dirty="0">
                <a:solidFill>
                  <a:srgbClr val="008800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for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</a:p>
          <a:p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result = result + </a:t>
            </a:r>
            <a:r>
              <a:rPr lang="en-US" altLang="ko-KR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elif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 choice == </a:t>
            </a:r>
            <a:r>
              <a:rPr lang="en-US" altLang="ko-KR" sz="2400" dirty="0">
                <a:solidFill>
                  <a:srgbClr val="880000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2400" dirty="0" err="1">
                <a:solidFill>
                  <a:srgbClr val="880000"/>
                </a:solidFill>
                <a:latin typeface="Consolas" panose="020B0609020204030204" pitchFamily="49" charset="0"/>
              </a:rPr>
              <a:t>mul</a:t>
            </a:r>
            <a:r>
              <a:rPr lang="en-US" altLang="ko-KR" sz="2400" dirty="0">
                <a:solidFill>
                  <a:srgbClr val="880000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result = </a:t>
            </a:r>
            <a:r>
              <a:rPr lang="en-US" altLang="ko-KR" sz="2400" dirty="0">
                <a:solidFill>
                  <a:srgbClr val="008800"/>
                </a:solidFill>
                <a:latin typeface="Consolas" panose="020B0609020204030204" pitchFamily="49" charset="0"/>
              </a:rPr>
              <a:t>1</a:t>
            </a:r>
            <a:endParaRPr lang="en-US" altLang="ko-KR" sz="2400" dirty="0">
              <a:solidFill>
                <a:srgbClr val="8888FF"/>
              </a:solidFill>
              <a:latin typeface="Consolas" panose="020B0609020204030204" pitchFamily="49" charset="0"/>
            </a:endParaRPr>
          </a:p>
          <a:p>
            <a:r>
              <a:rPr lang="en-US" altLang="ko-K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for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</a:p>
          <a:p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result = result * </a:t>
            </a:r>
            <a:r>
              <a:rPr lang="en-US" altLang="ko-KR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   return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 result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FF8C8A9-8569-40DF-BD4F-19B94C320817}"/>
              </a:ext>
            </a:extLst>
          </p:cNvPr>
          <p:cNvSpPr/>
          <p:nvPr/>
        </p:nvSpPr>
        <p:spPr>
          <a:xfrm>
            <a:off x="5911912" y="2965413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result = </a:t>
            </a:r>
            <a:r>
              <a:rPr lang="en-US" altLang="ko-KR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sum_mul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400" dirty="0">
                <a:solidFill>
                  <a:srgbClr val="880000"/>
                </a:solidFill>
                <a:latin typeface="Consolas" panose="020B0609020204030204" pitchFamily="49" charset="0"/>
              </a:rPr>
              <a:t>'sum'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2400" dirty="0">
                <a:solidFill>
                  <a:srgbClr val="008800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2400" dirty="0">
                <a:solidFill>
                  <a:srgbClr val="008800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2400" dirty="0">
                <a:solidFill>
                  <a:srgbClr val="008800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2400" dirty="0">
                <a:solidFill>
                  <a:srgbClr val="008800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2400" dirty="0">
                <a:solidFill>
                  <a:srgbClr val="008800"/>
                </a:solidFill>
                <a:latin typeface="Consolas" panose="020B0609020204030204" pitchFamily="49" charset="0"/>
              </a:rPr>
              <a:t>5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print(result) </a:t>
            </a:r>
          </a:p>
          <a:p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result = </a:t>
            </a:r>
            <a:r>
              <a:rPr lang="en-US" altLang="ko-KR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sum_mul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400" dirty="0">
                <a:solidFill>
                  <a:srgbClr val="880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2400" dirty="0" err="1">
                <a:solidFill>
                  <a:srgbClr val="880000"/>
                </a:solidFill>
                <a:latin typeface="Consolas" panose="020B0609020204030204" pitchFamily="49" charset="0"/>
              </a:rPr>
              <a:t>mul</a:t>
            </a:r>
            <a:r>
              <a:rPr lang="en-US" altLang="ko-KR" sz="2400" dirty="0">
                <a:solidFill>
                  <a:srgbClr val="880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2400" dirty="0">
                <a:solidFill>
                  <a:srgbClr val="008800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2400" dirty="0">
                <a:solidFill>
                  <a:srgbClr val="008800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2400" dirty="0">
                <a:solidFill>
                  <a:srgbClr val="008800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2400" dirty="0">
                <a:solidFill>
                  <a:srgbClr val="008800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2400" dirty="0">
                <a:solidFill>
                  <a:srgbClr val="008800"/>
                </a:solidFill>
                <a:latin typeface="Consolas" panose="020B0609020204030204" pitchFamily="49" charset="0"/>
              </a:rPr>
              <a:t>5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print(result)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371419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5EF3995-3698-455C-AEA1-AD63BBB935FC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75B8BA-A4BF-4D6C-80FF-929151694863}"/>
              </a:ext>
            </a:extLst>
          </p:cNvPr>
          <p:cNvSpPr txBox="1"/>
          <p:nvPr/>
        </p:nvSpPr>
        <p:spPr>
          <a:xfrm>
            <a:off x="172017" y="296128"/>
            <a:ext cx="9071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함수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5E2825E-9DA6-4A09-BCC1-2E48FF155AB2}"/>
              </a:ext>
            </a:extLst>
          </p:cNvPr>
          <p:cNvSpPr/>
          <p:nvPr/>
        </p:nvSpPr>
        <p:spPr>
          <a:xfrm>
            <a:off x="408903" y="1198250"/>
            <a:ext cx="772198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24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ko-KR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입력을 모두 </a:t>
            </a:r>
            <a:r>
              <a:rPr lang="ko-KR" alt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튜플</a:t>
            </a:r>
            <a:r>
              <a:rPr lang="ko-KR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로</a:t>
            </a:r>
            <a:r>
              <a:rPr lang="ko-KR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개수 상관 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X)</a:t>
            </a:r>
          </a:p>
          <a:p>
            <a:r>
              <a:rPr lang="en-US" altLang="ko-KR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**</a:t>
            </a:r>
            <a:r>
              <a:rPr lang="en-US" altLang="ko-KR" sz="24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kwargs</a:t>
            </a:r>
            <a:r>
              <a:rPr lang="en-US" altLang="ko-KR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latin typeface="Consolas" panose="020B0609020204030204" pitchFamily="49" charset="0"/>
              </a:rPr>
              <a:t>: </a:t>
            </a:r>
            <a:r>
              <a:rPr lang="ko-KR" altLang="en-US" sz="2400" dirty="0">
                <a:latin typeface="Consolas" panose="020B0609020204030204" pitchFamily="49" charset="0"/>
              </a:rPr>
              <a:t>입력을 모두 </a:t>
            </a:r>
            <a:r>
              <a:rPr lang="ko-KR" altLang="en-US" sz="2400" b="1" dirty="0" err="1">
                <a:latin typeface="Consolas" panose="020B0609020204030204" pitchFamily="49" charset="0"/>
              </a:rPr>
              <a:t>딕셔너리</a:t>
            </a:r>
            <a:r>
              <a:rPr lang="ko-KR" altLang="en-US" sz="2400" dirty="0" err="1">
                <a:latin typeface="Consolas" panose="020B0609020204030204" pitchFamily="49" charset="0"/>
              </a:rPr>
              <a:t>로</a:t>
            </a:r>
            <a:r>
              <a:rPr lang="ko-KR" altLang="en-US" sz="2400" dirty="0"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개수 상관 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X)</a:t>
            </a:r>
          </a:p>
          <a:p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58CBD74-D736-4F04-993E-A24D164B7CCA}"/>
              </a:ext>
            </a:extLst>
          </p:cNvPr>
          <p:cNvSpPr/>
          <p:nvPr/>
        </p:nvSpPr>
        <p:spPr>
          <a:xfrm>
            <a:off x="408903" y="3311305"/>
            <a:ext cx="358303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altLang="ko-K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def</a:t>
            </a:r>
            <a:r>
              <a:rPr lang="nl-NL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altLang="ko-KR" sz="2400" b="1" dirty="0">
                <a:solidFill>
                  <a:srgbClr val="880000"/>
                </a:solidFill>
                <a:latin typeface="Consolas" panose="020B0609020204030204" pitchFamily="49" charset="0"/>
              </a:rPr>
              <a:t>func</a:t>
            </a:r>
            <a:r>
              <a:rPr lang="nl-NL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(**kwargs): </a:t>
            </a:r>
          </a:p>
          <a:p>
            <a:r>
              <a:rPr lang="nl-NL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print(kwargs)</a:t>
            </a:r>
            <a:endParaRPr lang="ko-KR" altLang="en-US" sz="24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A9E0F8F-06B4-461A-9A5C-DEFD0927F9D4}"/>
              </a:ext>
            </a:extLst>
          </p:cNvPr>
          <p:cNvSpPr/>
          <p:nvPr/>
        </p:nvSpPr>
        <p:spPr>
          <a:xfrm>
            <a:off x="325924" y="4828753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func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(a=</a:t>
            </a:r>
            <a:r>
              <a:rPr lang="en-US" altLang="ko-KR" sz="2400" dirty="0">
                <a:solidFill>
                  <a:srgbClr val="008800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US" altLang="ko-KR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func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(name=</a:t>
            </a:r>
            <a:r>
              <a:rPr lang="en-US" altLang="ko-KR" sz="2400" dirty="0">
                <a:solidFill>
                  <a:srgbClr val="880000"/>
                </a:solidFill>
                <a:latin typeface="Consolas" panose="020B0609020204030204" pitchFamily="49" charset="0"/>
              </a:rPr>
              <a:t>'foo'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, age=</a:t>
            </a:r>
            <a:r>
              <a:rPr lang="en-US" altLang="ko-KR" sz="2400" dirty="0">
                <a:solidFill>
                  <a:srgbClr val="008800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141129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5EF3995-3698-455C-AEA1-AD63BBB935FC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75B8BA-A4BF-4D6C-80FF-929151694863}"/>
              </a:ext>
            </a:extLst>
          </p:cNvPr>
          <p:cNvSpPr txBox="1"/>
          <p:nvPr/>
        </p:nvSpPr>
        <p:spPr>
          <a:xfrm>
            <a:off x="172017" y="296128"/>
            <a:ext cx="9071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함수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5009B54-4861-4A44-91E8-CE708E08A18D}"/>
              </a:ext>
            </a:extLst>
          </p:cNvPr>
          <p:cNvSpPr/>
          <p:nvPr/>
        </p:nvSpPr>
        <p:spPr>
          <a:xfrm>
            <a:off x="313852" y="2566286"/>
            <a:ext cx="946388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8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func</a:t>
            </a:r>
            <a:r>
              <a:rPr lang="en-US" altLang="ko-KR" sz="2800" dirty="0">
                <a:solidFill>
                  <a:srgbClr val="000000"/>
                </a:solidFill>
                <a:latin typeface="Consolas" panose="020B0609020204030204" pitchFamily="49" charset="0"/>
              </a:rPr>
              <a:t>(*</a:t>
            </a:r>
            <a:r>
              <a:rPr lang="en-US" altLang="ko-K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2800" dirty="0">
                <a:solidFill>
                  <a:srgbClr val="000000"/>
                </a:solidFill>
                <a:latin typeface="Consolas" panose="020B0609020204030204" pitchFamily="49" charset="0"/>
              </a:rPr>
              <a:t>, **</a:t>
            </a:r>
            <a:r>
              <a:rPr lang="en-US" altLang="ko-K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kwargs</a:t>
            </a:r>
            <a:r>
              <a:rPr lang="en-US" altLang="ko-KR" sz="28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print(</a:t>
            </a:r>
            <a:r>
              <a:rPr lang="en-US" altLang="ko-K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28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US" altLang="ko-KR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print(</a:t>
            </a:r>
            <a:r>
              <a:rPr lang="en-US" altLang="ko-K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kwargs</a:t>
            </a:r>
            <a:r>
              <a:rPr lang="en-US" altLang="ko-KR" sz="28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endParaRPr lang="en-US" altLang="ko-KR" sz="2800" dirty="0">
              <a:solidFill>
                <a:srgbClr val="8888FF"/>
              </a:solidFill>
              <a:latin typeface="Consolas" panose="020B0609020204030204" pitchFamily="49" charset="0"/>
            </a:endParaRPr>
          </a:p>
          <a:p>
            <a:r>
              <a:rPr lang="en-US" altLang="ko-K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func</a:t>
            </a:r>
            <a:r>
              <a:rPr lang="en-US" altLang="ko-KR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800" dirty="0">
                <a:solidFill>
                  <a:srgbClr val="008800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2800" dirty="0">
                <a:solidFill>
                  <a:srgbClr val="008800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2800" dirty="0">
                <a:solidFill>
                  <a:srgbClr val="008800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2800" dirty="0">
                <a:solidFill>
                  <a:srgbClr val="000000"/>
                </a:solidFill>
                <a:latin typeface="Consolas" panose="020B0609020204030204" pitchFamily="49" charset="0"/>
              </a:rPr>
              <a:t>, name=</a:t>
            </a:r>
            <a:r>
              <a:rPr lang="en-US" altLang="ko-KR" sz="2800" dirty="0">
                <a:solidFill>
                  <a:srgbClr val="880000"/>
                </a:solidFill>
                <a:latin typeface="Consolas" panose="020B0609020204030204" pitchFamily="49" charset="0"/>
              </a:rPr>
              <a:t>'foo'</a:t>
            </a:r>
            <a:r>
              <a:rPr lang="en-US" altLang="ko-KR" sz="2800" dirty="0">
                <a:solidFill>
                  <a:srgbClr val="000000"/>
                </a:solidFill>
                <a:latin typeface="Consolas" panose="020B0609020204030204" pitchFamily="49" charset="0"/>
              </a:rPr>
              <a:t>, age=</a:t>
            </a:r>
            <a:r>
              <a:rPr lang="en-US" altLang="ko-KR" sz="2800" dirty="0">
                <a:solidFill>
                  <a:srgbClr val="008800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2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912463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5EF3995-3698-455C-AEA1-AD63BBB935FC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75B8BA-A4BF-4D6C-80FF-929151694863}"/>
              </a:ext>
            </a:extLst>
          </p:cNvPr>
          <p:cNvSpPr txBox="1"/>
          <p:nvPr/>
        </p:nvSpPr>
        <p:spPr>
          <a:xfrm>
            <a:off x="172017" y="296128"/>
            <a:ext cx="9071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함수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5103CA-5D87-470A-96C2-15BF9ED1FC8E}"/>
              </a:ext>
            </a:extLst>
          </p:cNvPr>
          <p:cNvSpPr txBox="1"/>
          <p:nvPr/>
        </p:nvSpPr>
        <p:spPr>
          <a:xfrm>
            <a:off x="396845" y="1285901"/>
            <a:ext cx="80756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Consolas" panose="020B0609020204030204" pitchFamily="49" charset="0"/>
              </a:rPr>
              <a:t>함수의 </a:t>
            </a:r>
            <a:r>
              <a:rPr lang="en-US" altLang="ko-KR" sz="2400" b="1" dirty="0">
                <a:latin typeface="Consolas" panose="020B0609020204030204" pitchFamily="49" charset="0"/>
              </a:rPr>
              <a:t>return </a:t>
            </a:r>
            <a:r>
              <a:rPr lang="ko-KR" altLang="en-US" sz="2400" b="1" dirty="0">
                <a:latin typeface="Consolas" panose="020B0609020204030204" pitchFamily="49" charset="0"/>
              </a:rPr>
              <a:t>값은 하나</a:t>
            </a:r>
            <a:r>
              <a:rPr lang="en-US" altLang="ko-KR" sz="2400" dirty="0">
                <a:latin typeface="Consolas" panose="020B0609020204030204" pitchFamily="49" charset="0"/>
              </a:rPr>
              <a:t>!</a:t>
            </a:r>
          </a:p>
          <a:p>
            <a:r>
              <a:rPr lang="en-US" altLang="ko-KR" sz="2400" b="1" dirty="0">
                <a:latin typeface="Consolas" panose="020B0609020204030204" pitchFamily="49" charset="0"/>
              </a:rPr>
              <a:t>return</a:t>
            </a:r>
            <a:r>
              <a:rPr lang="ko-KR" altLang="en-US" sz="2400" b="1" dirty="0">
                <a:latin typeface="Consolas" panose="020B0609020204030204" pitchFamily="49" charset="0"/>
              </a:rPr>
              <a:t>은 함수 하나당 한번만 </a:t>
            </a:r>
            <a:r>
              <a:rPr lang="ko-KR" altLang="en-US" sz="2400" dirty="0">
                <a:latin typeface="Consolas" panose="020B0609020204030204" pitchFamily="49" charset="0"/>
              </a:rPr>
              <a:t>사용 가능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DE96EF6-AA29-416D-9929-6B3C28C6119E}"/>
              </a:ext>
            </a:extLst>
          </p:cNvPr>
          <p:cNvSpPr/>
          <p:nvPr/>
        </p:nvSpPr>
        <p:spPr>
          <a:xfrm>
            <a:off x="1889307" y="2598063"/>
            <a:ext cx="392286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sum_and_mul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a,b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): </a:t>
            </a:r>
          </a:p>
          <a:p>
            <a:r>
              <a:rPr lang="en-US" altLang="ko-K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	return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a+b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, a*b</a:t>
            </a:r>
            <a:endParaRPr lang="ko-KR" altLang="en-US" sz="2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7EFD621-C88C-4633-91AD-9D8F785BA071}"/>
              </a:ext>
            </a:extLst>
          </p:cNvPr>
          <p:cNvSpPr/>
          <p:nvPr/>
        </p:nvSpPr>
        <p:spPr>
          <a:xfrm>
            <a:off x="1824551" y="3854249"/>
            <a:ext cx="44326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result = </a:t>
            </a:r>
            <a:r>
              <a:rPr lang="en-US" altLang="ko-KR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sum_and_mul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400" dirty="0">
                <a:solidFill>
                  <a:srgbClr val="008800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2400" dirty="0">
                <a:solidFill>
                  <a:srgbClr val="008800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ko-KR" alt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1E7725-38A3-4C3C-8B03-7A1D24482DBC}"/>
              </a:ext>
            </a:extLst>
          </p:cNvPr>
          <p:cNvSpPr txBox="1"/>
          <p:nvPr/>
        </p:nvSpPr>
        <p:spPr>
          <a:xfrm>
            <a:off x="297257" y="4966356"/>
            <a:ext cx="6418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Consolas" panose="020B0609020204030204" pitchFamily="49" charset="0"/>
              </a:rPr>
              <a:t>분리해서 값을 받고 싶다면 </a:t>
            </a:r>
            <a:r>
              <a:rPr lang="en-US" altLang="ko-KR" sz="2400" dirty="0">
                <a:latin typeface="Consolas" panose="020B0609020204030204" pitchFamily="49" charset="0"/>
              </a:rPr>
              <a:t>=&gt; </a:t>
            </a:r>
            <a:r>
              <a:rPr lang="ko-KR" altLang="en-US" sz="2400" b="1" dirty="0" err="1">
                <a:latin typeface="Consolas" panose="020B0609020204030204" pitchFamily="49" charset="0"/>
              </a:rPr>
              <a:t>언패킹</a:t>
            </a:r>
            <a:r>
              <a:rPr lang="en-US" altLang="ko-KR" sz="2400" b="1" dirty="0">
                <a:latin typeface="Consolas" panose="020B0609020204030204" pitchFamily="49" charset="0"/>
              </a:rPr>
              <a:t>!</a:t>
            </a:r>
            <a:endParaRPr lang="ko-KR" altLang="en-US" sz="2400" b="1" dirty="0"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1444C5D-3B9C-495F-8C23-68326EE2978F}"/>
              </a:ext>
            </a:extLst>
          </p:cNvPr>
          <p:cNvSpPr/>
          <p:nvPr/>
        </p:nvSpPr>
        <p:spPr>
          <a:xfrm>
            <a:off x="396845" y="5616798"/>
            <a:ext cx="49423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sum, </a:t>
            </a:r>
            <a:r>
              <a:rPr lang="en-US" altLang="ko-KR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mul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sum_and_mul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400" dirty="0">
                <a:solidFill>
                  <a:srgbClr val="008800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2400" dirty="0">
                <a:solidFill>
                  <a:srgbClr val="008800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87762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5EF3995-3698-455C-AEA1-AD63BBB935FC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75B8BA-A4BF-4D6C-80FF-929151694863}"/>
              </a:ext>
            </a:extLst>
          </p:cNvPr>
          <p:cNvSpPr txBox="1"/>
          <p:nvPr/>
        </p:nvSpPr>
        <p:spPr>
          <a:xfrm>
            <a:off x="172017" y="296128"/>
            <a:ext cx="9071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예외처리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F3A094A-2167-497A-B28E-D35835673730}"/>
              </a:ext>
            </a:extLst>
          </p:cNvPr>
          <p:cNvSpPr/>
          <p:nvPr/>
        </p:nvSpPr>
        <p:spPr>
          <a:xfrm>
            <a:off x="651854" y="2761471"/>
            <a:ext cx="4273232" cy="2366146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9D37577-AF16-4389-865A-1DDE1F7AEFFE}"/>
              </a:ext>
            </a:extLst>
          </p:cNvPr>
          <p:cNvSpPr/>
          <p:nvPr/>
        </p:nvSpPr>
        <p:spPr>
          <a:xfrm>
            <a:off x="1069884" y="3036603"/>
            <a:ext cx="1564852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>
                <a:latin typeface="Consolas" panose="020B0609020204030204" pitchFamily="49" charset="0"/>
              </a:rPr>
              <a:t>try:</a:t>
            </a:r>
          </a:p>
          <a:p>
            <a:r>
              <a:rPr lang="en-US" altLang="ko-KR" sz="2800" b="1" dirty="0">
                <a:latin typeface="Consolas" panose="020B0609020204030204" pitchFamily="49" charset="0"/>
              </a:rPr>
              <a:t>    ...</a:t>
            </a:r>
          </a:p>
          <a:p>
            <a:r>
              <a:rPr lang="en-US" altLang="ko-KR" sz="2800" b="1" dirty="0">
                <a:latin typeface="Consolas" panose="020B0609020204030204" pitchFamily="49" charset="0"/>
              </a:rPr>
              <a:t>except:</a:t>
            </a:r>
          </a:p>
          <a:p>
            <a:r>
              <a:rPr lang="en-US" altLang="ko-KR" sz="2800" b="1" dirty="0">
                <a:latin typeface="Consolas" panose="020B0609020204030204" pitchFamily="49" charset="0"/>
              </a:rPr>
              <a:t>    ...</a:t>
            </a:r>
            <a:endParaRPr lang="ko-KR" altLang="en-US" sz="2800" b="1" dirty="0"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E5BD2E-BE1C-4B92-9019-3D6A6F064477}"/>
              </a:ext>
            </a:extLst>
          </p:cNvPr>
          <p:cNvSpPr/>
          <p:nvPr/>
        </p:nvSpPr>
        <p:spPr>
          <a:xfrm>
            <a:off x="5472884" y="3036603"/>
            <a:ext cx="639319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000000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try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 </a:t>
            </a:r>
            <a:r>
              <a:rPr lang="ko-KR" altLang="en-US" sz="2400" dirty="0">
                <a:solidFill>
                  <a:srgbClr val="000000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블록 수행 중 오류가 발생하면 </a:t>
            </a:r>
            <a:endParaRPr lang="en-US" altLang="ko-KR" sz="2400" dirty="0">
              <a:solidFill>
                <a:srgbClr val="000000"/>
              </a:solidFill>
              <a:latin typeface="Consolas" panose="020B0609020204030204" pitchFamily="49" charset="0"/>
              <a:ea typeface="Malgun Gothic" panose="020B0503020000020004" pitchFamily="50" charset="-127"/>
            </a:endParaRPr>
          </a:p>
          <a:p>
            <a:r>
              <a:rPr lang="en-US" altLang="ko-KR" sz="2400" b="1" dirty="0">
                <a:solidFill>
                  <a:srgbClr val="000000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except </a:t>
            </a:r>
            <a:r>
              <a:rPr lang="ko-KR" altLang="en-US" sz="2400" b="1" dirty="0">
                <a:solidFill>
                  <a:srgbClr val="000000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블록이 수행된다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. </a:t>
            </a:r>
          </a:p>
          <a:p>
            <a:endParaRPr lang="en-US" altLang="ko-KR" sz="2400" dirty="0">
              <a:solidFill>
                <a:srgbClr val="000000"/>
              </a:solidFill>
              <a:latin typeface="Consolas" panose="020B0609020204030204" pitchFamily="49" charset="0"/>
              <a:ea typeface="Malgun Gothic" panose="020B0503020000020004" pitchFamily="50" charset="-127"/>
            </a:endParaRPr>
          </a:p>
          <a:p>
            <a:r>
              <a:rPr lang="ko-KR" altLang="en-US" sz="2400" dirty="0">
                <a:solidFill>
                  <a:srgbClr val="000000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하지만 </a:t>
            </a:r>
            <a:r>
              <a:rPr lang="en-US" altLang="ko-KR" sz="2400" b="1" dirty="0">
                <a:solidFill>
                  <a:srgbClr val="000000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try</a:t>
            </a:r>
            <a:r>
              <a:rPr lang="ko-KR" altLang="en-US" sz="2400" dirty="0">
                <a:solidFill>
                  <a:srgbClr val="000000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블록에서 오류가 발생하지 않는다면 </a:t>
            </a:r>
            <a:r>
              <a:rPr lang="en-US" altLang="ko-KR" sz="2400" b="1" dirty="0">
                <a:solidFill>
                  <a:srgbClr val="000000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except </a:t>
            </a:r>
            <a:r>
              <a:rPr lang="ko-KR" altLang="en-US" sz="2400" b="1" dirty="0">
                <a:solidFill>
                  <a:srgbClr val="000000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블록은 수행되지 않는다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.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459B5B-EEDC-46E3-893D-AAFA9B78DC93}"/>
              </a:ext>
            </a:extLst>
          </p:cNvPr>
          <p:cNvSpPr txBox="1"/>
          <p:nvPr/>
        </p:nvSpPr>
        <p:spPr>
          <a:xfrm>
            <a:off x="172017" y="1330274"/>
            <a:ext cx="11724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에러 발생 시 프로그램이 멈추지 않고 에러를 처리하도록 하기 위함</a:t>
            </a:r>
          </a:p>
        </p:txBody>
      </p:sp>
    </p:spTree>
    <p:extLst>
      <p:ext uri="{BB962C8B-B14F-4D97-AF65-F5344CB8AC3E}">
        <p14:creationId xmlns:p14="http://schemas.microsoft.com/office/powerpoint/2010/main" val="30636410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5EF3995-3698-455C-AEA1-AD63BBB935FC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75B8BA-A4BF-4D6C-80FF-929151694863}"/>
              </a:ext>
            </a:extLst>
          </p:cNvPr>
          <p:cNvSpPr txBox="1"/>
          <p:nvPr/>
        </p:nvSpPr>
        <p:spPr>
          <a:xfrm>
            <a:off x="172017" y="296128"/>
            <a:ext cx="9071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함수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C57C4D1-F5EA-49CD-AEB8-0F159F40836C}"/>
              </a:ext>
            </a:extLst>
          </p:cNvPr>
          <p:cNvSpPr/>
          <p:nvPr/>
        </p:nvSpPr>
        <p:spPr>
          <a:xfrm>
            <a:off x="443621" y="1593907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sum_and_mul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a,b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): </a:t>
            </a:r>
            <a:endParaRPr lang="en-US" altLang="ko-KR" sz="2400" dirty="0">
              <a:solidFill>
                <a:srgbClr val="8888FF"/>
              </a:solidFill>
              <a:latin typeface="Consolas" panose="020B0609020204030204" pitchFamily="49" charset="0"/>
            </a:endParaRPr>
          </a:p>
          <a:p>
            <a:r>
              <a:rPr lang="en-US" altLang="ko-KR" sz="2400" b="1" dirty="0">
                <a:solidFill>
                  <a:srgbClr val="8888FF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a+b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ko-KR" sz="2400" dirty="0">
              <a:solidFill>
                <a:srgbClr val="8888FF"/>
              </a:solidFill>
              <a:latin typeface="Consolas" panose="020B0609020204030204" pitchFamily="49" charset="0"/>
            </a:endParaRPr>
          </a:p>
          <a:p>
            <a:r>
              <a:rPr lang="en-US" altLang="ko-KR" sz="2400" b="1" dirty="0">
                <a:solidFill>
                  <a:srgbClr val="8888FF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 a*b  #</a:t>
            </a:r>
            <a:r>
              <a:rPr lang="ko-KR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실행이 안됨</a:t>
            </a:r>
            <a:endParaRPr lang="en-US" altLang="ko-K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ko-K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result = </a:t>
            </a:r>
            <a:r>
              <a:rPr lang="en-US" altLang="ko-KR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sum_and_mul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400" dirty="0">
                <a:solidFill>
                  <a:srgbClr val="008800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2400" dirty="0">
                <a:solidFill>
                  <a:srgbClr val="008800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print(result)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576040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5EF3995-3698-455C-AEA1-AD63BBB935FC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75B8BA-A4BF-4D6C-80FF-929151694863}"/>
              </a:ext>
            </a:extLst>
          </p:cNvPr>
          <p:cNvSpPr txBox="1"/>
          <p:nvPr/>
        </p:nvSpPr>
        <p:spPr>
          <a:xfrm>
            <a:off x="172017" y="296128"/>
            <a:ext cx="9071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함수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8D1EB1A-B23D-4AE0-A435-F9E02C222977}"/>
              </a:ext>
            </a:extLst>
          </p:cNvPr>
          <p:cNvSpPr/>
          <p:nvPr/>
        </p:nvSpPr>
        <p:spPr>
          <a:xfrm>
            <a:off x="265585" y="1324999"/>
            <a:ext cx="53463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함수 안에서 선언된 변수의 효력 범위</a:t>
            </a:r>
            <a:endParaRPr lang="ko-KR" altLang="en-US" sz="2400" b="1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43C8AD7-B01E-43B1-AA61-A0EC36017411}"/>
              </a:ext>
            </a:extLst>
          </p:cNvPr>
          <p:cNvSpPr/>
          <p:nvPr/>
        </p:nvSpPr>
        <p:spPr>
          <a:xfrm>
            <a:off x="350067" y="2159249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a = </a:t>
            </a:r>
            <a:r>
              <a:rPr lang="pt-BR" altLang="ko-KR" sz="2400" dirty="0">
                <a:solidFill>
                  <a:srgbClr val="008800"/>
                </a:solidFill>
                <a:latin typeface="Consolas" panose="020B0609020204030204" pitchFamily="49" charset="0"/>
              </a:rPr>
              <a:t>1</a:t>
            </a:r>
            <a:r>
              <a:rPr lang="pt-BR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pt-BR" altLang="ko-K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def</a:t>
            </a:r>
            <a:r>
              <a:rPr lang="pt-BR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altLang="ko-KR" sz="2400" b="1" dirty="0">
                <a:solidFill>
                  <a:srgbClr val="880000"/>
                </a:solidFill>
                <a:latin typeface="Consolas" panose="020B0609020204030204" pitchFamily="49" charset="0"/>
              </a:rPr>
              <a:t>test</a:t>
            </a:r>
            <a:r>
              <a:rPr lang="pt-BR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(a): </a:t>
            </a:r>
          </a:p>
          <a:p>
            <a:r>
              <a:rPr lang="pt-BR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	a = a +</a:t>
            </a:r>
            <a:r>
              <a:rPr lang="pt-BR" altLang="ko-KR" sz="2400" dirty="0">
                <a:solidFill>
                  <a:srgbClr val="008800"/>
                </a:solidFill>
                <a:latin typeface="Consolas" panose="020B0609020204030204" pitchFamily="49" charset="0"/>
              </a:rPr>
              <a:t>1</a:t>
            </a:r>
            <a:r>
              <a:rPr lang="pt-BR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pt-BR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test(a) </a:t>
            </a:r>
          </a:p>
          <a:p>
            <a:r>
              <a:rPr lang="pt-BR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print(a)</a:t>
            </a:r>
            <a:endParaRPr lang="ko-KR" altLang="en-US" sz="2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8139D17-076E-4895-8276-AE9832E3F689}"/>
              </a:ext>
            </a:extLst>
          </p:cNvPr>
          <p:cNvSpPr/>
          <p:nvPr/>
        </p:nvSpPr>
        <p:spPr>
          <a:xfrm>
            <a:off x="265585" y="4797244"/>
            <a:ext cx="109124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def </a:t>
            </a:r>
            <a:r>
              <a:rPr lang="en-US" altLang="ko-KR" sz="2400" dirty="0" err="1">
                <a:solidFill>
                  <a:srgbClr val="000000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vartest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(a)</a:t>
            </a:r>
            <a:r>
              <a:rPr lang="ko-KR" altLang="en-US" sz="2400" dirty="0">
                <a:solidFill>
                  <a:srgbClr val="000000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에서 입력 값을 전달받는 </a:t>
            </a:r>
            <a:r>
              <a:rPr lang="ko-KR" altLang="en-US" sz="2400" b="1" dirty="0">
                <a:solidFill>
                  <a:srgbClr val="C00000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매개변수 </a:t>
            </a:r>
            <a:r>
              <a:rPr lang="en-US" altLang="ko-KR" sz="2400" b="1" dirty="0">
                <a:solidFill>
                  <a:srgbClr val="C00000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a</a:t>
            </a:r>
            <a:r>
              <a:rPr lang="ko-KR" altLang="en-US" sz="2400" dirty="0">
                <a:solidFill>
                  <a:srgbClr val="000000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는 </a:t>
            </a:r>
            <a:endParaRPr lang="en-US" altLang="ko-KR" sz="2400" dirty="0">
              <a:solidFill>
                <a:srgbClr val="000000"/>
              </a:solidFill>
              <a:latin typeface="Consolas" panose="020B0609020204030204" pitchFamily="49" charset="0"/>
              <a:ea typeface="Malgun Gothic" panose="020B0503020000020004" pitchFamily="50" charset="-127"/>
            </a:endParaRPr>
          </a:p>
          <a:p>
            <a:r>
              <a:rPr lang="ko-KR" altLang="en-US" sz="2400" dirty="0">
                <a:solidFill>
                  <a:srgbClr val="000000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함수 안에서만 사용되는 변수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!!</a:t>
            </a:r>
          </a:p>
          <a:p>
            <a:r>
              <a:rPr lang="ko-KR" altLang="en-US" sz="2400" dirty="0">
                <a:solidFill>
                  <a:srgbClr val="000000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함수 밖의 변수 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a</a:t>
            </a:r>
            <a:r>
              <a:rPr lang="ko-KR" altLang="en-US" sz="2400" dirty="0">
                <a:solidFill>
                  <a:srgbClr val="000000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가 아니다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!!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97342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5EF3995-3698-455C-AEA1-AD63BBB935FC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75B8BA-A4BF-4D6C-80FF-929151694863}"/>
              </a:ext>
            </a:extLst>
          </p:cNvPr>
          <p:cNvSpPr txBox="1"/>
          <p:nvPr/>
        </p:nvSpPr>
        <p:spPr>
          <a:xfrm>
            <a:off x="172017" y="296128"/>
            <a:ext cx="9071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함수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A979396-07F0-4FEE-9440-330D79362A9F}"/>
              </a:ext>
            </a:extLst>
          </p:cNvPr>
          <p:cNvSpPr/>
          <p:nvPr/>
        </p:nvSpPr>
        <p:spPr>
          <a:xfrm>
            <a:off x="172017" y="1297839"/>
            <a:ext cx="63786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/>
              <a:t>함수 안에서 함수 밖의 변수를 변경하는 방법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5A4AFCD-C05C-43DD-BABD-609BBCF47714}"/>
              </a:ext>
            </a:extLst>
          </p:cNvPr>
          <p:cNvSpPr/>
          <p:nvPr/>
        </p:nvSpPr>
        <p:spPr>
          <a:xfrm>
            <a:off x="172017" y="2474790"/>
            <a:ext cx="27984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1. return </a:t>
            </a:r>
            <a:r>
              <a:rPr lang="ko-KR" altLang="en-US" sz="24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이용하기</a:t>
            </a:r>
            <a:endParaRPr lang="ko-KR" altLang="en-US" sz="2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3022360-F74A-4EA8-B6B1-932A34D98C69}"/>
              </a:ext>
            </a:extLst>
          </p:cNvPr>
          <p:cNvSpPr/>
          <p:nvPr/>
        </p:nvSpPr>
        <p:spPr>
          <a:xfrm>
            <a:off x="313351" y="3343923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a = </a:t>
            </a:r>
            <a:r>
              <a:rPr lang="en-US" altLang="ko-KR" sz="2000" dirty="0">
                <a:solidFill>
                  <a:srgbClr val="008800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b="1" dirty="0">
                <a:solidFill>
                  <a:srgbClr val="880000"/>
                </a:solidFill>
                <a:latin typeface="Consolas" panose="020B0609020204030204" pitchFamily="49" charset="0"/>
              </a:rPr>
              <a:t>test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(a): 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a = a +</a:t>
            </a:r>
            <a:r>
              <a:rPr lang="en-US" altLang="ko-KR" sz="2000" dirty="0">
                <a:solidFill>
                  <a:srgbClr val="008800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   return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a </a:t>
            </a:r>
          </a:p>
          <a:p>
            <a:endParaRPr lang="en-US" altLang="ko-K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a = test(a) 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print(a)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750380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5EF3995-3698-455C-AEA1-AD63BBB935FC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75B8BA-A4BF-4D6C-80FF-929151694863}"/>
              </a:ext>
            </a:extLst>
          </p:cNvPr>
          <p:cNvSpPr txBox="1"/>
          <p:nvPr/>
        </p:nvSpPr>
        <p:spPr>
          <a:xfrm>
            <a:off x="172017" y="296128"/>
            <a:ext cx="9071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함수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4151B78-0F16-42F6-B41F-793F7BF16F64}"/>
              </a:ext>
            </a:extLst>
          </p:cNvPr>
          <p:cNvSpPr/>
          <p:nvPr/>
        </p:nvSpPr>
        <p:spPr>
          <a:xfrm>
            <a:off x="211732" y="2011119"/>
            <a:ext cx="38327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2. global </a:t>
            </a:r>
            <a:r>
              <a:rPr lang="ko-KR" altLang="en-US" sz="24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명령어 이용하기</a:t>
            </a:r>
            <a:endParaRPr lang="ko-KR" altLang="en-US" sz="2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6288644-EDB3-4D92-8974-C704EE903825}"/>
              </a:ext>
            </a:extLst>
          </p:cNvPr>
          <p:cNvSpPr/>
          <p:nvPr/>
        </p:nvSpPr>
        <p:spPr>
          <a:xfrm>
            <a:off x="172017" y="1174096"/>
            <a:ext cx="63786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/>
              <a:t>함수 안에서 함수 밖의 변수를 변경하는 방법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2C2412E-58D1-4057-A808-F4E9D8984335}"/>
              </a:ext>
            </a:extLst>
          </p:cNvPr>
          <p:cNvSpPr/>
          <p:nvPr/>
        </p:nvSpPr>
        <p:spPr>
          <a:xfrm>
            <a:off x="313351" y="2680934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a = </a:t>
            </a:r>
            <a:r>
              <a:rPr lang="pt-BR" altLang="ko-KR" sz="2400" dirty="0">
                <a:solidFill>
                  <a:srgbClr val="008800"/>
                </a:solidFill>
                <a:latin typeface="Consolas" panose="020B0609020204030204" pitchFamily="49" charset="0"/>
              </a:rPr>
              <a:t>1</a:t>
            </a:r>
            <a:r>
              <a:rPr lang="pt-BR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pt-BR" altLang="ko-K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def</a:t>
            </a:r>
            <a:r>
              <a:rPr lang="pt-BR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altLang="ko-KR" sz="2400" b="1" dirty="0">
                <a:solidFill>
                  <a:srgbClr val="880000"/>
                </a:solidFill>
                <a:latin typeface="Consolas" panose="020B0609020204030204" pitchFamily="49" charset="0"/>
              </a:rPr>
              <a:t>test</a:t>
            </a:r>
            <a:r>
              <a:rPr lang="pt-BR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(): </a:t>
            </a:r>
          </a:p>
          <a:p>
            <a:r>
              <a:rPr lang="pt-BR" altLang="ko-K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	global</a:t>
            </a:r>
            <a:r>
              <a:rPr lang="pt-BR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 a </a:t>
            </a:r>
          </a:p>
          <a:p>
            <a:r>
              <a:rPr lang="pt-BR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	a = a+</a:t>
            </a:r>
            <a:r>
              <a:rPr lang="pt-BR" altLang="ko-KR" sz="2400" dirty="0">
                <a:solidFill>
                  <a:srgbClr val="008800"/>
                </a:solidFill>
                <a:latin typeface="Consolas" panose="020B0609020204030204" pitchFamily="49" charset="0"/>
              </a:rPr>
              <a:t>1</a:t>
            </a:r>
            <a:r>
              <a:rPr lang="pt-BR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endParaRPr lang="pt-BR" altLang="ko-K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test() </a:t>
            </a:r>
          </a:p>
          <a:p>
            <a:r>
              <a:rPr lang="pt-BR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print(a)</a:t>
            </a:r>
            <a:endParaRPr lang="ko-KR" altLang="en-US" sz="24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27DE854-6373-4ED4-90CC-F6D76A950D28}"/>
              </a:ext>
            </a:extLst>
          </p:cNvPr>
          <p:cNvSpPr/>
          <p:nvPr/>
        </p:nvSpPr>
        <p:spPr>
          <a:xfrm>
            <a:off x="1608499" y="5799947"/>
            <a:ext cx="1152506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rgbClr val="C00000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global a</a:t>
            </a:r>
            <a:r>
              <a:rPr lang="ko-KR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라는 문장은 </a:t>
            </a:r>
            <a:r>
              <a:rPr lang="ko-KR" altLang="en-US" sz="2000" b="1" dirty="0">
                <a:solidFill>
                  <a:srgbClr val="000000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함수 안에서 함수 밖의 </a:t>
            </a:r>
            <a:r>
              <a:rPr lang="en-US" altLang="ko-KR" sz="2000" b="1" dirty="0">
                <a:solidFill>
                  <a:srgbClr val="000000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a </a:t>
            </a:r>
            <a:r>
              <a:rPr lang="ko-KR" altLang="en-US" sz="2000" b="1" dirty="0">
                <a:solidFill>
                  <a:srgbClr val="000000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변수를 직접 사용하겠다</a:t>
            </a:r>
            <a:r>
              <a:rPr lang="ko-KR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는 뜻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49107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FC3BE22-2053-4364-9EA6-A2040D255200}"/>
              </a:ext>
            </a:extLst>
          </p:cNvPr>
          <p:cNvSpPr/>
          <p:nvPr/>
        </p:nvSpPr>
        <p:spPr>
          <a:xfrm>
            <a:off x="6096000" y="2819177"/>
            <a:ext cx="5151421" cy="140067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5EF3995-3698-455C-AEA1-AD63BBB935FC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75B8BA-A4BF-4D6C-80FF-929151694863}"/>
              </a:ext>
            </a:extLst>
          </p:cNvPr>
          <p:cNvSpPr txBox="1"/>
          <p:nvPr/>
        </p:nvSpPr>
        <p:spPr>
          <a:xfrm>
            <a:off x="172017" y="296128"/>
            <a:ext cx="9071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함수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09228E9-4582-4B30-916F-C06480FC9945}"/>
              </a:ext>
            </a:extLst>
          </p:cNvPr>
          <p:cNvSpPr/>
          <p:nvPr/>
        </p:nvSpPr>
        <p:spPr>
          <a:xfrm>
            <a:off x="380906" y="1413364"/>
            <a:ext cx="417614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000000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lambda  </a:t>
            </a:r>
            <a:r>
              <a:rPr lang="ko-KR" altLang="en-US" sz="2400" b="1" dirty="0">
                <a:solidFill>
                  <a:srgbClr val="000000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람다</a:t>
            </a:r>
            <a:endParaRPr lang="en-US" altLang="ko-KR" sz="2400" b="1" dirty="0">
              <a:solidFill>
                <a:srgbClr val="000000"/>
              </a:solidFill>
              <a:latin typeface="Consolas" panose="020B0609020204030204" pitchFamily="49" charset="0"/>
              <a:ea typeface="Malgun Gothic" panose="020B0503020000020004" pitchFamily="50" charset="-127"/>
            </a:endParaRPr>
          </a:p>
          <a:p>
            <a:r>
              <a:rPr lang="en-US" altLang="ko-KR" sz="2400" b="1" dirty="0">
                <a:solidFill>
                  <a:srgbClr val="000000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: def</a:t>
            </a:r>
            <a:r>
              <a:rPr lang="ko-KR" altLang="en-US" sz="2400" b="1" dirty="0">
                <a:solidFill>
                  <a:srgbClr val="000000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를 더 간결하게 사용 </a:t>
            </a:r>
            <a:endParaRPr lang="en-US" altLang="ko-KR" sz="2400" b="1" i="0" dirty="0">
              <a:solidFill>
                <a:srgbClr val="000000"/>
              </a:solidFill>
              <a:effectLst/>
              <a:latin typeface="Consolas" panose="020B0609020204030204" pitchFamily="49" charset="0"/>
              <a:ea typeface="Malgun Gothic" panose="020B0503020000020004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9FD54E-CB5F-4CC1-89B1-8B5E7BA06097}"/>
              </a:ext>
            </a:extLst>
          </p:cNvPr>
          <p:cNvSpPr/>
          <p:nvPr/>
        </p:nvSpPr>
        <p:spPr>
          <a:xfrm>
            <a:off x="6419567" y="3042459"/>
            <a:ext cx="4719562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ko-KR" sz="2800" dirty="0">
                <a:solidFill>
                  <a:srgbClr val="000000"/>
                </a:solidFill>
                <a:latin typeface="Consolas" panose="020B0609020204030204" pitchFamily="49" charset="0"/>
              </a:rPr>
              <a:t>sum = </a:t>
            </a:r>
            <a:r>
              <a:rPr lang="pt-BR" altLang="ko-KR" sz="2800" b="1" dirty="0">
                <a:solidFill>
                  <a:srgbClr val="C00000"/>
                </a:solidFill>
                <a:latin typeface="Consolas" panose="020B0609020204030204" pitchFamily="49" charset="0"/>
              </a:rPr>
              <a:t>lambda</a:t>
            </a:r>
            <a:r>
              <a:rPr lang="pt-BR" altLang="ko-KR" sz="2800" dirty="0">
                <a:solidFill>
                  <a:srgbClr val="000000"/>
                </a:solidFill>
                <a:latin typeface="Consolas" panose="020B0609020204030204" pitchFamily="49" charset="0"/>
              </a:rPr>
              <a:t> a, b</a:t>
            </a:r>
            <a:r>
              <a:rPr lang="pt-BR" altLang="ko-KR" sz="2800" dirty="0">
                <a:solidFill>
                  <a:srgbClr val="C00000"/>
                </a:solidFill>
                <a:latin typeface="Consolas" panose="020B0609020204030204" pitchFamily="49" charset="0"/>
              </a:rPr>
              <a:t>:</a:t>
            </a:r>
            <a:r>
              <a:rPr lang="pt-BR" altLang="ko-KR" sz="2800" dirty="0">
                <a:solidFill>
                  <a:srgbClr val="000000"/>
                </a:solidFill>
                <a:latin typeface="Consolas" panose="020B0609020204030204" pitchFamily="49" charset="0"/>
              </a:rPr>
              <a:t> a+b </a:t>
            </a:r>
          </a:p>
          <a:p>
            <a:r>
              <a:rPr lang="pt-BR" altLang="ko-KR" sz="2800" dirty="0">
                <a:solidFill>
                  <a:srgbClr val="000000"/>
                </a:solidFill>
                <a:latin typeface="Consolas" panose="020B0609020204030204" pitchFamily="49" charset="0"/>
              </a:rPr>
              <a:t>sum(</a:t>
            </a:r>
            <a:r>
              <a:rPr lang="pt-BR" altLang="ko-KR" sz="2800" dirty="0">
                <a:solidFill>
                  <a:srgbClr val="008800"/>
                </a:solidFill>
                <a:latin typeface="Consolas" panose="020B0609020204030204" pitchFamily="49" charset="0"/>
              </a:rPr>
              <a:t>3</a:t>
            </a:r>
            <a:r>
              <a:rPr lang="pt-BR" altLang="ko-KR" sz="2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pt-BR" altLang="ko-KR" sz="2800" dirty="0">
                <a:solidFill>
                  <a:srgbClr val="008800"/>
                </a:solidFill>
                <a:latin typeface="Consolas" panose="020B0609020204030204" pitchFamily="49" charset="0"/>
              </a:rPr>
              <a:t>4</a:t>
            </a:r>
            <a:r>
              <a:rPr lang="pt-BR" altLang="ko-KR" sz="2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ko-KR" altLang="en-US" sz="28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C518B0A-27D6-44EC-85EE-24309765DBBD}"/>
              </a:ext>
            </a:extLst>
          </p:cNvPr>
          <p:cNvSpPr/>
          <p:nvPr/>
        </p:nvSpPr>
        <p:spPr>
          <a:xfrm>
            <a:off x="511390" y="3042461"/>
            <a:ext cx="294503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800" b="1" dirty="0">
                <a:solidFill>
                  <a:srgbClr val="880000"/>
                </a:solidFill>
                <a:latin typeface="Consolas" panose="020B0609020204030204" pitchFamily="49" charset="0"/>
              </a:rPr>
              <a:t>sum</a:t>
            </a:r>
            <a:r>
              <a:rPr lang="en-US" altLang="ko-KR" sz="2800" dirty="0">
                <a:solidFill>
                  <a:srgbClr val="000000"/>
                </a:solidFill>
                <a:latin typeface="Consolas" panose="020B0609020204030204" pitchFamily="49" charset="0"/>
              </a:rPr>
              <a:t>(a, b):</a:t>
            </a:r>
          </a:p>
          <a:p>
            <a:r>
              <a:rPr lang="en-US" altLang="ko-KR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   return</a:t>
            </a:r>
            <a:r>
              <a:rPr lang="en-US" altLang="ko-K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a+b</a:t>
            </a:r>
            <a:endParaRPr lang="ko-KR" alt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591890-AC5C-4D2E-B8D4-52D1D185F9C6}"/>
              </a:ext>
            </a:extLst>
          </p:cNvPr>
          <p:cNvSpPr txBox="1"/>
          <p:nvPr/>
        </p:nvSpPr>
        <p:spPr>
          <a:xfrm>
            <a:off x="4713838" y="2921168"/>
            <a:ext cx="5703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latin typeface="Consolas" panose="020B0609020204030204" pitchFamily="49" charset="0"/>
              </a:rPr>
              <a:t>=</a:t>
            </a:r>
            <a:endParaRPr lang="ko-KR" altLang="en-US" sz="60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12015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5EF3995-3698-455C-AEA1-AD63BBB935FC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75B8BA-A4BF-4D6C-80FF-929151694863}"/>
              </a:ext>
            </a:extLst>
          </p:cNvPr>
          <p:cNvSpPr txBox="1"/>
          <p:nvPr/>
        </p:nvSpPr>
        <p:spPr>
          <a:xfrm>
            <a:off x="172017" y="296128"/>
            <a:ext cx="9071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함수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3D10AB5-5324-4330-B599-069B9D919058}"/>
              </a:ext>
            </a:extLst>
          </p:cNvPr>
          <p:cNvSpPr/>
          <p:nvPr/>
        </p:nvSpPr>
        <p:spPr>
          <a:xfrm>
            <a:off x="322907" y="1204607"/>
            <a:ext cx="105684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rgbClr val="000000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리스트 각각의 요소에 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lambda </a:t>
            </a:r>
            <a:r>
              <a:rPr lang="ko-KR" altLang="en-US" sz="2400" dirty="0">
                <a:solidFill>
                  <a:srgbClr val="000000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함수를 만들어 바로 사용할 수 있다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.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01A5669-4576-4ED7-AA78-49BE47A7E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449" y="2010798"/>
            <a:ext cx="7332908" cy="4199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339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5EF3995-3698-455C-AEA1-AD63BBB935FC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75B8BA-A4BF-4D6C-80FF-929151694863}"/>
              </a:ext>
            </a:extLst>
          </p:cNvPr>
          <p:cNvSpPr txBox="1"/>
          <p:nvPr/>
        </p:nvSpPr>
        <p:spPr>
          <a:xfrm>
            <a:off x="172017" y="296128"/>
            <a:ext cx="9071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예외처리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F435D3D-3C12-41B0-8110-245B641BFD0F}"/>
              </a:ext>
            </a:extLst>
          </p:cNvPr>
          <p:cNvSpPr/>
          <p:nvPr/>
        </p:nvSpPr>
        <p:spPr>
          <a:xfrm>
            <a:off x="662412" y="2274838"/>
            <a:ext cx="1103013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= [1,5,4,3,2,9,35]</a:t>
            </a:r>
          </a:p>
          <a:p>
            <a:r>
              <a:rPr lang="ko-KR" altLang="en-US" sz="24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position</a:t>
            </a:r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= 9</a:t>
            </a:r>
          </a:p>
          <a:p>
            <a:r>
              <a:rPr lang="ko-KR" altLang="en-US" sz="24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try</a:t>
            </a:r>
            <a:r>
              <a:rPr lang="ko-KR" alt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 :</a:t>
            </a:r>
          </a:p>
          <a:p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ko-KR" altLang="en-US" sz="24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print</a:t>
            </a:r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24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ko-KR" altLang="en-US" sz="24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position</a:t>
            </a:r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ko-KR" altLang="en-US" sz="24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except</a:t>
            </a:r>
            <a:r>
              <a:rPr lang="ko-KR" altLang="en-US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 :</a:t>
            </a:r>
          </a:p>
          <a:p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ko-KR" altLang="en-US" sz="24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print</a:t>
            </a:r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('</a:t>
            </a:r>
            <a:r>
              <a:rPr lang="ko-KR" altLang="en-US" sz="24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Need</a:t>
            </a:r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24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24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index</a:t>
            </a:r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24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number</a:t>
            </a:r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24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between</a:t>
            </a:r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0 and',</a:t>
            </a:r>
            <a:r>
              <a:rPr lang="ko-KR" altLang="en-US" sz="24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len</a:t>
            </a:r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24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)-1)</a:t>
            </a:r>
          </a:p>
        </p:txBody>
      </p:sp>
    </p:spTree>
    <p:extLst>
      <p:ext uri="{BB962C8B-B14F-4D97-AF65-F5344CB8AC3E}">
        <p14:creationId xmlns:p14="http://schemas.microsoft.com/office/powerpoint/2010/main" val="2371916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D965B14-E685-4F6E-941B-B58CCF51BFB2}"/>
              </a:ext>
            </a:extLst>
          </p:cNvPr>
          <p:cNvSpPr/>
          <p:nvPr/>
        </p:nvSpPr>
        <p:spPr>
          <a:xfrm>
            <a:off x="371196" y="1354828"/>
            <a:ext cx="4273232" cy="2366146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5EF3995-3698-455C-AEA1-AD63BBB935FC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75B8BA-A4BF-4D6C-80FF-929151694863}"/>
              </a:ext>
            </a:extLst>
          </p:cNvPr>
          <p:cNvSpPr txBox="1"/>
          <p:nvPr/>
        </p:nvSpPr>
        <p:spPr>
          <a:xfrm>
            <a:off x="172017" y="296128"/>
            <a:ext cx="9071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예외처리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BFF45A5-5DD3-44FA-BF1B-B8290A956308}"/>
              </a:ext>
            </a:extLst>
          </p:cNvPr>
          <p:cNvSpPr/>
          <p:nvPr/>
        </p:nvSpPr>
        <p:spPr>
          <a:xfrm>
            <a:off x="670683" y="1539494"/>
            <a:ext cx="3592650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>
                <a:latin typeface="Consolas" panose="020B0609020204030204" pitchFamily="49" charset="0"/>
              </a:rPr>
              <a:t>try:</a:t>
            </a:r>
          </a:p>
          <a:p>
            <a:r>
              <a:rPr lang="en-US" altLang="ko-KR" sz="2800" b="1" dirty="0">
                <a:latin typeface="Consolas" panose="020B0609020204030204" pitchFamily="49" charset="0"/>
              </a:rPr>
              <a:t>    ...</a:t>
            </a:r>
          </a:p>
          <a:p>
            <a:r>
              <a:rPr lang="en-US" altLang="ko-KR" sz="2800" b="1" dirty="0">
                <a:latin typeface="Consolas" panose="020B0609020204030204" pitchFamily="49" charset="0"/>
              </a:rPr>
              <a:t>except </a:t>
            </a:r>
            <a:r>
              <a:rPr lang="ko-KR" altLang="en-US" sz="2800" b="1" dirty="0">
                <a:latin typeface="Consolas" panose="020B0609020204030204" pitchFamily="49" charset="0"/>
              </a:rPr>
              <a:t>발생 오류</a:t>
            </a:r>
            <a:r>
              <a:rPr lang="en-US" altLang="ko-KR" sz="2800" b="1" dirty="0">
                <a:latin typeface="Consolas" panose="020B0609020204030204" pitchFamily="49" charset="0"/>
              </a:rPr>
              <a:t> :</a:t>
            </a:r>
          </a:p>
          <a:p>
            <a:r>
              <a:rPr lang="en-US" altLang="ko-KR" sz="2800" b="1" dirty="0">
                <a:latin typeface="Consolas" panose="020B0609020204030204" pitchFamily="49" charset="0"/>
              </a:rPr>
              <a:t>    ...</a:t>
            </a:r>
            <a:endParaRPr lang="ko-KR" altLang="en-US" sz="2800" b="1" dirty="0">
              <a:latin typeface="Consolas" panose="020B0609020204030204" pitchFamily="49" charset="0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477B09A9-2301-48DA-BB88-0AF448453536}"/>
              </a:ext>
            </a:extLst>
          </p:cNvPr>
          <p:cNvSpPr/>
          <p:nvPr/>
        </p:nvSpPr>
        <p:spPr>
          <a:xfrm>
            <a:off x="371196" y="4135433"/>
            <a:ext cx="4273232" cy="2366146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FE6B8BE-02DF-4979-AA80-3D0693DCC232}"/>
              </a:ext>
            </a:extLst>
          </p:cNvPr>
          <p:cNvSpPr/>
          <p:nvPr/>
        </p:nvSpPr>
        <p:spPr>
          <a:xfrm>
            <a:off x="753013" y="4410565"/>
            <a:ext cx="1762021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>
                <a:latin typeface="Consolas" panose="020B0609020204030204" pitchFamily="49" charset="0"/>
              </a:rPr>
              <a:t>try:</a:t>
            </a:r>
          </a:p>
          <a:p>
            <a:r>
              <a:rPr lang="en-US" altLang="ko-KR" sz="2800" b="1" dirty="0">
                <a:latin typeface="Consolas" panose="020B0609020204030204" pitchFamily="49" charset="0"/>
              </a:rPr>
              <a:t>    ...</a:t>
            </a:r>
          </a:p>
          <a:p>
            <a:r>
              <a:rPr lang="en-US" altLang="ko-KR" sz="2800" b="1" dirty="0">
                <a:latin typeface="Consolas" panose="020B0609020204030204" pitchFamily="49" charset="0"/>
              </a:rPr>
              <a:t>except :</a:t>
            </a:r>
          </a:p>
          <a:p>
            <a:r>
              <a:rPr lang="en-US" altLang="ko-KR" sz="2800" b="1" dirty="0">
                <a:latin typeface="Consolas" panose="020B0609020204030204" pitchFamily="49" charset="0"/>
              </a:rPr>
              <a:t>    ...</a:t>
            </a:r>
            <a:endParaRPr lang="ko-KR" altLang="en-US" sz="2800" b="1" dirty="0"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D340EF2-1959-4376-A660-C8D9A22D8E9C}"/>
              </a:ext>
            </a:extLst>
          </p:cNvPr>
          <p:cNvSpPr/>
          <p:nvPr/>
        </p:nvSpPr>
        <p:spPr>
          <a:xfrm>
            <a:off x="5135182" y="5109418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이 경우는 </a:t>
            </a:r>
            <a:r>
              <a:rPr lang="ko-KR" altLang="en-US" sz="2000" b="1" dirty="0">
                <a:solidFill>
                  <a:srgbClr val="000000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오류 종류에 상관없이 </a:t>
            </a:r>
            <a:r>
              <a:rPr lang="ko-KR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오류가 발생하기만 하면 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except </a:t>
            </a:r>
            <a:r>
              <a:rPr lang="ko-KR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블록을 수행한다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.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F0E7719-9518-4C1B-AAD4-038764D1D51A}"/>
              </a:ext>
            </a:extLst>
          </p:cNvPr>
          <p:cNvSpPr/>
          <p:nvPr/>
        </p:nvSpPr>
        <p:spPr>
          <a:xfrm>
            <a:off x="4845047" y="2030069"/>
            <a:ext cx="667627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이 경우는 오류가 발생했을 때</a:t>
            </a:r>
            <a:endParaRPr lang="en-US" altLang="ko-KR" sz="2000" dirty="0">
              <a:solidFill>
                <a:srgbClr val="000000"/>
              </a:solidFill>
              <a:latin typeface="Consolas" panose="020B0609020204030204" pitchFamily="49" charset="0"/>
              <a:ea typeface="Malgun Gothic" panose="020B0503020000020004" pitchFamily="50" charset="-127"/>
            </a:endParaRP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except</a:t>
            </a:r>
            <a:r>
              <a:rPr lang="ko-KR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문에 </a:t>
            </a:r>
            <a:r>
              <a:rPr lang="ko-KR" altLang="en-US" sz="2000" b="1" dirty="0">
                <a:solidFill>
                  <a:srgbClr val="000000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미리 정해 놓은 오류 이름과 일치할 때만 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except </a:t>
            </a:r>
            <a:r>
              <a:rPr lang="ko-KR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블록을 수행한다는 뜻이다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.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9936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5EF3995-3698-455C-AEA1-AD63BBB935FC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75B8BA-A4BF-4D6C-80FF-929151694863}"/>
              </a:ext>
            </a:extLst>
          </p:cNvPr>
          <p:cNvSpPr txBox="1"/>
          <p:nvPr/>
        </p:nvSpPr>
        <p:spPr>
          <a:xfrm>
            <a:off x="172017" y="296128"/>
            <a:ext cx="9071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예외처리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F43841D-3A6E-46F6-91BA-509E8BF35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293" y="1300398"/>
            <a:ext cx="8553450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114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5EF3995-3698-455C-AEA1-AD63BBB935FC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75B8BA-A4BF-4D6C-80FF-929151694863}"/>
              </a:ext>
            </a:extLst>
          </p:cNvPr>
          <p:cNvSpPr txBox="1"/>
          <p:nvPr/>
        </p:nvSpPr>
        <p:spPr>
          <a:xfrm>
            <a:off x="172017" y="296128"/>
            <a:ext cx="9071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예외처리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801D552-E628-4D22-BF04-E3E6A2BD3276}"/>
              </a:ext>
            </a:extLst>
          </p:cNvPr>
          <p:cNvSpPr/>
          <p:nvPr/>
        </p:nvSpPr>
        <p:spPr>
          <a:xfrm>
            <a:off x="431547" y="1285314"/>
            <a:ext cx="1037829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= [1,5,4,3,2,9,35]</a:t>
            </a:r>
          </a:p>
          <a:p>
            <a:r>
              <a:rPr lang="ko-KR" altLang="en-US" sz="24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position</a:t>
            </a:r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= 3</a:t>
            </a:r>
          </a:p>
          <a:p>
            <a:r>
              <a:rPr lang="ko-KR" altLang="en-US" sz="24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d</a:t>
            </a:r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= 0  #재수</a:t>
            </a:r>
          </a:p>
          <a:p>
            <a:r>
              <a:rPr lang="ko-KR" altLang="en-US" sz="24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try</a:t>
            </a:r>
            <a:r>
              <a:rPr lang="ko-KR" altLang="en-US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 :</a:t>
            </a:r>
          </a:p>
          <a:p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ko-KR" altLang="en-US" sz="24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print</a:t>
            </a:r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24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ko-KR" altLang="en-US" sz="24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position</a:t>
            </a:r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]/</a:t>
            </a:r>
            <a:r>
              <a:rPr lang="ko-KR" altLang="en-US" sz="24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d</a:t>
            </a:r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ko-KR" altLang="en-US" sz="24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except</a:t>
            </a:r>
            <a:r>
              <a:rPr lang="ko-KR" altLang="en-US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24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IndexError</a:t>
            </a:r>
            <a:r>
              <a:rPr lang="ko-KR" altLang="en-US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ko-KR" altLang="en-US" sz="24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print</a:t>
            </a:r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('</a:t>
            </a:r>
            <a:r>
              <a:rPr lang="ko-KR" altLang="en-US" sz="24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Need</a:t>
            </a:r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24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24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index</a:t>
            </a:r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24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number</a:t>
            </a:r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24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between</a:t>
            </a:r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0 and',</a:t>
            </a:r>
            <a:r>
              <a:rPr lang="ko-KR" altLang="en-US" sz="24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len</a:t>
            </a:r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24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)-1)</a:t>
            </a:r>
          </a:p>
          <a:p>
            <a:r>
              <a:rPr lang="ko-KR" altLang="en-US" sz="24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except</a:t>
            </a:r>
            <a:r>
              <a:rPr lang="ko-KR" altLang="en-US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24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ZeroDivisionError</a:t>
            </a:r>
            <a:r>
              <a:rPr lang="ko-KR" altLang="en-US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ko-KR" altLang="en-US" sz="24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print</a:t>
            </a:r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('</a:t>
            </a:r>
            <a:r>
              <a:rPr lang="ko-KR" altLang="en-US" sz="24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Cannot</a:t>
            </a:r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24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divide</a:t>
            </a:r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24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number</a:t>
            </a:r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24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by</a:t>
            </a:r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0')</a:t>
            </a:r>
          </a:p>
        </p:txBody>
      </p:sp>
    </p:spTree>
    <p:extLst>
      <p:ext uri="{BB962C8B-B14F-4D97-AF65-F5344CB8AC3E}">
        <p14:creationId xmlns:p14="http://schemas.microsoft.com/office/powerpoint/2010/main" val="2500712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D965B14-E685-4F6E-941B-B58CCF51BFB2}"/>
              </a:ext>
            </a:extLst>
          </p:cNvPr>
          <p:cNvSpPr/>
          <p:nvPr/>
        </p:nvSpPr>
        <p:spPr>
          <a:xfrm>
            <a:off x="371196" y="1354827"/>
            <a:ext cx="4273232" cy="316285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5EF3995-3698-455C-AEA1-AD63BBB935FC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75B8BA-A4BF-4D6C-80FF-929151694863}"/>
              </a:ext>
            </a:extLst>
          </p:cNvPr>
          <p:cNvSpPr txBox="1"/>
          <p:nvPr/>
        </p:nvSpPr>
        <p:spPr>
          <a:xfrm>
            <a:off x="172017" y="296128"/>
            <a:ext cx="9071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예외처리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BFF45A5-5DD3-44FA-BF1B-B8290A956308}"/>
              </a:ext>
            </a:extLst>
          </p:cNvPr>
          <p:cNvSpPr/>
          <p:nvPr/>
        </p:nvSpPr>
        <p:spPr>
          <a:xfrm>
            <a:off x="670683" y="1539494"/>
            <a:ext cx="1524905" cy="2677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/>
              <a:t>try:</a:t>
            </a:r>
          </a:p>
          <a:p>
            <a:r>
              <a:rPr lang="en-US" altLang="ko-KR" sz="2800" b="1" dirty="0"/>
              <a:t>    ...</a:t>
            </a:r>
          </a:p>
          <a:p>
            <a:r>
              <a:rPr lang="en-US" altLang="ko-KR" sz="2800" b="1" dirty="0"/>
              <a:t>except :</a:t>
            </a:r>
          </a:p>
          <a:p>
            <a:r>
              <a:rPr lang="en-US" altLang="ko-KR" sz="2800" b="1" dirty="0"/>
              <a:t>    ...</a:t>
            </a:r>
          </a:p>
          <a:p>
            <a:r>
              <a:rPr lang="en-US" altLang="ko-KR" sz="2800" b="1" dirty="0"/>
              <a:t>else:</a:t>
            </a:r>
          </a:p>
          <a:p>
            <a:r>
              <a:rPr lang="en-US" altLang="ko-KR" sz="2800" b="1" dirty="0"/>
              <a:t>    …</a:t>
            </a:r>
            <a:endParaRPr lang="ko-KR" altLang="en-US" sz="2800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6C0F058-7155-42DE-ABD1-42428C105907}"/>
              </a:ext>
            </a:extLst>
          </p:cNvPr>
          <p:cNvSpPr/>
          <p:nvPr/>
        </p:nvSpPr>
        <p:spPr>
          <a:xfrm>
            <a:off x="4831533" y="2474852"/>
            <a:ext cx="691081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else</a:t>
            </a:r>
            <a:r>
              <a:rPr lang="ko-KR" altLang="en-US" sz="2400" dirty="0">
                <a:solidFill>
                  <a:srgbClr val="000000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절은 </a:t>
            </a:r>
            <a:endParaRPr lang="en-US" altLang="ko-KR" sz="2400" dirty="0">
              <a:solidFill>
                <a:srgbClr val="000000"/>
              </a:solidFill>
              <a:latin typeface="Consolas" panose="020B0609020204030204" pitchFamily="49" charset="0"/>
              <a:ea typeface="Malgun Gothic" panose="020B0503020000020004" pitchFamily="50" charset="-127"/>
            </a:endParaRPr>
          </a:p>
          <a:p>
            <a:r>
              <a:rPr lang="ko-KR" altLang="en-US" sz="2400" b="1" dirty="0">
                <a:solidFill>
                  <a:srgbClr val="000000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예외가 발생하지 않은 경우에 실행</a:t>
            </a:r>
            <a:r>
              <a:rPr lang="ko-KR" altLang="en-US" sz="2400" dirty="0">
                <a:solidFill>
                  <a:srgbClr val="000000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되며 </a:t>
            </a:r>
            <a:endParaRPr lang="en-US" altLang="ko-KR" sz="2400" dirty="0">
              <a:solidFill>
                <a:srgbClr val="000000"/>
              </a:solidFill>
              <a:latin typeface="Consolas" panose="020B0609020204030204" pitchFamily="49" charset="0"/>
              <a:ea typeface="Malgun Gothic" panose="020B0503020000020004" pitchFamily="50" charset="-127"/>
            </a:endParaRPr>
          </a:p>
          <a:p>
            <a:r>
              <a:rPr lang="ko-KR" altLang="en-US" sz="2400" dirty="0">
                <a:solidFill>
                  <a:srgbClr val="000000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반드시 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except</a:t>
            </a:r>
            <a:r>
              <a:rPr lang="ko-KR" altLang="en-US" sz="2400" dirty="0">
                <a:solidFill>
                  <a:srgbClr val="000000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절 바로 다음에 위치해야 한다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.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9585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5EF3995-3698-455C-AEA1-AD63BBB935FC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75B8BA-A4BF-4D6C-80FF-929151694863}"/>
              </a:ext>
            </a:extLst>
          </p:cNvPr>
          <p:cNvSpPr txBox="1"/>
          <p:nvPr/>
        </p:nvSpPr>
        <p:spPr>
          <a:xfrm>
            <a:off x="172017" y="296128"/>
            <a:ext cx="9071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예외처리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7D83907-07AF-4FCA-A419-6F18AA01996E}"/>
              </a:ext>
            </a:extLst>
          </p:cNvPr>
          <p:cNvSpPr/>
          <p:nvPr/>
        </p:nvSpPr>
        <p:spPr>
          <a:xfrm>
            <a:off x="286692" y="1180329"/>
            <a:ext cx="11464705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= [1,5,4,3,2,9,35]</a:t>
            </a:r>
          </a:p>
          <a:p>
            <a:r>
              <a:rPr lang="ko-KR" altLang="en-US" sz="24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position</a:t>
            </a:r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= 4</a:t>
            </a:r>
          </a:p>
          <a:p>
            <a:r>
              <a:rPr lang="ko-KR" altLang="en-US" sz="24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d</a:t>
            </a:r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= 0  #재수</a:t>
            </a:r>
          </a:p>
          <a:p>
            <a:r>
              <a:rPr lang="ko-KR" altLang="en-US" sz="24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try</a:t>
            </a:r>
            <a:r>
              <a:rPr lang="ko-KR" altLang="en-US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 :</a:t>
            </a:r>
          </a:p>
          <a:p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= </a:t>
            </a:r>
            <a:r>
              <a:rPr lang="ko-KR" altLang="en-US" sz="24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ko-KR" altLang="en-US" sz="24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position</a:t>
            </a:r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]/</a:t>
            </a:r>
            <a:r>
              <a:rPr lang="ko-KR" altLang="en-US" sz="24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d</a:t>
            </a:r>
            <a:endParaRPr lang="ko-KR" altLang="en-US" sz="24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ko-KR" altLang="en-US" sz="24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except</a:t>
            </a:r>
            <a:r>
              <a:rPr lang="ko-KR" altLang="en-US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24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IndexError</a:t>
            </a:r>
            <a:r>
              <a:rPr lang="ko-KR" altLang="en-US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ko-KR" altLang="en-US" sz="24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print</a:t>
            </a:r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('</a:t>
            </a:r>
            <a:r>
              <a:rPr lang="ko-KR" altLang="en-US" sz="24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Need</a:t>
            </a:r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24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24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index</a:t>
            </a:r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24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number</a:t>
            </a:r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24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between</a:t>
            </a:r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0 and',</a:t>
            </a:r>
            <a:r>
              <a:rPr lang="ko-KR" altLang="en-US" sz="24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len</a:t>
            </a:r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24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)-1)</a:t>
            </a:r>
          </a:p>
          <a:p>
            <a:r>
              <a:rPr lang="ko-KR" altLang="en-US" sz="24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except</a:t>
            </a:r>
            <a:r>
              <a:rPr lang="ko-KR" altLang="en-US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24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ZeroDivisionError</a:t>
            </a:r>
            <a:r>
              <a:rPr lang="ko-KR" altLang="en-US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ko-KR" altLang="en-US" sz="24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print</a:t>
            </a:r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('</a:t>
            </a:r>
            <a:r>
              <a:rPr lang="ko-KR" altLang="en-US" sz="24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Cannot</a:t>
            </a:r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24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divide</a:t>
            </a:r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24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number</a:t>
            </a:r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24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by</a:t>
            </a:r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0')</a:t>
            </a:r>
          </a:p>
          <a:p>
            <a:r>
              <a:rPr lang="ko-KR" altLang="en-US" sz="24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else</a:t>
            </a:r>
            <a:r>
              <a:rPr lang="ko-KR" altLang="en-US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ko-KR" altLang="en-US" sz="24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print</a:t>
            </a:r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24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*100)</a:t>
            </a:r>
          </a:p>
        </p:txBody>
      </p:sp>
    </p:spTree>
    <p:extLst>
      <p:ext uri="{BB962C8B-B14F-4D97-AF65-F5344CB8AC3E}">
        <p14:creationId xmlns:p14="http://schemas.microsoft.com/office/powerpoint/2010/main" val="2840884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5EF3995-3698-455C-AEA1-AD63BBB935FC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75B8BA-A4BF-4D6C-80FF-929151694863}"/>
              </a:ext>
            </a:extLst>
          </p:cNvPr>
          <p:cNvSpPr txBox="1"/>
          <p:nvPr/>
        </p:nvSpPr>
        <p:spPr>
          <a:xfrm>
            <a:off x="172017" y="296128"/>
            <a:ext cx="9071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예외처리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B0F7CA-9D0A-4484-9D2D-7984BB66488E}"/>
              </a:ext>
            </a:extLst>
          </p:cNvPr>
          <p:cNvSpPr txBox="1"/>
          <p:nvPr/>
        </p:nvSpPr>
        <p:spPr>
          <a:xfrm>
            <a:off x="452675" y="1360299"/>
            <a:ext cx="10520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오류 회피하기 </a:t>
            </a:r>
            <a:r>
              <a:rPr lang="en-US" altLang="ko-KR" sz="2400" b="1" dirty="0"/>
              <a:t>(</a:t>
            </a:r>
            <a:r>
              <a:rPr lang="ko-KR" altLang="en-US" sz="2400" b="1" dirty="0"/>
              <a:t>특정 오류가 발생할 경우 그냥 </a:t>
            </a:r>
            <a:r>
              <a:rPr lang="ko-KR" altLang="en-US" sz="2400" b="1" dirty="0">
                <a:solidFill>
                  <a:srgbClr val="C00000"/>
                </a:solidFill>
              </a:rPr>
              <a:t>무시</a:t>
            </a:r>
            <a:r>
              <a:rPr lang="ko-KR" altLang="en-US" sz="2400" b="1" dirty="0"/>
              <a:t>해야 할 때</a:t>
            </a:r>
            <a:r>
              <a:rPr lang="en-US" altLang="ko-KR" sz="2400" b="1" dirty="0"/>
              <a:t>)</a:t>
            </a:r>
            <a:endParaRPr lang="ko-KR" altLang="en-US" sz="2400" b="1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97436215-B7DF-4508-B98A-640F135263B5}"/>
              </a:ext>
            </a:extLst>
          </p:cNvPr>
          <p:cNvSpPr/>
          <p:nvPr/>
        </p:nvSpPr>
        <p:spPr>
          <a:xfrm>
            <a:off x="561316" y="2334850"/>
            <a:ext cx="4273232" cy="316285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A1E58F2-C3AC-4F51-B8F3-8325C1FFE453}"/>
              </a:ext>
            </a:extLst>
          </p:cNvPr>
          <p:cNvSpPr/>
          <p:nvPr/>
        </p:nvSpPr>
        <p:spPr>
          <a:xfrm>
            <a:off x="878912" y="2496895"/>
            <a:ext cx="1524905" cy="2677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/>
              <a:t>try:</a:t>
            </a:r>
          </a:p>
          <a:p>
            <a:r>
              <a:rPr lang="en-US" altLang="ko-KR" sz="2800" b="1" dirty="0"/>
              <a:t>    ...</a:t>
            </a:r>
          </a:p>
          <a:p>
            <a:r>
              <a:rPr lang="en-US" altLang="ko-KR" sz="2800" b="1" dirty="0"/>
              <a:t>except :</a:t>
            </a:r>
          </a:p>
          <a:p>
            <a:r>
              <a:rPr lang="en-US" altLang="ko-KR" sz="2800" b="1" dirty="0"/>
              <a:t>    pass</a:t>
            </a:r>
          </a:p>
          <a:p>
            <a:r>
              <a:rPr lang="en-US" altLang="ko-KR" sz="2800" b="1" dirty="0"/>
              <a:t>else:</a:t>
            </a:r>
          </a:p>
          <a:p>
            <a:r>
              <a:rPr lang="en-US" altLang="ko-KR" sz="2800" b="1" dirty="0"/>
              <a:t>    …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71089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707</TotalTime>
  <Words>1044</Words>
  <Application>Microsoft Office PowerPoint</Application>
  <PresentationFormat>와이드스크린</PresentationFormat>
  <Paragraphs>216</Paragraphs>
  <Slides>25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0" baseType="lpstr">
      <vt:lpstr>Malgun Gothic</vt:lpstr>
      <vt:lpstr>Malgun Gothic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crong</dc:creator>
  <cp:lastModifiedBy>crong</cp:lastModifiedBy>
  <cp:revision>27</cp:revision>
  <dcterms:created xsi:type="dcterms:W3CDTF">2018-11-02T13:02:07Z</dcterms:created>
  <dcterms:modified xsi:type="dcterms:W3CDTF">2018-11-05T05:17:36Z</dcterms:modified>
</cp:coreProperties>
</file>