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79" r:id="rId4"/>
    <p:sldId id="280" r:id="rId5"/>
    <p:sldId id="281" r:id="rId6"/>
    <p:sldId id="282" r:id="rId7"/>
    <p:sldId id="285" r:id="rId8"/>
    <p:sldId id="289" r:id="rId9"/>
    <p:sldId id="284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9CC8A-13CB-4707-96F2-FE8252CB683F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F9BB8-42D2-4A36-AF6E-F7F4E5A02A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6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웅장하게 꾸미기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389A6-1748-4A51-98F6-C6A63570BC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0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677AA-CF90-4B45-BA48-251BB94B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09EA2-3692-43E4-AE7E-AC8AB9B6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8A9F5-C9D7-4510-9E2C-5DD60C64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DAC81-0626-4420-B30C-BDA1F077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95DB-AB44-4809-8421-9536A5B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FFB44-DD7D-413C-A0B8-8714CB61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07A44-9903-4637-AFA7-973C7079C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E4D88-F992-4ACB-9691-ECB3A1FE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A228F-F03E-4258-B173-A09597CE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D591E-9C28-4C6A-9E3A-839A0033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9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A5A534-8E89-4310-8CD5-87DC86486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6D9CE-3351-4DDB-B6F3-FA5A17F86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44B17-D4E4-47D1-8D62-DD01F08D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B9977-0E2A-40B3-8ADD-2BD3253C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8A87-3AB6-40D9-A7C3-7F7223D3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9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36E36-C3A6-484F-9DBC-61F051F3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5A227A-F7DE-49D2-8A98-8B99025B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5AA9-01FA-41D4-8538-682235B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8C467A-80CE-4AF3-B5F7-BB84C811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D77D6-DE7E-4328-9204-E17FA6F7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9FAB6-13A0-49A1-BBFD-4CCD472C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2AE1F-E965-4DAB-8522-E54080B0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95995-46A4-4C1B-800B-D212ADDB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287CB-C3C6-435F-A44F-DC9D4948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CB44-C13D-47C0-B8A1-EC9B7C5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1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F46C8-7001-467C-93C9-38D8A9C8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5249-EE19-47A4-A07B-11FB808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34F3F-B3BA-46D5-A607-FC1AFE654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65F61-0802-4B92-A4CD-A8FE629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8D7EE-D448-427A-BED5-33F265E2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7F7F7C-021F-4A3D-ADCE-F3DC626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78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A486B-E2C6-4B93-BB93-1D51BE4B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AFDA8-BD74-44FD-AADE-38631C4A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D628A-8FC7-4C35-BD5B-243982E3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BC1A6D-68CE-4843-B990-5A8A16D0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9641D7-0CF3-488F-B9B9-8091D72B0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14781E-5834-4A14-ACC9-DE3B3AFE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374602-87DA-477F-B053-49F6E7B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4C7CC1-8DE0-44E2-B9AC-5286E43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3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39FE9-D58D-4314-B0C4-4D62CECD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05B9E7-2B5F-4EC9-BECE-7EAAD2ED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49A598-5A84-45B4-ADD4-065ABDFD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316024-8C93-4C6B-86E1-4795F2C7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A670AD-D88D-4508-8DB6-C9F531EF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50A61-BD6D-42E1-9474-83FF049B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0579E-BF55-4A6F-BC4A-7EF59659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1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18F4-9EBA-4968-8D16-617B2E27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CB3A2-0CAA-41D7-83E8-337B8996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BF8AD-386A-4BF4-B839-62D9D19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2FB33-607F-45B7-910B-C391CAA4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4A5B6-E779-4FC3-B8F5-F4618E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2434A7-FBBA-4982-B46C-0D6B7451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3AA7C-AEBC-496B-A06A-B78BD593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97AEC-052B-4052-B497-A224387B3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F68B7-BC50-4D12-BF89-585E7967E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93C82-299C-4320-9AC4-7F5D944E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1E418F-5C75-428B-89FC-DEE8EE74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7DA67-D1FE-439F-BF94-6AD3FB35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55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42BAFD-53B0-4E31-BEEF-7DCF610FF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AE38C-6F2E-4217-AC35-02CB0141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39862-1492-44A5-BBD9-88CD4236F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D25B-A72D-49B4-A8E9-A3F41A9805DD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661E3-A91F-4C45-90C5-333BF87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37726-4A5B-4E41-A836-08E679D35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E890-2480-41AE-9887-07F25BCC0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9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E4EAB-5A9A-49CB-AA84-6E993CC39F20}"/>
              </a:ext>
            </a:extLst>
          </p:cNvPr>
          <p:cNvSpPr txBox="1"/>
          <p:nvPr/>
        </p:nvSpPr>
        <p:spPr>
          <a:xfrm>
            <a:off x="764902" y="816485"/>
            <a:ext cx="104616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컴퓨터 프로그래밍 및 실습 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– 13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주차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모듈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패키지</a:t>
            </a:r>
            <a:r>
              <a:rPr lang="en-US" altLang="ko-KR" sz="40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, pip </a:t>
            </a: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강사</a:t>
            </a:r>
            <a:r>
              <a:rPr lang="en-US" altLang="ko-KR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3200" b="1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김신영</a:t>
            </a:r>
            <a:endParaRPr lang="en-US" altLang="ko-KR" sz="32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4000" b="1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pythonì ëí ì´ë¯¸ì§ ê²ìê²°ê³¼">
            <a:extLst>
              <a:ext uri="{FF2B5EF4-FFF2-40B4-BE49-F238E27FC236}">
                <a16:creationId xmlns:a16="http://schemas.microsoft.com/office/drawing/2014/main" id="{D705B9B6-1380-426F-91F7-610D7509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356" y="4853514"/>
            <a:ext cx="6443731" cy="21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E9B08-95DE-4F2E-89C3-1B58DB7D1B26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♣ 파일읽기 연습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C8EE29-F54E-4785-9C1E-B43BF18B4989}"/>
              </a:ext>
            </a:extLst>
          </p:cNvPr>
          <p:cNvSpPr txBox="1"/>
          <p:nvPr/>
        </p:nvSpPr>
        <p:spPr>
          <a:xfrm>
            <a:off x="144857" y="1068309"/>
            <a:ext cx="9433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Consolas" panose="020B0609020204030204" pitchFamily="49" charset="0"/>
              </a:rPr>
              <a:t>스마트 캠퍼스에서 </a:t>
            </a:r>
            <a:r>
              <a:rPr lang="en-US" altLang="ko-KR" sz="2800" dirty="0">
                <a:latin typeface="Consolas" panose="020B0609020204030204" pitchFamily="49" charset="0"/>
              </a:rPr>
              <a:t>report.txt </a:t>
            </a:r>
            <a:r>
              <a:rPr lang="ko-KR" altLang="en-US" sz="2800" dirty="0">
                <a:latin typeface="Consolas" panose="020B0609020204030204" pitchFamily="49" charset="0"/>
              </a:rPr>
              <a:t>파일을 다운로드 후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r>
              <a:rPr lang="ko-KR" altLang="en-US" sz="2800" dirty="0">
                <a:latin typeface="Consolas" panose="020B0609020204030204" pitchFamily="49" charset="0"/>
              </a:rPr>
              <a:t>아래의 문제를 </a:t>
            </a:r>
            <a:r>
              <a:rPr lang="ko-KR" altLang="en-US" sz="2800" dirty="0" err="1">
                <a:latin typeface="Consolas" panose="020B0609020204030204" pitchFamily="49" charset="0"/>
              </a:rPr>
              <a:t>해결하시오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Consolas" panose="020B0609020204030204" pitchFamily="49" charset="0"/>
              </a:rPr>
              <a:t>파일의 내용을 출력해보기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Consolas" panose="020B0609020204030204" pitchFamily="49" charset="0"/>
              </a:rPr>
              <a:t>여학생</a:t>
            </a:r>
            <a:r>
              <a:rPr lang="en-US" altLang="ko-KR" sz="2800" dirty="0">
                <a:latin typeface="Consolas" panose="020B0609020204030204" pitchFamily="49" charset="0"/>
              </a:rPr>
              <a:t>, </a:t>
            </a:r>
            <a:r>
              <a:rPr lang="ko-KR" altLang="en-US" sz="2800" dirty="0">
                <a:latin typeface="Consolas" panose="020B0609020204030204" pitchFamily="49" charset="0"/>
              </a:rPr>
              <a:t>남학생의 수는 각각 몇 명인가</a:t>
            </a:r>
            <a:r>
              <a:rPr lang="en-US" altLang="ko-KR" sz="2800" dirty="0">
                <a:latin typeface="Consolas" panose="020B0609020204030204" pitchFamily="49" charset="0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ko-KR" sz="2800" dirty="0">
                <a:latin typeface="Consolas" panose="020B0609020204030204" pitchFamily="49" charset="0"/>
              </a:rPr>
              <a:t>3</a:t>
            </a:r>
            <a:r>
              <a:rPr lang="ko-KR" altLang="en-US" sz="2800" dirty="0">
                <a:latin typeface="Consolas" panose="020B0609020204030204" pitchFamily="49" charset="0"/>
              </a:rPr>
              <a:t>학년 학생의 중간고사 평균 점수는</a:t>
            </a:r>
            <a:r>
              <a:rPr lang="en-US" altLang="ko-KR" sz="2800" dirty="0">
                <a:latin typeface="Consolas" panose="020B0609020204030204" pitchFamily="49" charset="0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3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8EA05B-D9BF-45B9-9101-D4F372D8689A}"/>
              </a:ext>
            </a:extLst>
          </p:cNvPr>
          <p:cNvSpPr txBox="1"/>
          <p:nvPr/>
        </p:nvSpPr>
        <p:spPr>
          <a:xfrm>
            <a:off x="4345663" y="30505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7C307-6F7F-4DB5-BCB3-E5FE643454A5}"/>
              </a:ext>
            </a:extLst>
          </p:cNvPr>
          <p:cNvSpPr txBox="1"/>
          <p:nvPr/>
        </p:nvSpPr>
        <p:spPr>
          <a:xfrm>
            <a:off x="203478" y="1118400"/>
            <a:ext cx="11932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Consolas" panose="020B0609020204030204" pitchFamily="49" charset="0"/>
              </a:rPr>
              <a:t>모듈이란</a:t>
            </a:r>
            <a:r>
              <a:rPr lang="en-US" altLang="ko-KR" sz="2400" b="1" dirty="0"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함수나 변수</a:t>
            </a:r>
            <a:r>
              <a:rPr lang="en-US" altLang="ko-KR" sz="2400" dirty="0">
                <a:latin typeface="Consolas" panose="020B0609020204030204" pitchFamily="49" charset="0"/>
              </a:rPr>
              <a:t>, </a:t>
            </a:r>
            <a:r>
              <a:rPr lang="ko-KR" altLang="en-US" sz="2400" dirty="0">
                <a:latin typeface="Consolas" panose="020B0609020204030204" pitchFamily="49" charset="0"/>
              </a:rPr>
              <a:t>클래스 들을 모아 놓은 파일이다</a:t>
            </a:r>
            <a:r>
              <a:rPr lang="en-US" altLang="ko-KR" sz="2400" dirty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2400" dirty="0">
                <a:latin typeface="Consolas" panose="020B0609020204030204" pitchFamily="49" charset="0"/>
              </a:rPr>
              <a:t>모듈은 다른 </a:t>
            </a:r>
            <a:r>
              <a:rPr lang="ko-KR" altLang="en-US" sz="2400" dirty="0" err="1">
                <a:latin typeface="Consolas" panose="020B0609020204030204" pitchFamily="49" charset="0"/>
              </a:rPr>
              <a:t>파이썬</a:t>
            </a:r>
            <a:r>
              <a:rPr lang="ko-KR" altLang="en-US" sz="2400" dirty="0">
                <a:latin typeface="Consolas" panose="020B0609020204030204" pitchFamily="49" charset="0"/>
              </a:rPr>
              <a:t> 프로그램에서 불러와 사용할 수 있게 만들어진 </a:t>
            </a:r>
            <a:r>
              <a:rPr lang="ko-KR" altLang="en-US" sz="2400" dirty="0" err="1">
                <a:latin typeface="Consolas" panose="020B0609020204030204" pitchFamily="49" charset="0"/>
              </a:rPr>
              <a:t>파이썬</a:t>
            </a:r>
            <a:r>
              <a:rPr lang="ko-KR" altLang="en-US" sz="2400" dirty="0">
                <a:latin typeface="Consolas" panose="020B0609020204030204" pitchFamily="49" charset="0"/>
              </a:rPr>
              <a:t> 파일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static.thenounproject.com/png/446935-200.png">
            <a:extLst>
              <a:ext uri="{FF2B5EF4-FFF2-40B4-BE49-F238E27FC236}">
                <a16:creationId xmlns:a16="http://schemas.microsoft.com/office/drawing/2014/main" id="{A437E075-467A-451B-8E9F-282C23D5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28" y="3474575"/>
            <a:ext cx="1615666" cy="16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75CC6D-E4CD-463B-9A33-7B1F3D4A816B}"/>
              </a:ext>
            </a:extLst>
          </p:cNvPr>
          <p:cNvSpPr txBox="1"/>
          <p:nvPr/>
        </p:nvSpPr>
        <p:spPr>
          <a:xfrm>
            <a:off x="1868544" y="4397743"/>
            <a:ext cx="4176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anose="020B0609020204030204" pitchFamily="49" charset="0"/>
              </a:rPr>
              <a:t>def hap(</a:t>
            </a:r>
            <a:r>
              <a:rPr lang="en-US" altLang="ko-KR" sz="2800" dirty="0" err="1">
                <a:latin typeface="Consolas" panose="020B0609020204030204" pitchFamily="49" charset="0"/>
              </a:rPr>
              <a:t>a,b</a:t>
            </a:r>
            <a:r>
              <a:rPr lang="en-US" altLang="ko-KR" sz="2800" dirty="0"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2800" dirty="0">
                <a:latin typeface="Consolas" panose="020B0609020204030204" pitchFamily="49" charset="0"/>
              </a:rPr>
              <a:t>    return </a:t>
            </a:r>
            <a:r>
              <a:rPr lang="en-US" altLang="ko-KR" sz="2800" dirty="0" err="1">
                <a:latin typeface="Consolas" panose="020B0609020204030204" pitchFamily="49" charset="0"/>
              </a:rPr>
              <a:t>a+b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E77334-134B-4B74-82D0-F11B9E16CA8E}"/>
              </a:ext>
            </a:extLst>
          </p:cNvPr>
          <p:cNvSpPr/>
          <p:nvPr/>
        </p:nvSpPr>
        <p:spPr>
          <a:xfrm>
            <a:off x="1521025" y="3701186"/>
            <a:ext cx="3247213" cy="2446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5618B-91DD-4532-8E31-C68D60CC80E2}"/>
              </a:ext>
            </a:extLst>
          </p:cNvPr>
          <p:cNvSpPr txBox="1"/>
          <p:nvPr/>
        </p:nvSpPr>
        <p:spPr>
          <a:xfrm>
            <a:off x="2126549" y="3223479"/>
            <a:ext cx="2554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mymodule.py</a:t>
            </a:r>
            <a:endParaRPr lang="ko-KR" alt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60902-53F1-4276-A017-338D294036CD}"/>
              </a:ext>
            </a:extLst>
          </p:cNvPr>
          <p:cNvSpPr/>
          <p:nvPr/>
        </p:nvSpPr>
        <p:spPr>
          <a:xfrm>
            <a:off x="6910686" y="3628010"/>
            <a:ext cx="3760289" cy="24245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https://static.thenounproject.com/png/1408009-200.png">
            <a:extLst>
              <a:ext uri="{FF2B5EF4-FFF2-40B4-BE49-F238E27FC236}">
                <a16:creationId xmlns:a16="http://schemas.microsoft.com/office/drawing/2014/main" id="{9A761F3B-BC83-40E2-8104-D5E7B6BF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024" y="267551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B258C-832F-4845-8604-CD2714FB6514}"/>
              </a:ext>
            </a:extLst>
          </p:cNvPr>
          <p:cNvSpPr txBox="1"/>
          <p:nvPr/>
        </p:nvSpPr>
        <p:spPr>
          <a:xfrm>
            <a:off x="7421775" y="3151227"/>
            <a:ext cx="238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[other file…]</a:t>
            </a:r>
            <a:endParaRPr lang="ko-KR" altLang="en-US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CDC08-7D1C-4EA7-9D09-B01A3CAF9B22}"/>
              </a:ext>
            </a:extLst>
          </p:cNvPr>
          <p:cNvSpPr txBox="1"/>
          <p:nvPr/>
        </p:nvSpPr>
        <p:spPr>
          <a:xfrm>
            <a:off x="6973051" y="4610746"/>
            <a:ext cx="3250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Consolas" panose="020B0609020204030204" pitchFamily="49" charset="0"/>
              </a:rPr>
              <a:t>import </a:t>
            </a:r>
            <a:r>
              <a:rPr lang="en-US" altLang="ko-KR" sz="2800" b="1" dirty="0" err="1">
                <a:latin typeface="Consolas" panose="020B0609020204030204" pitchFamily="49" charset="0"/>
              </a:rPr>
              <a:t>mymodule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539291F-9ED8-41EC-A186-FF80DBA9E176}"/>
              </a:ext>
            </a:extLst>
          </p:cNvPr>
          <p:cNvCxnSpPr>
            <a:cxnSpLocks/>
          </p:cNvCxnSpPr>
          <p:nvPr/>
        </p:nvCxnSpPr>
        <p:spPr>
          <a:xfrm flipH="1">
            <a:off x="4348495" y="2931504"/>
            <a:ext cx="1191063" cy="4506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3EF20A-03D5-47BE-A37D-7E2C86F154E0}"/>
              </a:ext>
            </a:extLst>
          </p:cNvPr>
          <p:cNvSpPr txBox="1"/>
          <p:nvPr/>
        </p:nvSpPr>
        <p:spPr>
          <a:xfrm>
            <a:off x="5539558" y="2501246"/>
            <a:ext cx="1674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이 파일이 모듈</a:t>
            </a:r>
            <a:r>
              <a:rPr lang="en-US" altLang="ko-KR" sz="2400" b="1" dirty="0"/>
              <a:t>!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78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모듈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063E0-79E1-444C-B90E-5338F39299DC}"/>
              </a:ext>
            </a:extLst>
          </p:cNvPr>
          <p:cNvSpPr txBox="1"/>
          <p:nvPr/>
        </p:nvSpPr>
        <p:spPr>
          <a:xfrm>
            <a:off x="1367075" y="1269321"/>
            <a:ext cx="412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Consolas" panose="020B0609020204030204" pitchFamily="49" charset="0"/>
              </a:rPr>
              <a:t>import </a:t>
            </a:r>
            <a:r>
              <a:rPr lang="en-US" altLang="ko-KR" sz="3200" b="1" dirty="0" err="1">
                <a:latin typeface="Consolas" panose="020B0609020204030204" pitchFamily="49" charset="0"/>
              </a:rPr>
              <a:t>mymodule</a:t>
            </a:r>
            <a:endParaRPr lang="ko-KR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A0735-ABFA-425F-9E01-5C667AB5280D}"/>
              </a:ext>
            </a:extLst>
          </p:cNvPr>
          <p:cNvSpPr txBox="1"/>
          <p:nvPr/>
        </p:nvSpPr>
        <p:spPr>
          <a:xfrm>
            <a:off x="6096000" y="1431366"/>
            <a:ext cx="57066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import mymodule.py </a:t>
            </a:r>
            <a:r>
              <a:rPr lang="ko-KR" altLang="en-US" sz="2400" dirty="0">
                <a:latin typeface="Consolas" panose="020B0609020204030204" pitchFamily="49" charset="0"/>
              </a:rPr>
              <a:t>와 같이</a:t>
            </a:r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뒤에 확장자는 쓰지 않는다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ko-KR" altLang="en-US" sz="2400" dirty="0">
                <a:latin typeface="Consolas" panose="020B0609020204030204" pitchFamily="49" charset="0"/>
              </a:rPr>
              <a:t>모듈 파일은 </a:t>
            </a:r>
            <a:r>
              <a:rPr lang="en-US" altLang="ko-KR" sz="2400" dirty="0">
                <a:latin typeface="Consolas" panose="020B0609020204030204" pitchFamily="49" charset="0"/>
              </a:rPr>
              <a:t>import </a:t>
            </a:r>
            <a:r>
              <a:rPr lang="ko-KR" altLang="en-US" sz="2400" dirty="0">
                <a:latin typeface="Consolas" panose="020B0609020204030204" pitchFamily="49" charset="0"/>
              </a:rPr>
              <a:t>하는 코드파일과 </a:t>
            </a:r>
            <a:r>
              <a:rPr lang="ko-KR" altLang="en-US" sz="2400" u="sng" dirty="0">
                <a:latin typeface="Consolas" panose="020B0609020204030204" pitchFamily="49" charset="0"/>
              </a:rPr>
              <a:t>같은 디렉토리에 있어야 한다</a:t>
            </a:r>
            <a:r>
              <a:rPr lang="en-US" altLang="ko-KR" sz="2400" u="sng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ko-KR" altLang="en-US" sz="2400" dirty="0">
                <a:latin typeface="Consolas" panose="020B0609020204030204" pitchFamily="49" charset="0"/>
              </a:rPr>
              <a:t>또는 </a:t>
            </a:r>
            <a:r>
              <a:rPr lang="ko-KR" altLang="en-US" sz="2400" dirty="0" err="1">
                <a:latin typeface="Consolas" panose="020B0609020204030204" pitchFamily="49" charset="0"/>
              </a:rPr>
              <a:t>파이썬</a:t>
            </a:r>
            <a:r>
              <a:rPr lang="ko-KR" altLang="en-US" sz="2400" dirty="0">
                <a:latin typeface="Consolas" panose="020B0609020204030204" pitchFamily="49" charset="0"/>
              </a:rPr>
              <a:t> 라이브러리 파일에</a:t>
            </a:r>
            <a:r>
              <a:rPr lang="en-US" altLang="ko-KR" sz="2400" dirty="0">
                <a:latin typeface="Consolas" panose="020B0609020204030204" pitchFamily="49" charset="0"/>
              </a:rPr>
              <a:t>.. ) </a:t>
            </a: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endParaRPr lang="en-US" altLang="ko-KR" sz="2400" dirty="0">
              <a:latin typeface="Consolas" panose="020B0609020204030204" pitchFamily="49" charset="0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CB695-A933-469E-93B8-566CAA4D067B}"/>
              </a:ext>
            </a:extLst>
          </p:cNvPr>
          <p:cNvSpPr txBox="1"/>
          <p:nvPr/>
        </p:nvSpPr>
        <p:spPr>
          <a:xfrm>
            <a:off x="144857" y="2234341"/>
            <a:ext cx="51553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Consolas" panose="020B0609020204030204" pitchFamily="49" charset="0"/>
              </a:rPr>
              <a:t>import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   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as mm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from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import A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from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import B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from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import A,B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r>
              <a:rPr lang="en-US" altLang="ko-KR" sz="2400" b="1" dirty="0">
                <a:latin typeface="Consolas" panose="020B0609020204030204" pitchFamily="49" charset="0"/>
              </a:rPr>
              <a:t>from</a:t>
            </a:r>
            <a:r>
              <a:rPr lang="ko-KR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ko-KR" sz="2400" b="1" dirty="0" err="1">
                <a:latin typeface="Consolas" panose="020B0609020204030204" pitchFamily="49" charset="0"/>
              </a:rPr>
              <a:t>mymodule</a:t>
            </a:r>
            <a:r>
              <a:rPr lang="en-US" altLang="ko-KR" sz="2400" b="1" dirty="0">
                <a:latin typeface="Consolas" panose="020B0609020204030204" pitchFamily="49" charset="0"/>
              </a:rPr>
              <a:t> import *</a:t>
            </a: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en-US" altLang="ko-KR" sz="2400" b="1" dirty="0">
              <a:latin typeface="Consolas" panose="020B0609020204030204" pitchFamily="49" charset="0"/>
            </a:endParaRPr>
          </a:p>
          <a:p>
            <a:endParaRPr lang="ko-KR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3FB0A-3BA7-4A69-9F87-EBF264D11903}"/>
              </a:ext>
            </a:extLst>
          </p:cNvPr>
          <p:cNvSpPr txBox="1"/>
          <p:nvPr/>
        </p:nvSpPr>
        <p:spPr>
          <a:xfrm>
            <a:off x="4680643" y="5861668"/>
            <a:ext cx="164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* : </a:t>
            </a:r>
            <a:r>
              <a:rPr lang="ko-KR" altLang="en-US" dirty="0">
                <a:latin typeface="Consolas" panose="020B0609020204030204" pitchFamily="49" charset="0"/>
              </a:rPr>
              <a:t>모든</a:t>
            </a:r>
          </a:p>
        </p:txBody>
      </p:sp>
    </p:spTree>
    <p:extLst>
      <p:ext uri="{BB962C8B-B14F-4D97-AF65-F5344CB8AC3E}">
        <p14:creationId xmlns:p14="http://schemas.microsoft.com/office/powerpoint/2010/main" val="152736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모듈 테스트 방법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DED0C0-CF52-44B7-B338-E7C4AFB7D88A}"/>
              </a:ext>
            </a:extLst>
          </p:cNvPr>
          <p:cNvSpPr/>
          <p:nvPr/>
        </p:nvSpPr>
        <p:spPr>
          <a:xfrm>
            <a:off x="390592" y="1359251"/>
            <a:ext cx="5705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if __name__ == "__main__" : </a:t>
            </a:r>
            <a:endParaRPr lang="en-US" altLang="ko-KR" sz="2800" b="1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CCD60B-0772-4DFF-B94D-AC3BDDE4CB96}"/>
              </a:ext>
            </a:extLst>
          </p:cNvPr>
          <p:cNvSpPr/>
          <p:nvPr/>
        </p:nvSpPr>
        <p:spPr>
          <a:xfrm>
            <a:off x="390592" y="3283246"/>
            <a:ext cx="472757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 </a:t>
            </a:r>
            <a:r>
              <a:rPr lang="ko-KR" alt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직접 이 파일을 실행시켰을 때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print(__name__ )</a:t>
            </a:r>
          </a:p>
          <a:p>
            <a:pPr algn="ctr"/>
            <a:endParaRPr lang="en-US" altLang="ko-KR" sz="2800" b="1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-&gt; __main__</a:t>
            </a:r>
            <a:endParaRPr lang="ko-KR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5BB8A2-607E-4BC4-92EF-D1E989098F11}"/>
              </a:ext>
            </a:extLst>
          </p:cNvPr>
          <p:cNvSpPr/>
          <p:nvPr/>
        </p:nvSpPr>
        <p:spPr>
          <a:xfrm>
            <a:off x="5933038" y="309858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대화형 인터프리터나 </a:t>
            </a:r>
            <a:endParaRPr lang="en-US" altLang="ko-KR" sz="2400" b="1" dirty="0">
              <a:solidFill>
                <a:srgbClr val="C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다른 파일에서 이 모듈을 불러서 사용할 때</a:t>
            </a:r>
            <a:endParaRPr lang="en-US" altLang="ko-KR" sz="2400" b="1" dirty="0">
              <a:solidFill>
                <a:srgbClr val="C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print(__name__ )</a:t>
            </a:r>
          </a:p>
          <a:p>
            <a:pPr algn="ctr"/>
            <a:endParaRPr lang="en-US" altLang="ko-KR" sz="28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-&gt; </a:t>
            </a:r>
            <a:r>
              <a:rPr lang="ko-KR" altLang="en-US" sz="28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모듈의 파일 명</a:t>
            </a:r>
            <a:endParaRPr lang="ko-KR" altLang="en-US" sz="2800" b="1" dirty="0"/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41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Library Path 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72721-F7E0-4D5B-9032-6FC36FB80F4A}"/>
              </a:ext>
            </a:extLst>
          </p:cNvPr>
          <p:cNvSpPr txBox="1"/>
          <p:nvPr/>
        </p:nvSpPr>
        <p:spPr>
          <a:xfrm>
            <a:off x="144857" y="1114850"/>
            <a:ext cx="7541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다른 위치에 있는 모듈 파일을 사용하는 방법 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958C8-A3B6-4436-AA22-5F06B03B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4" y="2676119"/>
            <a:ext cx="7675560" cy="37334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71E9982-DABF-44FE-B373-2FBB6304728C}"/>
              </a:ext>
            </a:extLst>
          </p:cNvPr>
          <p:cNvSpPr/>
          <p:nvPr/>
        </p:nvSpPr>
        <p:spPr>
          <a:xfrm>
            <a:off x="144857" y="1724515"/>
            <a:ext cx="11902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sys.path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</a:t>
            </a:r>
            <a:r>
              <a:rPr lang="ko-KR" altLang="en-US" sz="20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라이브러리들이 설치되어 있는 디렉터리들을 보여 준다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만약 </a:t>
            </a:r>
            <a:r>
              <a:rPr lang="ko-KR" altLang="en-US" sz="20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</a:t>
            </a:r>
            <a:r>
              <a:rPr lang="ko-KR" altLang="en-US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모듈이 위의 디렉터리에 들어 있다면 모듈이 저장된 디렉터리로 이동할 필요없이 바로 불러서 사용할 수가 있다</a:t>
            </a:r>
            <a:r>
              <a:rPr lang="en-US" altLang="ko-KR" sz="20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C3DD18-9A66-4AA3-9722-AF7CADB09628}"/>
              </a:ext>
            </a:extLst>
          </p:cNvPr>
          <p:cNvSpPr/>
          <p:nvPr/>
        </p:nvSpPr>
        <p:spPr>
          <a:xfrm>
            <a:off x="6322336" y="2676119"/>
            <a:ext cx="56220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파이썬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라이브러리 </a:t>
            </a:r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ko-KR" alt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추가하기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sys.path.append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 b="1" dirty="0">
                <a:solidFill>
                  <a:srgbClr val="880000"/>
                </a:solidFill>
                <a:latin typeface="Consolas" panose="020B0609020204030204" pitchFamily="49" charset="0"/>
              </a:rPr>
              <a:t>"C:/doit/mymod"</a:t>
            </a:r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443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패키지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C2EC3-2949-43F5-ABBD-0160A6AECF6D}"/>
              </a:ext>
            </a:extLst>
          </p:cNvPr>
          <p:cNvSpPr txBox="1"/>
          <p:nvPr/>
        </p:nvSpPr>
        <p:spPr>
          <a:xfrm>
            <a:off x="280659" y="1276538"/>
            <a:ext cx="112534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함수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코드 묶음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클래스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함수 묶음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클래스 내 함수는 </a:t>
            </a:r>
            <a:r>
              <a:rPr lang="en-US" altLang="ko-KR" sz="2800" b="1" dirty="0"/>
              <a:t>method</a:t>
            </a:r>
            <a:r>
              <a:rPr lang="ko-KR" altLang="en-US" sz="2800" b="1" dirty="0"/>
              <a:t>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한다</a:t>
            </a:r>
            <a:r>
              <a:rPr lang="en-US" altLang="ko-KR" sz="2800" b="1" dirty="0"/>
              <a:t>.)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모듈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함수 등 묶음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패키지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라이브러리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모듈 묶음   </a:t>
            </a:r>
            <a:endParaRPr lang="en-US" altLang="ko-KR" sz="2800" b="1" dirty="0"/>
          </a:p>
          <a:p>
            <a:r>
              <a:rPr lang="en-US" altLang="ko-KR" sz="2800" b="1" dirty="0"/>
              <a:t>(</a:t>
            </a:r>
            <a:r>
              <a:rPr lang="ko-KR" altLang="en-US" sz="2800" b="1" dirty="0"/>
              <a:t>우리가 사용하는 </a:t>
            </a:r>
            <a:r>
              <a:rPr lang="en-US" altLang="ko-KR" sz="2800" b="1" dirty="0"/>
              <a:t>random, math </a:t>
            </a:r>
            <a:r>
              <a:rPr lang="ko-KR" altLang="en-US" sz="2800" b="1" dirty="0"/>
              <a:t>등을 패키지라 한다</a:t>
            </a:r>
            <a:r>
              <a:rPr lang="en-US" altLang="ko-KR" sz="2800" b="1" dirty="0"/>
              <a:t>. 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29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77F842-8EB7-4E0B-A67C-74143066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7" y="1017256"/>
            <a:ext cx="5342765" cy="565062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008437-F9AD-4B38-AFFA-33FFF89F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31" y="1508413"/>
            <a:ext cx="5602138" cy="492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419E6-1715-47EE-8AD7-1517EF34FC13}"/>
              </a:ext>
            </a:extLst>
          </p:cNvPr>
          <p:cNvSpPr txBox="1"/>
          <p:nvPr/>
        </p:nvSpPr>
        <p:spPr>
          <a:xfrm>
            <a:off x="144857" y="289742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matplotlib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pandas</a:t>
            </a:r>
            <a:r>
              <a:rPr lang="ko-KR" alt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B8CF74-9812-4E35-B7B9-3D227E68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7" y="959699"/>
            <a:ext cx="12192000" cy="529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1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EF3995-3698-455C-AEA1-AD63BBB935FC}"/>
              </a:ext>
            </a:extLst>
          </p:cNvPr>
          <p:cNvSpPr/>
          <p:nvPr/>
        </p:nvSpPr>
        <p:spPr>
          <a:xfrm>
            <a:off x="0" y="190124"/>
            <a:ext cx="12192000" cy="6609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5B8BA-A4BF-4D6C-80FF-929151694863}"/>
              </a:ext>
            </a:extLst>
          </p:cNvPr>
          <p:cNvSpPr txBox="1"/>
          <p:nvPr/>
        </p:nvSpPr>
        <p:spPr>
          <a:xfrm>
            <a:off x="144857" y="298796"/>
            <a:ext cx="907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Cheese Shop</a:t>
            </a:r>
            <a:endParaRPr lang="ko-KR" alt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4117BA-AA4C-4A2B-B9F7-A37BB764AAF3}"/>
              </a:ext>
            </a:extLst>
          </p:cNvPr>
          <p:cNvSpPr/>
          <p:nvPr/>
        </p:nvSpPr>
        <p:spPr>
          <a:xfrm>
            <a:off x="214264" y="1421364"/>
            <a:ext cx="114194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pip install</a:t>
            </a:r>
          </a:p>
          <a:p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dirty="0">
                <a:latin typeface="Consolas" panose="020B0609020204030204" pitchFamily="49" charset="0"/>
              </a:rPr>
              <a:t>pip</a:t>
            </a:r>
            <a:r>
              <a:rPr lang="ko-KR" altLang="en-US" sz="2400" dirty="0">
                <a:latin typeface="Consolas" panose="020B0609020204030204" pitchFamily="49" charset="0"/>
              </a:rPr>
              <a:t>은 </a:t>
            </a:r>
            <a:r>
              <a:rPr lang="ko-KR" altLang="en-US" sz="2400" dirty="0" err="1">
                <a:latin typeface="Consolas" panose="020B0609020204030204" pitchFamily="49" charset="0"/>
              </a:rPr>
              <a:t>파이썬</a:t>
            </a:r>
            <a:r>
              <a:rPr lang="ko-KR" altLang="en-US" sz="2400" dirty="0">
                <a:latin typeface="Consolas" panose="020B0609020204030204" pitchFamily="49" charset="0"/>
              </a:rPr>
              <a:t> 모듈이나 패키지를 쉽게 설치할 수 있도록 도와주는 도구이다</a:t>
            </a:r>
            <a:r>
              <a:rPr lang="en-US" altLang="ko-KR" sz="2400" dirty="0">
                <a:latin typeface="Consolas" panose="020B0609020204030204" pitchFamily="49" charset="0"/>
              </a:rPr>
              <a:t>.</a:t>
            </a:r>
            <a:endParaRPr lang="en-US" altLang="ko-KR" sz="2400" b="1" dirty="0">
              <a:solidFill>
                <a:srgbClr val="000000"/>
              </a:solidFill>
              <a:latin typeface="Consolas" panose="020B0609020204030204" pitchFamily="49" charset="0"/>
              <a:ea typeface="Malgun Gothic" panose="020B0503020000020004" pitchFamily="50" charset="-127"/>
            </a:endParaRPr>
          </a:p>
          <a:p>
            <a:r>
              <a:rPr lang="en-US" altLang="ko-KR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PyPI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(Python Package Index)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는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파이썬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소프트웨어가 모여 있는 저장공간이다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현재 이곳에는 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100,000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건 정도의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파이썬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패키지가 등록되어 있다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이 곳에 등록된 </a:t>
            </a:r>
            <a:r>
              <a:rPr lang="ko-KR" alt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파이썬</a:t>
            </a:r>
            <a:r>
              <a:rPr lang="ko-KR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패키지는 누구나 다운받아 사용할 수 있다</a:t>
            </a:r>
            <a:r>
              <a:rPr lang="en-US" altLang="ko-KR" sz="2400" dirty="0">
                <a:solidFill>
                  <a:srgbClr val="0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. </a:t>
            </a:r>
            <a:endParaRPr lang="en-US" altLang="ko-KR" sz="2400" b="0" i="0" dirty="0">
              <a:solidFill>
                <a:srgbClr val="000000"/>
              </a:solidFill>
              <a:effectLst/>
              <a:latin typeface="Consolas" panose="020B0609020204030204" pitchFamily="49" charset="0"/>
              <a:ea typeface="Malgun Gothic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DFD57-2E57-4D63-974D-7A4965D4B3D8}"/>
              </a:ext>
            </a:extLst>
          </p:cNvPr>
          <p:cNvSpPr/>
          <p:nvPr/>
        </p:nvSpPr>
        <p:spPr>
          <a:xfrm>
            <a:off x="144857" y="3929743"/>
            <a:ext cx="89723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$ pip install </a:t>
            </a:r>
            <a:r>
              <a:rPr lang="en-US" altLang="ko-KR" sz="2800" b="1" u="sng" dirty="0" err="1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SomePackage</a:t>
            </a:r>
            <a:r>
              <a:rPr lang="en-US" altLang="ko-KR" sz="2800" b="1" dirty="0">
                <a:solidFill>
                  <a:srgbClr val="C00000"/>
                </a:solidFill>
                <a:latin typeface="Consolas" panose="020B0609020204030204" pitchFamily="49" charset="0"/>
                <a:ea typeface="Malgun Gothic" panose="020B0503020000020004" pitchFamily="50" charset="-127"/>
              </a:rPr>
              <a:t>  </a:t>
            </a:r>
            <a:r>
              <a:rPr lang="en-US" altLang="ko-KR" sz="2800" dirty="0">
                <a:latin typeface="Consolas" panose="020B0609020204030204" pitchFamily="49" charset="0"/>
                <a:ea typeface="Malgun Gothic" panose="020B0503020000020004" pitchFamily="50" charset="-127"/>
              </a:rPr>
              <a:t>#</a:t>
            </a:r>
            <a:r>
              <a:rPr lang="ko-KR" altLang="en-US" sz="2800" dirty="0">
                <a:latin typeface="Consolas" panose="020B0609020204030204" pitchFamily="49" charset="0"/>
                <a:ea typeface="Malgun Gothic" panose="020B0503020000020004" pitchFamily="50" charset="-127"/>
              </a:rPr>
              <a:t>패키지 설치 명령어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49E3C9-DAB2-4AC7-A89B-548F7F49D75E}"/>
              </a:ext>
            </a:extLst>
          </p:cNvPr>
          <p:cNvSpPr/>
          <p:nvPr/>
        </p:nvSpPr>
        <p:spPr>
          <a:xfrm>
            <a:off x="8026629" y="959699"/>
            <a:ext cx="5016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Consolas" panose="020B0609020204030204" pitchFamily="49" charset="0"/>
                <a:hlinkClick r:id="rId2"/>
              </a:rPr>
              <a:t>https://pypi.org/</a:t>
            </a:r>
            <a:r>
              <a:rPr lang="ko-KR" altLang="en-US" sz="2400" dirty="0">
                <a:latin typeface="Consolas" panose="020B0609020204030204" pitchFamily="49" charset="0"/>
              </a:rPr>
              <a:t>    </a:t>
            </a:r>
            <a:r>
              <a:rPr lang="en-US" altLang="ko-KR" sz="2400" dirty="0">
                <a:latin typeface="Consolas" panose="020B0609020204030204" pitchFamily="49" charset="0"/>
              </a:rPr>
              <a:t>-&gt;</a:t>
            </a:r>
            <a:r>
              <a:rPr lang="ko-KR" altLang="en-US" sz="2400" dirty="0" err="1">
                <a:latin typeface="Consolas" panose="020B0609020204030204" pitchFamily="49" charset="0"/>
              </a:rPr>
              <a:t>치즈샵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E2D0E2-4545-4163-967B-A0F460CAE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79" y="4548463"/>
            <a:ext cx="7939889" cy="21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359</Words>
  <Application>Microsoft Office PowerPoint</Application>
  <PresentationFormat>와이드스크린</PresentationFormat>
  <Paragraphs>87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crong</dc:creator>
  <cp:lastModifiedBy>crong</cp:lastModifiedBy>
  <cp:revision>44</cp:revision>
  <dcterms:created xsi:type="dcterms:W3CDTF">2018-11-02T13:02:07Z</dcterms:created>
  <dcterms:modified xsi:type="dcterms:W3CDTF">2018-11-26T05:30:04Z</dcterms:modified>
</cp:coreProperties>
</file>