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1" r:id="rId2"/>
    <p:sldId id="288" r:id="rId3"/>
    <p:sldId id="289" r:id="rId4"/>
    <p:sldId id="290" r:id="rId5"/>
    <p:sldId id="256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4" r:id="rId15"/>
    <p:sldId id="281" r:id="rId16"/>
    <p:sldId id="282" r:id="rId17"/>
    <p:sldId id="287" r:id="rId18"/>
    <p:sldId id="291" r:id="rId19"/>
    <p:sldId id="292" r:id="rId20"/>
    <p:sldId id="283" r:id="rId21"/>
    <p:sldId id="293" r:id="rId22"/>
    <p:sldId id="294" r:id="rId23"/>
    <p:sldId id="295" r:id="rId24"/>
    <p:sldId id="29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97789-09F9-4A2A-958D-2016A4D994E0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8DA43-B9C8-44BD-B0C5-6E1B42BAF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6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58802-2CA3-43B7-86B0-5F482DAAC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A72552-8CE8-46EB-91C6-C1BAF02B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48714-BDD5-4209-9BC6-69BC010C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494-1DC9-4584-BCB9-53EDE71844D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1F7F4-1A50-4075-B812-0E4880F8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4C02D-21AD-441D-8967-D83DF347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A80-EB58-4A89-9C76-E70B991B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2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FE709-3C18-49A9-80A8-996D372A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19424-4B0E-4119-BE4C-0B538D4F2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8998D-F984-47DB-B3A6-323AB583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494-1DC9-4584-BCB9-53EDE71844D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BB498-5A22-435C-8CDD-3994CED9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8B5C9-140E-4497-AB67-80EAD727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A80-EB58-4A89-9C76-E70B991B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B4105F-09A9-4A9B-88DB-EE5923EA4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73716-46AA-4032-8FDA-9D86BBB02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272FF-625C-4178-BB0B-E3F8610B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494-1DC9-4584-BCB9-53EDE71844D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B6BD3-1782-484C-8C11-DB885E96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FF745-A133-4242-937E-8C358ADD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A80-EB58-4A89-9C76-E70B991B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4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14C5-53CE-41E1-84D3-DD2C5D58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EA25C-C42B-42C1-BD4C-FE6F2D3B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E2E05-1F21-4F0F-883D-AA8FD7DA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494-1DC9-4584-BCB9-53EDE71844D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B144-8894-4172-A0BE-028BB2C3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C045-28FC-4EAB-87D9-CD657DD6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A80-EB58-4A89-9C76-E70B991B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69A60-5A48-4F3A-9057-ED2ABAB2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49B15-6F52-4FC8-8EF3-69FC93886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C17BF-C9BC-49DB-8141-1C3682B1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494-1DC9-4584-BCB9-53EDE71844D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D5EE8-657C-477E-B8E2-F188798C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529FF-8937-40BD-973B-3BECB825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A80-EB58-4A89-9C76-E70B991B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0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A07AC-051A-4DC3-BC66-0F24F184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81D50-1FD1-4C93-AA5A-51A9EBA12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3546F-F192-4035-ACEE-D5C5E156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C0C68-586E-4713-84A6-63C0B941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494-1DC9-4584-BCB9-53EDE71844D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9B361-6D1A-479B-99E9-3F5A8B73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F1E33-7A18-4114-9609-17702E89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A80-EB58-4A89-9C76-E70B991B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6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93C3E-3297-4B98-886A-77F0919B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35F08-04CB-403E-893C-DF9F73F7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32A184-6740-48F8-9C0B-5360454FE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866B3F-987E-4EF2-B710-99846E311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348424-FCB9-4A8C-9FC3-F7CDFAF44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476416-0A3E-40A9-BAA1-B85A4F06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494-1DC9-4584-BCB9-53EDE71844D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C039B2-6788-4371-B2D5-D9AD01D7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0A7389-CC7F-47EE-BC61-E7966717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A80-EB58-4A89-9C76-E70B991B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683F6-5767-4493-BE30-0093CBE0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85F85E-0A9F-40D0-A387-08CF2CC8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494-1DC9-4584-BCB9-53EDE71844D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6991F3-9DDC-4EAE-99A4-DEE1DB84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2EAB44-BF7D-4F58-ABBA-B119E6D0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A80-EB58-4A89-9C76-E70B991B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1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7B6659-ADCC-46C3-A61A-B888FEB3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494-1DC9-4584-BCB9-53EDE71844D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3C7FED-4F7E-4F29-A25A-924D87C0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0FB53-E3B0-4F00-BE04-803122A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A80-EB58-4A89-9C76-E70B991B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8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8CA76-EEF8-4C72-9FAA-74DA2841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D71DC-EF6F-4DFF-B710-0A278679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9E4977-79FD-4327-BE8C-311D02E19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50EEB-47A1-47B5-8B97-01192573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494-1DC9-4584-BCB9-53EDE71844D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BC412-8971-4869-8940-9B63EBC3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2E717-F772-427E-A870-8C3B2013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A80-EB58-4A89-9C76-E70B991B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4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3F6E-F667-4BF7-B803-74DBA12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05EA6E-E848-4A7A-AF99-652FD0E45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B356AB-7F29-4A20-BAF9-523BC075F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61D11-34BE-438C-8C02-9D0FBF0C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494-1DC9-4584-BCB9-53EDE71844D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E1E69-501E-4C11-8814-A138773F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4F199-7C34-4B05-8F8A-D1442214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A80-EB58-4A89-9C76-E70B991B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9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B40C76-3FED-4D50-A2FC-B049CF75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34CAE-6D77-4D24-87CF-24CB9161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88A3F-4867-44F5-9644-EE8387CB3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F494-1DC9-4584-BCB9-53EDE71844D8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A6EDB-BF0B-48EA-9245-99C7DC739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83DEB-E7D5-4FFB-8F80-FB46F186C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66A80-EB58-4A89-9C76-E70B991B6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3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9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파일 읽고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쓰기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파일에 내용 쓰기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5690B2-6366-44FA-B13E-6630BD535BD1}"/>
              </a:ext>
            </a:extLst>
          </p:cNvPr>
          <p:cNvSpPr/>
          <p:nvPr/>
        </p:nvSpPr>
        <p:spPr>
          <a:xfrm>
            <a:off x="503976" y="2650464"/>
            <a:ext cx="972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turtle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','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f.write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('거북이 100마리 모두 출석')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f.close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817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 읽기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91E4C-3142-4A58-A411-506B2BAF846F}"/>
              </a:ext>
            </a:extLst>
          </p:cNvPr>
          <p:cNvSpPr txBox="1"/>
          <p:nvPr/>
        </p:nvSpPr>
        <p:spPr>
          <a:xfrm>
            <a:off x="380244" y="2158103"/>
            <a:ext cx="111991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f.readline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=&gt; </a:t>
            </a:r>
            <a:r>
              <a:rPr lang="ko-KR" altLang="en-US" sz="2400" dirty="0">
                <a:latin typeface="Consolas" panose="020B0609020204030204" pitchFamily="49" charset="0"/>
              </a:rPr>
              <a:t>파일을 한 </a:t>
            </a:r>
            <a:r>
              <a:rPr lang="ko-KR" altLang="en-US" sz="2400" dirty="0" err="1">
                <a:latin typeface="Consolas" panose="020B0609020204030204" pitchFamily="49" charset="0"/>
              </a:rPr>
              <a:t>줄씩</a:t>
            </a:r>
            <a:r>
              <a:rPr lang="ko-KR" altLang="en-US" sz="2400" dirty="0">
                <a:latin typeface="Consolas" panose="020B0609020204030204" pitchFamily="49" charset="0"/>
              </a:rPr>
              <a:t> 읽는다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2. </a:t>
            </a:r>
            <a:r>
              <a:rPr lang="en-US" altLang="ko-KR" sz="24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f.readlines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Consolas" panose="020B0609020204030204" pitchFamily="49" charset="0"/>
              </a:rPr>
              <a:t> 파일의 모든 라인을 읽어서 각각의 줄을 요소로 갖는 리스트로 </a:t>
            </a:r>
            <a:r>
              <a:rPr lang="ko-KR" altLang="en-US" sz="2400" dirty="0" err="1">
                <a:latin typeface="Consolas" panose="020B0609020204030204" pitchFamily="49" charset="0"/>
              </a:rPr>
              <a:t>리턴한다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3. for</a:t>
            </a:r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문으로 읽기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8F9F7-06FF-42FB-9499-346A3E3881E4}"/>
              </a:ext>
            </a:extLst>
          </p:cNvPr>
          <p:cNvSpPr txBox="1"/>
          <p:nvPr/>
        </p:nvSpPr>
        <p:spPr>
          <a:xfrm>
            <a:off x="525102" y="1278259"/>
            <a:ext cx="3585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f = open(‘xx.txt’)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9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파일 읽기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71EFD9-CD1A-4499-8B6B-52637E5F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91" y="1254423"/>
            <a:ext cx="3086100" cy="2085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0B560B-1F16-4A39-A71B-DC73259D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28" y="3517603"/>
            <a:ext cx="3886200" cy="2990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5F106E-BD98-4612-9455-8C4876996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346" y="1793577"/>
            <a:ext cx="3986151" cy="4178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72107D-2C02-4A8B-A3EA-E03872286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971" y="1845329"/>
            <a:ext cx="3311964" cy="40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파일 읽기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6E9C98-510A-43A6-BBEF-8D02259D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7" y="1378413"/>
            <a:ext cx="5163989" cy="49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208231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 :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문자열 나누기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B1319E-B7E9-4759-86D1-26D64F85016F}"/>
              </a:ext>
            </a:extLst>
          </p:cNvPr>
          <p:cNvSpPr/>
          <p:nvPr/>
        </p:nvSpPr>
        <p:spPr>
          <a:xfrm>
            <a:off x="377227" y="2087008"/>
            <a:ext cx="102062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ko-KR" sz="2800" dirty="0">
                <a:solidFill>
                  <a:srgbClr val="880000"/>
                </a:solidFill>
                <a:latin typeface="Consolas" panose="020B0609020204030204" pitchFamily="49" charset="0"/>
              </a:rPr>
              <a:t>"Life is too short"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a.split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()   #</a:t>
            </a:r>
            <a:r>
              <a:rPr lang="ko-KR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공백을 기준으로 나누기 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리스트로</a:t>
            </a:r>
            <a:endParaRPr lang="en-US" altLang="ko-K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ko-KR" sz="2800" dirty="0">
                <a:solidFill>
                  <a:srgbClr val="880000"/>
                </a:solidFill>
                <a:latin typeface="Consolas" panose="020B0609020204030204" pitchFamily="49" charset="0"/>
              </a:rPr>
              <a:t>"a:b:c:d"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a.split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800" dirty="0">
                <a:solidFill>
                  <a:srgbClr val="880000"/>
                </a:solidFill>
                <a:latin typeface="Consolas" panose="020B0609020204030204" pitchFamily="49" charset="0"/>
              </a:rPr>
              <a:t>':'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) #</a:t>
            </a:r>
            <a:r>
              <a:rPr lang="ko-KR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특정 문자 기준으로 나누기 </a:t>
            </a:r>
            <a:r>
              <a:rPr lang="en-US" altLang="ko-KR" sz="28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ko-KR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리스트로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357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 읽기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9F4229-94BF-47F9-B49D-AB46E587D9BF}"/>
              </a:ext>
            </a:extLst>
          </p:cNvPr>
          <p:cNvSpPr/>
          <p:nvPr/>
        </p:nvSpPr>
        <p:spPr>
          <a:xfrm>
            <a:off x="172017" y="957031"/>
            <a:ext cx="102877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19</a:t>
            </a:r>
          </a:p>
          <a:p>
            <a:r>
              <a:rPr lang="ko-KR" altLang="en-US" b="1" dirty="0"/>
              <a:t> OpenBabel08021611072D</a:t>
            </a:r>
          </a:p>
          <a:p>
            <a:endParaRPr lang="ko-KR" altLang="en-US" b="1" dirty="0"/>
          </a:p>
          <a:p>
            <a:r>
              <a:rPr lang="ko-KR" altLang="en-US" b="1" dirty="0"/>
              <a:t>  </a:t>
            </a:r>
            <a:r>
              <a:rPr lang="ko-KR" altLang="en-US" b="1" dirty="0">
                <a:solidFill>
                  <a:srgbClr val="FF0000"/>
                </a:solidFill>
              </a:rPr>
              <a:t>8</a:t>
            </a:r>
            <a:r>
              <a:rPr lang="ko-KR" altLang="en-US" b="1" dirty="0"/>
              <a:t>  7  0  0  0  0  0  0  0  0999 V2000</a:t>
            </a: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 -0.8660    1.5000    0.0000 C   0  0  0  0  0  0  0  0  0  0  0  0</a:t>
            </a: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  0.0000    1.0000    0.0000 C   0  0  0  0  0  0  0  0  0  0  0  0</a:t>
            </a: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 -1.8660    1.5000    0.0000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Cl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0  0  0  0  0  0  0  0  0  0  0  0</a:t>
            </a: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 -1.3660    0.6340    0.0000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Cl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0  0  0  0  0  0  0  0  0  0  0  0</a:t>
            </a: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  1.0000    1.0000    0.0000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 0  0  0  0  0  0  0  0  0  0  0  0</a:t>
            </a: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  0.5000    1.8660    0.0000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 0  0  0  0  0  0  0  0  0  0  0  0</a:t>
            </a: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 -0.0000   -0.0000    0.0000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 0  0  0  0  0  0  0  0  0  0  0  0</a:t>
            </a:r>
          </a:p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 -0.8660    2.5000    0.0000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  0  0  0  0  0  0  0  0  0  0  0  0</a:t>
            </a:r>
          </a:p>
          <a:p>
            <a:r>
              <a:rPr lang="ko-KR" altLang="en-US" b="1" dirty="0"/>
              <a:t>  1  2  1  0  0  0  0</a:t>
            </a:r>
          </a:p>
          <a:p>
            <a:r>
              <a:rPr lang="ko-KR" altLang="en-US" b="1" dirty="0"/>
              <a:t>  1  3  1  0  0  0  0</a:t>
            </a:r>
          </a:p>
          <a:p>
            <a:r>
              <a:rPr lang="ko-KR" altLang="en-US" b="1" dirty="0"/>
              <a:t>  1  4  1  0  0  0  0</a:t>
            </a:r>
          </a:p>
          <a:p>
            <a:r>
              <a:rPr lang="ko-KR" altLang="en-US" b="1" dirty="0"/>
              <a:t>  1  8  1  0  0  0  0</a:t>
            </a:r>
          </a:p>
          <a:p>
            <a:r>
              <a:rPr lang="ko-KR" altLang="en-US" b="1" dirty="0"/>
              <a:t>  2  5  1  0  0  0  0</a:t>
            </a:r>
          </a:p>
          <a:p>
            <a:r>
              <a:rPr lang="ko-KR" altLang="en-US" b="1" dirty="0"/>
              <a:t>  2  6  1  0  0  0  0</a:t>
            </a:r>
          </a:p>
          <a:p>
            <a:r>
              <a:rPr lang="ko-KR" altLang="en-US" b="1" dirty="0"/>
              <a:t>  2  7  1  0  0  0  0</a:t>
            </a:r>
          </a:p>
          <a:p>
            <a:r>
              <a:rPr lang="ko-KR" altLang="en-US" b="1" dirty="0" err="1"/>
              <a:t>M</a:t>
            </a:r>
            <a:r>
              <a:rPr lang="ko-KR" altLang="en-US" b="1" dirty="0"/>
              <a:t>  END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$$$$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1F134EA-DF66-480E-AB7E-EF26BB1DC1FB}"/>
              </a:ext>
            </a:extLst>
          </p:cNvPr>
          <p:cNvCxnSpPr>
            <a:cxnSpLocks/>
          </p:cNvCxnSpPr>
          <p:nvPr/>
        </p:nvCxnSpPr>
        <p:spPr>
          <a:xfrm flipH="1">
            <a:off x="579423" y="1403287"/>
            <a:ext cx="5413971" cy="51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C6BE98-B941-4CF1-AAAC-4E0D0903E759}"/>
              </a:ext>
            </a:extLst>
          </p:cNvPr>
          <p:cNvSpPr txBox="1"/>
          <p:nvPr/>
        </p:nvSpPr>
        <p:spPr>
          <a:xfrm>
            <a:off x="6096000" y="1218621"/>
            <a:ext cx="109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원자 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894767E-039D-4EC1-AB2F-7F270E2FCF82}"/>
              </a:ext>
            </a:extLst>
          </p:cNvPr>
          <p:cNvCxnSpPr>
            <a:cxnSpLocks/>
          </p:cNvCxnSpPr>
          <p:nvPr/>
        </p:nvCxnSpPr>
        <p:spPr>
          <a:xfrm flipH="1">
            <a:off x="1003428" y="6561872"/>
            <a:ext cx="4817950" cy="104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D8C271-2D80-4E95-8067-1BE0F28F214B}"/>
              </a:ext>
            </a:extLst>
          </p:cNvPr>
          <p:cNvSpPr txBox="1"/>
          <p:nvPr/>
        </p:nvSpPr>
        <p:spPr>
          <a:xfrm>
            <a:off x="5822889" y="6377206"/>
            <a:ext cx="109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분자 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52EF5D-31DC-44A3-8F64-E2769ECB3FD1}"/>
              </a:ext>
            </a:extLst>
          </p:cNvPr>
          <p:cNvSpPr/>
          <p:nvPr/>
        </p:nvSpPr>
        <p:spPr>
          <a:xfrm>
            <a:off x="6309163" y="297601"/>
            <a:ext cx="586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참고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https://en.wikipedia.org/wiki/Chemical_table_file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4920B-953C-4F6F-903D-2F83528C38D4}"/>
              </a:ext>
            </a:extLst>
          </p:cNvPr>
          <p:cNvSpPr txBox="1"/>
          <p:nvPr/>
        </p:nvSpPr>
        <p:spPr>
          <a:xfrm>
            <a:off x="7742223" y="2982538"/>
            <a:ext cx="341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Atom block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5987CD-40F4-48E6-A6B7-A18773928117}"/>
              </a:ext>
            </a:extLst>
          </p:cNvPr>
          <p:cNvSpPr txBox="1"/>
          <p:nvPr/>
        </p:nvSpPr>
        <p:spPr>
          <a:xfrm>
            <a:off x="7742223" y="5104965"/>
            <a:ext cx="302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bond block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4916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 읽기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13A6A-382B-4284-9B5B-7CC50C5BECDD}"/>
              </a:ext>
            </a:extLst>
          </p:cNvPr>
          <p:cNvSpPr txBox="1"/>
          <p:nvPr/>
        </p:nvSpPr>
        <p:spPr>
          <a:xfrm>
            <a:off x="380246" y="1955549"/>
            <a:ext cx="80666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Consolas" panose="020B0609020204030204" pitchFamily="49" charset="0"/>
              </a:rPr>
              <a:t>one_mol.sdf</a:t>
            </a:r>
            <a:r>
              <a:rPr lang="ko-KR" altLang="en-US" sz="2800" b="1" dirty="0">
                <a:latin typeface="Consolas" panose="020B0609020204030204" pitchFamily="49" charset="0"/>
              </a:rPr>
              <a:t> 파일에서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Consolas" panose="020B0609020204030204" pitchFamily="49" charset="0"/>
              </a:rPr>
              <a:t>원자의 개수를 읽어보자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>
                <a:latin typeface="Consolas" panose="020B0609020204030204" pitchFamily="49" charset="0"/>
              </a:rPr>
              <a:t>2.</a:t>
            </a:r>
            <a:r>
              <a:rPr lang="ko-KR" altLang="en-US" sz="2800" dirty="0">
                <a:latin typeface="Consolas" panose="020B0609020204030204" pitchFamily="49" charset="0"/>
              </a:rPr>
              <a:t>원자만 읽어보자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>
                <a:latin typeface="Consolas" panose="020B0609020204030204" pitchFamily="49" charset="0"/>
              </a:rPr>
              <a:t>3.</a:t>
            </a:r>
            <a:r>
              <a:rPr lang="ko-KR" altLang="en-US" sz="2800" dirty="0">
                <a:latin typeface="Consolas" panose="020B0609020204030204" pitchFamily="49" charset="0"/>
              </a:rPr>
              <a:t>분자량을 구해보자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475DAC-2F5E-46F9-A0CE-BACA1349D9A1}"/>
              </a:ext>
            </a:extLst>
          </p:cNvPr>
          <p:cNvSpPr/>
          <p:nvPr/>
        </p:nvSpPr>
        <p:spPr>
          <a:xfrm>
            <a:off x="88586" y="5410003"/>
            <a:ext cx="1201482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참고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{'H':1,'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':1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6,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'C':12,'F':19,'Cl':35,'N':14,'Br':80}</a:t>
            </a:r>
          </a:p>
        </p:txBody>
      </p:sp>
    </p:spTree>
    <p:extLst>
      <p:ext uri="{BB962C8B-B14F-4D97-AF65-F5344CB8AC3E}">
        <p14:creationId xmlns:p14="http://schemas.microsoft.com/office/powerpoint/2010/main" val="203707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 읽기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E0A794-5DF4-498E-958B-45E873BEF8BF}"/>
              </a:ext>
            </a:extLst>
          </p:cNvPr>
          <p:cNvSpPr/>
          <p:nvPr/>
        </p:nvSpPr>
        <p:spPr>
          <a:xfrm>
            <a:off x="395334" y="1788649"/>
            <a:ext cx="912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 = open('one_mol.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sdf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','r')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mole = 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f.readlines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n_atom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mole[3].split()[0]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n_atom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A1926-07BA-49C6-AA5D-F000879274F3}"/>
              </a:ext>
            </a:extLst>
          </p:cNvPr>
          <p:cNvSpPr txBox="1"/>
          <p:nvPr/>
        </p:nvSpPr>
        <p:spPr>
          <a:xfrm>
            <a:off x="395334" y="1240325"/>
            <a:ext cx="44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1.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7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 읽기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A1926-07BA-49C6-AA5D-F000879274F3}"/>
              </a:ext>
            </a:extLst>
          </p:cNvPr>
          <p:cNvSpPr txBox="1"/>
          <p:nvPr/>
        </p:nvSpPr>
        <p:spPr>
          <a:xfrm>
            <a:off x="395334" y="1240325"/>
            <a:ext cx="44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2.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D27087-0BDA-4D55-AD3A-E92C6ED72D88}"/>
              </a:ext>
            </a:extLst>
          </p:cNvPr>
          <p:cNvSpPr/>
          <p:nvPr/>
        </p:nvSpPr>
        <p:spPr>
          <a:xfrm>
            <a:off x="1397250" y="1298893"/>
            <a:ext cx="893275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('one_mol.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','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mole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f.readlines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n_atom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mole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[3].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split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()[0]</a:t>
            </a: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n_atom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atom_info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mole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[4:4+int(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n_atom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atom_info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atom_info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i.split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()[3]</a:t>
            </a: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#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atom_box.append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655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 읽기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A1926-07BA-49C6-AA5D-F000879274F3}"/>
              </a:ext>
            </a:extLst>
          </p:cNvPr>
          <p:cNvSpPr txBox="1"/>
          <p:nvPr/>
        </p:nvSpPr>
        <p:spPr>
          <a:xfrm>
            <a:off x="395334" y="1240325"/>
            <a:ext cx="44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3.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2E111E-8E4C-4C5A-885D-8927D28105D6}"/>
              </a:ext>
            </a:extLst>
          </p:cNvPr>
          <p:cNvSpPr/>
          <p:nvPr/>
        </p:nvSpPr>
        <p:spPr>
          <a:xfrm>
            <a:off x="983810" y="1026511"/>
            <a:ext cx="100523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aw_dic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{'H':1,'C':12,'F':19,'Cl':35,'N':14,'Br':80}</a:t>
            </a:r>
          </a:p>
          <a:p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('one_mol.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','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mole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f.readlines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n_atom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mole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[3].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split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()[0]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atom_info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mole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[4:4+int(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n_atom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atom_info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i.split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()[3]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atom_box.append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mw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aw_dic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mw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mw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mw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21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과제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1 -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문제풀이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CC4207-E9AC-4B45-94DF-79B0D15BD440}"/>
              </a:ext>
            </a:extLst>
          </p:cNvPr>
          <p:cNvSpPr/>
          <p:nvPr/>
        </p:nvSpPr>
        <p:spPr>
          <a:xfrm>
            <a:off x="485869" y="3043421"/>
            <a:ext cx="110844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(1,10) :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(2,10):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('%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* %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%2d   '%(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j,i,j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),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="")   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AB7D2-4829-40C7-8608-2B4420022FA6}"/>
              </a:ext>
            </a:extLst>
          </p:cNvPr>
          <p:cNvSpPr txBox="1"/>
          <p:nvPr/>
        </p:nvSpPr>
        <p:spPr>
          <a:xfrm>
            <a:off x="307818" y="1502875"/>
            <a:ext cx="526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Consolas" panose="020B0609020204030204" pitchFamily="49" charset="0"/>
              </a:rPr>
              <a:t>구구단 </a:t>
            </a:r>
            <a:r>
              <a:rPr lang="en-US" altLang="ko-KR" sz="2800" b="1" dirty="0">
                <a:latin typeface="Consolas" panose="020B0609020204030204" pitchFamily="49" charset="0"/>
              </a:rPr>
              <a:t>with formatting 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6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 읽기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5EA8C-6B39-4CB7-9752-F4F0154458A3}"/>
              </a:ext>
            </a:extLst>
          </p:cNvPr>
          <p:cNvSpPr txBox="1"/>
          <p:nvPr/>
        </p:nvSpPr>
        <p:spPr>
          <a:xfrm>
            <a:off x="380245" y="1791408"/>
            <a:ext cx="8066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latin typeface="Consolas" panose="020B0609020204030204" pitchFamily="49" charset="0"/>
              </a:rPr>
              <a:t>mols.sdf</a:t>
            </a:r>
            <a:r>
              <a:rPr lang="ko-KR" altLang="en-US" sz="2800" b="1" dirty="0">
                <a:latin typeface="Consolas" panose="020B0609020204030204" pitchFamily="49" charset="0"/>
              </a:rPr>
              <a:t> 파일에서</a:t>
            </a:r>
            <a:endParaRPr lang="en-US" altLang="ko-KR" sz="2800" b="1" dirty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Consolas" panose="020B0609020204030204" pitchFamily="49" charset="0"/>
              </a:rPr>
              <a:t> 파일 안에 들어있는 분자의 개수는</a:t>
            </a:r>
            <a:r>
              <a:rPr lang="en-US" altLang="ko-KR" sz="2800" dirty="0">
                <a:latin typeface="Consolas" panose="020B0609020204030204" pitchFamily="49" charset="0"/>
              </a:rPr>
              <a:t>?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>
                <a:latin typeface="Consolas" panose="020B0609020204030204" pitchFamily="49" charset="0"/>
              </a:rPr>
              <a:t>2. </a:t>
            </a:r>
            <a:r>
              <a:rPr lang="ko-KR" altLang="en-US" sz="2800" dirty="0">
                <a:latin typeface="Consolas" panose="020B0609020204030204" pitchFamily="49" charset="0"/>
              </a:rPr>
              <a:t>각 분자의 분자량을 구해보자</a:t>
            </a:r>
            <a:r>
              <a:rPr lang="en-US" altLang="ko-KR" sz="28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C00000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가장 빈번하게 출현한 원자는</a:t>
            </a:r>
            <a:r>
              <a:rPr lang="en-US" altLang="ko-KR" sz="2800" dirty="0">
                <a:solidFill>
                  <a:srgbClr val="C00000"/>
                </a:solidFill>
                <a:latin typeface="Consolas" panose="020B0609020204030204" pitchFamily="49" charset="0"/>
              </a:rPr>
              <a:t>?</a:t>
            </a:r>
          </a:p>
          <a:p>
            <a:endParaRPr lang="en-US" altLang="ko-KR" sz="2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2800" dirty="0">
                <a:solidFill>
                  <a:srgbClr val="C00000"/>
                </a:solidFill>
                <a:latin typeface="Consolas" panose="020B0609020204030204" pitchFamily="49" charset="0"/>
              </a:rPr>
              <a:t>4. </a:t>
            </a:r>
            <a:r>
              <a:rPr lang="ko-KR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가장 적게 출현한 원자는</a:t>
            </a:r>
            <a:r>
              <a:rPr lang="en-US" altLang="ko-KR" sz="2800" dirty="0">
                <a:solidFill>
                  <a:srgbClr val="C00000"/>
                </a:solidFill>
                <a:latin typeface="Consolas" panose="020B0609020204030204" pitchFamily="49" charset="0"/>
              </a:rPr>
              <a:t>?</a:t>
            </a:r>
            <a:endParaRPr lang="ko-KR" altLang="en-US" sz="2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7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 읽기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A1926-07BA-49C6-AA5D-F000879274F3}"/>
              </a:ext>
            </a:extLst>
          </p:cNvPr>
          <p:cNvSpPr txBox="1"/>
          <p:nvPr/>
        </p:nvSpPr>
        <p:spPr>
          <a:xfrm>
            <a:off x="395334" y="1240325"/>
            <a:ext cx="44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1.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648E30-F2AB-4ACE-97F8-EE5CC117C946}"/>
              </a:ext>
            </a:extLst>
          </p:cNvPr>
          <p:cNvSpPr/>
          <p:nvPr/>
        </p:nvSpPr>
        <p:spPr>
          <a:xfrm>
            <a:off x="1047184" y="155595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('mols.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','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f:</a:t>
            </a: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'$$$$'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+1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765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 읽기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A1926-07BA-49C6-AA5D-F000879274F3}"/>
              </a:ext>
            </a:extLst>
          </p:cNvPr>
          <p:cNvSpPr txBox="1"/>
          <p:nvPr/>
        </p:nvSpPr>
        <p:spPr>
          <a:xfrm>
            <a:off x="395334" y="1240325"/>
            <a:ext cx="44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2.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86A280-F56C-4E33-8B9C-A8ED501130D6}"/>
              </a:ext>
            </a:extLst>
          </p:cNvPr>
          <p:cNvSpPr/>
          <p:nvPr/>
        </p:nvSpPr>
        <p:spPr>
          <a:xfrm>
            <a:off x="262550" y="2090172"/>
            <a:ext cx="125209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('mols.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','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aw_dic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{'H':1,'C':12,'F':19,'Cl':35,'N':14,'Br':80,'O':16}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mw_box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[] #각 분자의 분자량 넣는다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one_mol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=[] #분자 하나씩 담아 처리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[] #각 분자의 원자만 담아 처리 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mw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15743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 읽기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96B6FF-01D2-44C4-8BDC-7440F445F76E}"/>
              </a:ext>
            </a:extLst>
          </p:cNvPr>
          <p:cNvSpPr/>
          <p:nvPr/>
        </p:nvSpPr>
        <p:spPr>
          <a:xfrm>
            <a:off x="1080380" y="1545507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f: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one_mol.append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'$$$$'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one_mol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[3].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split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()[0]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atom_info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one_mol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[4:4+int(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atom_info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   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atom_box.append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a.split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()[3])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aw_dic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mw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mw+aw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mw_box.append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mw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mw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 0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one_mol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=[]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[]         </a:t>
            </a:r>
          </a:p>
          <a:p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mw_box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9825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 읽기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_ </a:t>
            </a:r>
            <a:r>
              <a:rPr lang="en-US" altLang="ko-KR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A1926-07BA-49C6-AA5D-F000879274F3}"/>
              </a:ext>
            </a:extLst>
          </p:cNvPr>
          <p:cNvSpPr txBox="1"/>
          <p:nvPr/>
        </p:nvSpPr>
        <p:spPr>
          <a:xfrm>
            <a:off x="395334" y="1240325"/>
            <a:ext cx="194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3, 4.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3978A2-63F8-4457-8FE3-D70AF643BDFA}"/>
              </a:ext>
            </a:extLst>
          </p:cNvPr>
          <p:cNvSpPr/>
          <p:nvPr/>
        </p:nvSpPr>
        <p:spPr>
          <a:xfrm>
            <a:off x="63376" y="22260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('mols.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sdf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','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at_appear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={}</a:t>
            </a:r>
          </a:p>
          <a:p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one_mol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=[] #분자 하나씩 담아 처리</a:t>
            </a:r>
          </a:p>
          <a:p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[] #각 분자의 원자만 담아 처리 </a:t>
            </a:r>
          </a:p>
          <a:p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mw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492C98-09CA-4862-A528-B1839BA442EC}"/>
              </a:ext>
            </a:extLst>
          </p:cNvPr>
          <p:cNvSpPr/>
          <p:nvPr/>
        </p:nvSpPr>
        <p:spPr>
          <a:xfrm>
            <a:off x="5528649" y="1384127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f: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one_mol.append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'$$$$'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one_mol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[3].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split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()[0]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atom_info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one_mol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[4:4+int(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atom_info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atom_box.append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a.split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()[3])            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at_appear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at_appear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at_appear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 = n+1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at_appear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 = 1  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one_mol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=[]</a:t>
            </a:r>
          </a:p>
          <a:p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atom_box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[]    </a:t>
            </a:r>
          </a:p>
          <a:p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at_appear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597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중간고사 월요일반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문제풀이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47F00F-3079-4BF5-9D62-E464042CA3D7}"/>
              </a:ext>
            </a:extLst>
          </p:cNvPr>
          <p:cNvSpPr/>
          <p:nvPr/>
        </p:nvSpPr>
        <p:spPr>
          <a:xfrm>
            <a:off x="413440" y="1846629"/>
            <a:ext cx="95634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palin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(110,1001) :</a:t>
            </a: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)[::-1]</a:t>
            </a: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summ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n+int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summ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summ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)[::-1]):</a:t>
            </a: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palin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palin+n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p.append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palin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0B5D8-60F8-40B4-9E4C-F33685A89143}"/>
              </a:ext>
            </a:extLst>
          </p:cNvPr>
          <p:cNvSpPr txBox="1"/>
          <p:nvPr/>
        </p:nvSpPr>
        <p:spPr>
          <a:xfrm>
            <a:off x="7278984" y="1015632"/>
            <a:ext cx="5205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문제는 자료실에 </a:t>
            </a:r>
            <a:r>
              <a:rPr lang="ko-KR" altLang="en-US" sz="2400" b="1" dirty="0" err="1">
                <a:latin typeface="Consolas" panose="020B0609020204030204" pitchFamily="49" charset="0"/>
              </a:rPr>
              <a:t>업로드되어있음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파일명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 err="1">
                <a:latin typeface="Consolas" panose="020B0609020204030204" pitchFamily="49" charset="0"/>
              </a:rPr>
              <a:t>mid_MON.word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중간고사 목요일반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문제풀이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7ECBA9-C69D-46FE-AE7D-3CAFCF021AC6}"/>
              </a:ext>
            </a:extLst>
          </p:cNvPr>
          <p:cNvSpPr/>
          <p:nvPr/>
        </p:nvSpPr>
        <p:spPr>
          <a:xfrm>
            <a:off x="277638" y="1298893"/>
            <a:ext cx="94276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6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radar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[7,8]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enemy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 [[5,1],[4,2],[3,7],[4,6],[5,6]]</a:t>
            </a:r>
          </a:p>
          <a:p>
            <a:endParaRPr lang="ko-KR" alt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check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x1 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radar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[0]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y1 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radar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[1]    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enemy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x2 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[0] 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y2 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((x1-x2)**2+(y1-y2)**2)**0.5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&lt;=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check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check+1</a:t>
            </a:r>
          </a:p>
          <a:p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check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720E7-0E87-4DAA-B0F5-BF441C53BB19}"/>
              </a:ext>
            </a:extLst>
          </p:cNvPr>
          <p:cNvSpPr txBox="1"/>
          <p:nvPr/>
        </p:nvSpPr>
        <p:spPr>
          <a:xfrm>
            <a:off x="7188450" y="1142286"/>
            <a:ext cx="5205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문제는 자료실에 </a:t>
            </a:r>
            <a:r>
              <a:rPr lang="ko-KR" altLang="en-US" sz="2400" b="1" dirty="0" err="1">
                <a:latin typeface="Consolas" panose="020B0609020204030204" pitchFamily="49" charset="0"/>
              </a:rPr>
              <a:t>업로드되어있음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파일명 </a:t>
            </a:r>
            <a:r>
              <a:rPr lang="en-US" altLang="ko-KR" sz="2400" b="1" dirty="0">
                <a:latin typeface="Consolas" panose="020B0609020204030204" pitchFamily="49" charset="0"/>
              </a:rPr>
              <a:t>: </a:t>
            </a:r>
            <a:r>
              <a:rPr lang="en-US" altLang="ko-KR" sz="2400" b="1" dirty="0" err="1">
                <a:latin typeface="Consolas" panose="020B0609020204030204" pitchFamily="49" charset="0"/>
              </a:rPr>
              <a:t>mid_THU.word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3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D965B14-E685-4F6E-941B-B58CCF51BFB2}"/>
              </a:ext>
            </a:extLst>
          </p:cNvPr>
          <p:cNvSpPr/>
          <p:nvPr/>
        </p:nvSpPr>
        <p:spPr>
          <a:xfrm>
            <a:off x="371196" y="1354828"/>
            <a:ext cx="5724804" cy="132343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 생성하기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FF45A5-5DD3-44FA-BF1B-B8290A956308}"/>
              </a:ext>
            </a:extLst>
          </p:cNvPr>
          <p:cNvSpPr/>
          <p:nvPr/>
        </p:nvSpPr>
        <p:spPr>
          <a:xfrm>
            <a:off x="670683" y="1539494"/>
            <a:ext cx="511390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 open(</a:t>
            </a:r>
            <a:r>
              <a:rPr lang="en-US" altLang="ko-KR" sz="2800" b="1" dirty="0">
                <a:solidFill>
                  <a:srgbClr val="880000"/>
                </a:solidFill>
                <a:latin typeface="Consolas" panose="020B0609020204030204" pitchFamily="49" charset="0"/>
              </a:rPr>
              <a:t>'new</a:t>
            </a:r>
            <a:r>
              <a:rPr lang="en-US" altLang="ko-KR" sz="2800" b="1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800" b="1" dirty="0">
                <a:solidFill>
                  <a:srgbClr val="880000"/>
                </a:solidFill>
                <a:latin typeface="Consolas" panose="020B0609020204030204" pitchFamily="49" charset="0"/>
              </a:rPr>
              <a:t>txt'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800" b="1" dirty="0">
                <a:solidFill>
                  <a:srgbClr val="880000"/>
                </a:solidFill>
                <a:latin typeface="Consolas" panose="020B0609020204030204" pitchFamily="49" charset="0"/>
              </a:rPr>
              <a:t>'w'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28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f.close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sz="28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BCD7349-9BB6-49D4-A085-F52ABDB7E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74490"/>
              </p:ext>
            </p:extLst>
          </p:nvPr>
        </p:nvGraphicFramePr>
        <p:xfrm>
          <a:off x="1499480" y="4685159"/>
          <a:ext cx="9681927" cy="1739704"/>
        </p:xfrm>
        <a:graphic>
          <a:graphicData uri="http://schemas.openxmlformats.org/drawingml/2006/table">
            <a:tbl>
              <a:tblPr/>
              <a:tblGrid>
                <a:gridCol w="1929022">
                  <a:extLst>
                    <a:ext uri="{9D8B030D-6E8A-4147-A177-3AD203B41FA5}">
                      <a16:colId xmlns:a16="http://schemas.microsoft.com/office/drawing/2014/main" val="556049569"/>
                    </a:ext>
                  </a:extLst>
                </a:gridCol>
                <a:gridCol w="7752905">
                  <a:extLst>
                    <a:ext uri="{9D8B030D-6E8A-4147-A177-3AD203B41FA5}">
                      <a16:colId xmlns:a16="http://schemas.microsoft.com/office/drawing/2014/main" val="3808697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dirty="0">
                          <a:effectLst/>
                          <a:latin typeface="Consolas" panose="020B0609020204030204" pitchFamily="49" charset="0"/>
                        </a:rPr>
                        <a:t>파일열기모드</a:t>
                      </a:r>
                    </a:p>
                  </a:txBody>
                  <a:tcPr marT="42203" marB="42203" anchor="ctr">
                    <a:lnL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dirty="0">
                          <a:effectLst/>
                          <a:latin typeface="Consolas" panose="020B0609020204030204" pitchFamily="49" charset="0"/>
                        </a:rPr>
                        <a:t>설명</a:t>
                      </a:r>
                    </a:p>
                  </a:txBody>
                  <a:tcPr marT="42203" marB="42203" anchor="ctr">
                    <a:lnL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09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42203" marB="42203" anchor="ctr">
                    <a:lnL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dirty="0">
                          <a:effectLst/>
                          <a:latin typeface="Consolas" panose="020B0609020204030204" pitchFamily="49" charset="0"/>
                        </a:rPr>
                        <a:t>읽기모드 </a:t>
                      </a:r>
                      <a:r>
                        <a:rPr lang="en-US" altLang="ko-KR" sz="2000" dirty="0">
                          <a:effectLst/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ko-KR" altLang="en-US" sz="2000" dirty="0">
                          <a:effectLst/>
                          <a:latin typeface="Consolas" panose="020B0609020204030204" pitchFamily="49" charset="0"/>
                        </a:rPr>
                        <a:t>파일을 읽기만 할 때 사용</a:t>
                      </a:r>
                    </a:p>
                  </a:txBody>
                  <a:tcPr marT="42203" marB="42203" anchor="ctr">
                    <a:lnL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10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T="42203" marB="42203" anchor="ctr">
                    <a:lnL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dirty="0">
                          <a:effectLst/>
                          <a:latin typeface="Consolas" panose="020B0609020204030204" pitchFamily="49" charset="0"/>
                        </a:rPr>
                        <a:t>쓰기모드 </a:t>
                      </a:r>
                      <a:r>
                        <a:rPr lang="en-US" altLang="ko-KR" sz="2000" dirty="0">
                          <a:effectLst/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ko-KR" altLang="en-US" sz="2000" dirty="0">
                          <a:effectLst/>
                          <a:latin typeface="Consolas" panose="020B0609020204030204" pitchFamily="49" charset="0"/>
                        </a:rPr>
                        <a:t>파일에 내용을 쓸 때 사용</a:t>
                      </a:r>
                    </a:p>
                  </a:txBody>
                  <a:tcPr marT="42203" marB="42203" anchor="ctr">
                    <a:lnL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493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42203" marB="42203" anchor="ctr">
                    <a:lnL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dirty="0">
                          <a:effectLst/>
                          <a:latin typeface="Consolas" panose="020B0609020204030204" pitchFamily="49" charset="0"/>
                        </a:rPr>
                        <a:t>추가모드 </a:t>
                      </a:r>
                      <a:r>
                        <a:rPr lang="en-US" altLang="ko-KR" sz="2000" dirty="0">
                          <a:effectLst/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ko-KR" altLang="en-US" sz="2000" dirty="0">
                          <a:effectLst/>
                          <a:latin typeface="Consolas" panose="020B0609020204030204" pitchFamily="49" charset="0"/>
                        </a:rPr>
                        <a:t>파일의 마지막에 새로운 내용을 추가 시킬 때 사용</a:t>
                      </a:r>
                    </a:p>
                  </a:txBody>
                  <a:tcPr marT="42203" marB="42203" anchor="ctr">
                    <a:lnL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03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4131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FDE71C-E3D6-46D5-A52E-4826DA710A21}"/>
              </a:ext>
            </a:extLst>
          </p:cNvPr>
          <p:cNvSpPr txBox="1"/>
          <p:nvPr/>
        </p:nvSpPr>
        <p:spPr>
          <a:xfrm>
            <a:off x="5060888" y="2978105"/>
            <a:ext cx="6986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f.close</a:t>
            </a:r>
            <a:r>
              <a:rPr lang="en-US" altLang="ko-KR" sz="2000" dirty="0">
                <a:latin typeface="Consolas" panose="020B0609020204030204" pitchFamily="49" charset="0"/>
              </a:rPr>
              <a:t>() </a:t>
            </a:r>
            <a:r>
              <a:rPr lang="ko-KR" altLang="en-US" sz="2000" dirty="0"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latin typeface="Consolas" panose="020B0609020204030204" pitchFamily="49" charset="0"/>
              </a:rPr>
              <a:t>open</a:t>
            </a:r>
            <a:r>
              <a:rPr lang="ko-KR" altLang="en-US" sz="2000" dirty="0">
                <a:latin typeface="Consolas" panose="020B0609020204030204" pitchFamily="49" charset="0"/>
              </a:rPr>
              <a:t>된 파일을 닫아주는 역할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굳이 쓰지 않아도 큰 문제는 없지만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 err="1">
                <a:latin typeface="Consolas" panose="020B0609020204030204" pitchFamily="49" charset="0"/>
              </a:rPr>
              <a:t>열려있는</a:t>
            </a:r>
            <a:r>
              <a:rPr lang="ko-KR" altLang="en-US" sz="2000" dirty="0">
                <a:latin typeface="Consolas" panose="020B0609020204030204" pitchFamily="49" charset="0"/>
              </a:rPr>
              <a:t> 파일을 닫지않고 다시 사용한다면 문제가 된다</a:t>
            </a:r>
            <a:r>
              <a:rPr lang="en-US" altLang="ko-KR" sz="2000" dirty="0">
                <a:latin typeface="Consolas" panose="020B0609020204030204" pitchFamily="49" charset="0"/>
              </a:rPr>
              <a:t>. (</a:t>
            </a:r>
            <a:r>
              <a:rPr lang="ko-KR" altLang="en-US" sz="2000" dirty="0">
                <a:latin typeface="Consolas" panose="020B0609020204030204" pitchFamily="49" charset="0"/>
              </a:rPr>
              <a:t>예시는 뒤에서</a:t>
            </a:r>
            <a:r>
              <a:rPr lang="en-US" altLang="ko-KR" sz="2000" dirty="0">
                <a:latin typeface="Consolas" panose="020B0609020204030204" pitchFamily="49" charset="0"/>
              </a:rPr>
              <a:t>..)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93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CF7AAA-560A-4DF6-94ED-C16B0825E06E}"/>
              </a:ext>
            </a:extLst>
          </p:cNvPr>
          <p:cNvSpPr/>
          <p:nvPr/>
        </p:nvSpPr>
        <p:spPr>
          <a:xfrm>
            <a:off x="3233598" y="4551403"/>
            <a:ext cx="5724804" cy="132343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파일에 내용 쓰기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B955DE-CB5B-4F68-A7A7-B23FDE245C86}"/>
              </a:ext>
            </a:extLst>
          </p:cNvPr>
          <p:cNvSpPr txBox="1"/>
          <p:nvPr/>
        </p:nvSpPr>
        <p:spPr>
          <a:xfrm>
            <a:off x="5648129" y="4889956"/>
            <a:ext cx="93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\n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951D63-DB2B-43E6-975F-D00F22DA1887}"/>
              </a:ext>
            </a:extLst>
          </p:cNvPr>
          <p:cNvSpPr/>
          <p:nvPr/>
        </p:nvSpPr>
        <p:spPr>
          <a:xfrm>
            <a:off x="471507" y="1644878"/>
            <a:ext cx="491673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 = open(</a:t>
            </a:r>
            <a:r>
              <a:rPr lang="ko-KR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800" dirty="0">
                <a:solidFill>
                  <a:srgbClr val="C00000"/>
                </a:solidFill>
                <a:latin typeface="Consolas" panose="020B0609020204030204" pitchFamily="49" charset="0"/>
              </a:rPr>
              <a:t>ew</a:t>
            </a:r>
            <a:r>
              <a:rPr lang="en-US" altLang="ko-KR" sz="28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.txt</a:t>
            </a:r>
            <a:r>
              <a:rPr lang="ko-KR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ko-KR" alt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f.write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hello world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f.write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hello python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f.close</a:t>
            </a:r>
            <a:r>
              <a:rPr lang="en-US" altLang="ko-KR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6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파일에 내용 쓰기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C67E1-F5F2-45DA-BE25-D8048B8E2D58}"/>
              </a:ext>
            </a:extLst>
          </p:cNvPr>
          <p:cNvSpPr txBox="1"/>
          <p:nvPr/>
        </p:nvSpPr>
        <p:spPr>
          <a:xfrm>
            <a:off x="353086" y="1357761"/>
            <a:ext cx="12019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turtle.txt</a:t>
            </a:r>
            <a:r>
              <a:rPr lang="ko-KR" altLang="en-US" sz="2400" dirty="0">
                <a:latin typeface="Consolas" panose="020B0609020204030204" pitchFamily="49" charset="0"/>
              </a:rPr>
              <a:t>라는 파일 안에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번 거북이부터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번 거북이</a:t>
            </a:r>
            <a:r>
              <a:rPr lang="ko-KR" altLang="en-US" sz="2400" dirty="0">
                <a:latin typeface="Consolas" panose="020B0609020204030204" pitchFamily="49" charset="0"/>
              </a:rPr>
              <a:t>까지 </a:t>
            </a:r>
            <a:r>
              <a:rPr lang="ko-KR" altLang="en-US" sz="2400" dirty="0" err="1">
                <a:latin typeface="Consolas" panose="020B0609020204030204" pitchFamily="49" charset="0"/>
              </a:rPr>
              <a:t>적혀있는</a:t>
            </a:r>
            <a:r>
              <a:rPr lang="ko-KR" altLang="en-US" sz="2400" dirty="0">
                <a:latin typeface="Consolas" panose="020B0609020204030204" pitchFamily="49" charset="0"/>
              </a:rPr>
              <a:t> 출석부를 만들어보자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3F0E8-6C11-4FFD-B7B3-043567A55159}"/>
              </a:ext>
            </a:extLst>
          </p:cNvPr>
          <p:cNvSpPr/>
          <p:nvPr/>
        </p:nvSpPr>
        <p:spPr>
          <a:xfrm>
            <a:off x="2906162" y="2652830"/>
            <a:ext cx="4137434" cy="4006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CABA3-2134-4A05-A854-69E74D438E96}"/>
              </a:ext>
            </a:extLst>
          </p:cNvPr>
          <p:cNvSpPr txBox="1"/>
          <p:nvPr/>
        </p:nvSpPr>
        <p:spPr>
          <a:xfrm>
            <a:off x="3232086" y="2820413"/>
            <a:ext cx="3367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1</a:t>
            </a:r>
            <a:r>
              <a:rPr lang="ko-KR" altLang="en-US" sz="2400" dirty="0">
                <a:latin typeface="Consolas" panose="020B0609020204030204" pitchFamily="49" charset="0"/>
              </a:rPr>
              <a:t>번 거북이 출첵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2</a:t>
            </a:r>
            <a:r>
              <a:rPr lang="ko-KR" altLang="en-US" sz="2400" dirty="0">
                <a:latin typeface="Consolas" panose="020B0609020204030204" pitchFamily="49" charset="0"/>
              </a:rPr>
              <a:t>번 거북이 출첵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100</a:t>
            </a:r>
            <a:r>
              <a:rPr lang="ko-KR" altLang="en-US" sz="2400" dirty="0">
                <a:latin typeface="Consolas" panose="020B0609020204030204" pitchFamily="49" charset="0"/>
              </a:rPr>
              <a:t>번 거북이 출첵</a:t>
            </a:r>
          </a:p>
        </p:txBody>
      </p:sp>
      <p:pic>
        <p:nvPicPr>
          <p:cNvPr id="3074" name="Picture 2" descr="https://static.thenounproject.com/png/853135-200.png">
            <a:extLst>
              <a:ext uri="{FF2B5EF4-FFF2-40B4-BE49-F238E27FC236}">
                <a16:creationId xmlns:a16="http://schemas.microsoft.com/office/drawing/2014/main" id="{06278CC3-1CE8-4B1B-B11E-8BD696380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782" y="3708525"/>
            <a:ext cx="3176635" cy="317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tatic.thenounproject.com/png/2013736-200.png">
            <a:extLst>
              <a:ext uri="{FF2B5EF4-FFF2-40B4-BE49-F238E27FC236}">
                <a16:creationId xmlns:a16="http://schemas.microsoft.com/office/drawing/2014/main" id="{9F8B393A-D354-4A73-A7F7-CF6FE5A9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85" y="2652831"/>
            <a:ext cx="1067177" cy="106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6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파일에 내용 쓰기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7446D6-4105-4865-B256-F90639EAC158}"/>
              </a:ext>
            </a:extLst>
          </p:cNvPr>
          <p:cNvSpPr/>
          <p:nvPr/>
        </p:nvSpPr>
        <p:spPr>
          <a:xfrm>
            <a:off x="485869" y="2572640"/>
            <a:ext cx="92194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open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turtle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txt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','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range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(1, 101):</a:t>
            </a: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"%3d번 거북이 출첵.\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%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f.write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f.close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185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9178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72017" y="296128"/>
            <a:ext cx="9071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파일에 내용 쓰기</a:t>
            </a:r>
          </a:p>
          <a:p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5D2949-AB60-472F-A693-764DA84D5ED1}"/>
              </a:ext>
            </a:extLst>
          </p:cNvPr>
          <p:cNvSpPr txBox="1"/>
          <p:nvPr/>
        </p:nvSpPr>
        <p:spPr>
          <a:xfrm>
            <a:off x="588475" y="2461909"/>
            <a:ext cx="9361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Consolas" panose="020B0609020204030204" pitchFamily="49" charset="0"/>
              </a:rPr>
              <a:t>거북이 출석부를 완성했다면</a:t>
            </a:r>
            <a:r>
              <a:rPr lang="en-US" altLang="ko-KR" sz="2800" dirty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2800" dirty="0">
                <a:latin typeface="Consolas" panose="020B0609020204030204" pitchFamily="49" charset="0"/>
              </a:rPr>
              <a:t>출석부 맨 마지막줄에 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ko-KR" altLang="en-US" sz="2800" dirty="0">
                <a:latin typeface="Consolas" panose="020B0609020204030204" pitchFamily="49" charset="0"/>
              </a:rPr>
              <a:t>'거북이 </a:t>
            </a:r>
            <a:r>
              <a:rPr lang="en-US" altLang="ko-KR" sz="2800" dirty="0">
                <a:latin typeface="Consolas" panose="020B0609020204030204" pitchFamily="49" charset="0"/>
              </a:rPr>
              <a:t>100</a:t>
            </a:r>
            <a:r>
              <a:rPr lang="ko-KR" altLang="en-US" sz="2800" dirty="0">
                <a:latin typeface="Consolas" panose="020B0609020204030204" pitchFamily="49" charset="0"/>
              </a:rPr>
              <a:t>마리 모두 출석'</a:t>
            </a:r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ko-KR" altLang="en-US" sz="2800" dirty="0">
                <a:latin typeface="Consolas" panose="020B0609020204030204" pitchFamily="49" charset="0"/>
              </a:rPr>
              <a:t>이라고 입력해보자</a:t>
            </a:r>
            <a:r>
              <a:rPr lang="en-US" altLang="ko-KR" sz="2800" dirty="0">
                <a:latin typeface="Consolas" panose="020B0609020204030204" pitchFamily="49" charset="0"/>
              </a:rPr>
              <a:t>. </a:t>
            </a:r>
          </a:p>
        </p:txBody>
      </p:sp>
      <p:pic>
        <p:nvPicPr>
          <p:cNvPr id="2052" name="Picture 4" descr="https://static.thenounproject.com/png/181036-200.png">
            <a:extLst>
              <a:ext uri="{FF2B5EF4-FFF2-40B4-BE49-F238E27FC236}">
                <a16:creationId xmlns:a16="http://schemas.microsoft.com/office/drawing/2014/main" id="{AD27EB82-1E12-4E47-905C-66ECEFD0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57" y="3421451"/>
            <a:ext cx="3140421" cy="31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04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1637</Words>
  <Application>Microsoft Office PowerPoint</Application>
  <PresentationFormat>와이드스크린</PresentationFormat>
  <Paragraphs>254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Consolas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30</cp:revision>
  <dcterms:created xsi:type="dcterms:W3CDTF">2018-10-26T09:52:07Z</dcterms:created>
  <dcterms:modified xsi:type="dcterms:W3CDTF">2018-11-01T05:03:54Z</dcterms:modified>
</cp:coreProperties>
</file>