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73" r:id="rId6"/>
    <p:sldId id="276" r:id="rId7"/>
    <p:sldId id="272" r:id="rId8"/>
    <p:sldId id="274" r:id="rId9"/>
    <p:sldId id="275" r:id="rId10"/>
    <p:sldId id="257" r:id="rId11"/>
    <p:sldId id="258" r:id="rId12"/>
    <p:sldId id="259" r:id="rId13"/>
    <p:sldId id="267" r:id="rId14"/>
    <p:sldId id="268" r:id="rId15"/>
    <p:sldId id="266" r:id="rId16"/>
    <p:sldId id="277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ng" initials="c" lastIdx="1" clrIdx="0">
    <p:extLst>
      <p:ext uri="{19B8F6BF-5375-455C-9EA6-DF929625EA0E}">
        <p15:presenceInfo xmlns:p15="http://schemas.microsoft.com/office/powerpoint/2012/main" userId="cr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8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A43C1-A53A-4A8C-908F-0B10AC46E92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389A6-1748-4A51-98F6-C6A63570B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0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6A1A8-5305-48BF-B882-5A067212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7FB44-0B49-4878-AB36-9146FF880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1C4E1-FA11-48C1-B4E4-9EBA64DE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D2130-70AF-4CC9-A09D-731DA1B5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8B492-BF31-4D2E-8D6A-8DCAF78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6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A13B-5A4B-47A8-A5AF-5953FD1F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5ABDC-517F-4F0A-9336-B6823609A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743BD-4307-4D3F-8B6F-7ED3F38A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2E9F0-3D5A-4EFC-9287-8A5A958C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1D80-45EB-4EA8-835C-16CE476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73BBF-DBCD-4DA6-B363-A8F5CE81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A6300-FB41-4C5D-A959-E9AB8ED6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AD2D4-AF7B-45C5-AAE8-F67D12E0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AB857-B51B-4601-BD72-CCF6EA66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33A1E-C284-4858-BA51-F1C7D9CC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6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DF331-3BBC-462B-9B3C-ACBB433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7A21D-B676-47FE-8F3C-47BA021B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53001-86F3-4107-8D84-855E978D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B9080-0231-40B8-B0E4-1B83637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2F856-DE8F-4930-915C-900B4A5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7169-1B2E-4E56-B8A1-87D5F8CD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1AB8E-714D-4255-B53F-13F62F96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E8BE6-A668-45A1-B653-E9FFA73B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E35AD-FDC1-48DA-827F-B3BB8E3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F8386-EA28-42C7-AEC1-A6799FFF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F46C7-C3EE-488B-872E-637DECE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1DF4D-93BF-483E-A169-CCE373DFF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BC5CE-BFB2-4424-B9DC-1DE091FB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26E3D-7A0E-402A-B5C8-BBDCA94D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E63C9-08AF-4760-BF8F-56B89096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DA969-EB32-4274-AF6B-DD844F8D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F749F-0BAA-4C47-B9B9-659BFFFA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E146C-E6AD-4109-9055-2D373920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1739D-9AE5-4B6A-B3C6-41CA493E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FFE59F-7313-4239-9002-66D8A194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6F6197-2ED4-438B-AD59-43E4A6409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45AF5C-D3CA-4944-B20F-9A465A0B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DAAF53-2143-406A-AC62-7C0AF368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4DDAD-BB37-4718-8C3C-005D28C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8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0994-685B-465C-B8DC-D2BF9EEA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A60AF-A9B4-4032-9DA7-0BCF5498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98C3D-054A-41F3-979A-62390BFD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E30B-16D7-452D-B536-4F30DD2A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8458E9-EF03-4373-BF07-1370CF2F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36DCFF-9630-41A8-89AE-C2C047B4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6F1DB-875C-41B9-9B23-9C7671F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0D59-3460-4924-8F67-5DFFE33C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B5CAA-C7EA-4CBB-9D8E-D59879B7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C67B8-EA2C-4095-A17F-773E89B0E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EC98A-5122-4777-BD78-852ED5B0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68BC6-EECE-4121-87D7-0C0785F3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3BFF0-3F3B-4EB8-99AE-30D4B116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1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B6D29-EAB7-49FF-AD14-DA7D29BF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07F01-ACE2-4CD2-B327-AC07DCB99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33C20-50EA-4523-8A4A-B6A6F8E7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8B603-04C9-4E9F-99BA-4A5DB806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90665-0E2E-4EDE-84FF-A0D7C39F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8085A-A764-4CCC-AE6A-3A810047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6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34D1C-D806-47AB-9B93-68232D9F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F359F-4A0C-4FB7-82EC-60D9F6F1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C5CE-9CB1-4C8D-9F66-B2B06AB7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E0BC-B088-4627-8274-8D239A3D7E6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32925-8FA4-4D72-A076-953F4E015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44547-17F6-484C-979F-311893E9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10CE-22C2-473A-8F6B-6C5C71E5A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5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syykim@ss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864229" y="993996"/>
            <a:ext cx="74962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</a:rPr>
              <a:t>2018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</a:rPr>
              <a:t>년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</a:rPr>
              <a:t> 2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</a:rPr>
              <a:t>학기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4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</a:rPr>
              <a:t>컴퓨터 프로그래밍 및 실습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4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4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</a:rPr>
              <a:t>강사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</a:rPr>
              <a:t>김신영 </a:t>
            </a: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54" y="4293460"/>
            <a:ext cx="7592555" cy="25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33BE-0EF9-4DDA-8585-5E0DAAB82AE8}"/>
              </a:ext>
            </a:extLst>
          </p:cNvPr>
          <p:cNvSpPr/>
          <p:nvPr/>
        </p:nvSpPr>
        <p:spPr>
          <a:xfrm>
            <a:off x="253497" y="1871431"/>
            <a:ext cx="688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https://www.anaconda.com/download/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48649A-6313-46FC-8CD0-03BF68C7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2" y="3175633"/>
            <a:ext cx="11924195" cy="3481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CC63F8-352A-44BD-A987-AE2DD9F459C4}"/>
              </a:ext>
            </a:extLst>
          </p:cNvPr>
          <p:cNvSpPr txBox="1"/>
          <p:nvPr/>
        </p:nvSpPr>
        <p:spPr>
          <a:xfrm>
            <a:off x="133902" y="1289128"/>
            <a:ext cx="972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선물꾸러미 사제 </a:t>
            </a:r>
            <a:r>
              <a:rPr lang="ko-KR" altLang="en-US" sz="2400" b="1" dirty="0" err="1">
                <a:latin typeface="+mn-ea"/>
              </a:rPr>
              <a:t>배포판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Anaconda</a:t>
            </a:r>
            <a:endParaRPr lang="ko-KR" altLang="en-US" sz="24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21BD2B-0EE4-4EE7-82D5-0E22374AC294}"/>
              </a:ext>
            </a:extLst>
          </p:cNvPr>
          <p:cNvSpPr/>
          <p:nvPr/>
        </p:nvSpPr>
        <p:spPr>
          <a:xfrm>
            <a:off x="0" y="368556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347AA-DC38-465C-80E9-2913E6BECF5D}"/>
              </a:ext>
            </a:extLst>
          </p:cNvPr>
          <p:cNvSpPr txBox="1"/>
          <p:nvPr/>
        </p:nvSpPr>
        <p:spPr>
          <a:xfrm>
            <a:off x="153909" y="477198"/>
            <a:ext cx="921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내 컴퓨터에 </a:t>
            </a:r>
            <a:r>
              <a:rPr lang="en-US" altLang="ko-KR" sz="2400" b="1" dirty="0">
                <a:solidFill>
                  <a:schemeClr val="bg1"/>
                </a:solidFill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</a:rPr>
              <a:t>설치하기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A786DC-4881-4FBC-90C8-5DC969B4987A}"/>
              </a:ext>
            </a:extLst>
          </p:cNvPr>
          <p:cNvSpPr/>
          <p:nvPr/>
        </p:nvSpPr>
        <p:spPr>
          <a:xfrm>
            <a:off x="253497" y="2523532"/>
            <a:ext cx="732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+mn-ea"/>
              </a:rPr>
              <a:t>Bit </a:t>
            </a:r>
            <a:r>
              <a:rPr lang="ko-KR" altLang="en-US" sz="4000" b="1" dirty="0">
                <a:latin typeface="+mn-ea"/>
              </a:rPr>
              <a:t>확인 </a:t>
            </a:r>
            <a:r>
              <a:rPr lang="en-US" altLang="ko-KR" sz="4000" b="1" dirty="0">
                <a:latin typeface="+mn-ea"/>
              </a:rPr>
              <a:t>: </a:t>
            </a:r>
            <a:r>
              <a:rPr lang="en-US" altLang="ko-KR" sz="4000" b="1" dirty="0">
                <a:solidFill>
                  <a:srgbClr val="FF0000"/>
                </a:solidFill>
                <a:latin typeface="+mn-ea"/>
              </a:rPr>
              <a:t>$</a:t>
            </a:r>
            <a:r>
              <a:rPr lang="en-US" altLang="ko-KR" sz="4000" b="1" dirty="0" err="1">
                <a:solidFill>
                  <a:srgbClr val="FF0000"/>
                </a:solidFill>
                <a:latin typeface="+mn-ea"/>
              </a:rPr>
              <a:t>getconf</a:t>
            </a:r>
            <a:r>
              <a:rPr lang="ko-KR" altLang="en-US" sz="4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  <a:latin typeface="+mn-ea"/>
              </a:rPr>
              <a:t>LONG_BIT</a:t>
            </a:r>
            <a:endParaRPr lang="ko-KR" altLang="en-US" sz="4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A95CA6-DE1B-4BB2-A66C-8626400FF24A}"/>
              </a:ext>
            </a:extLst>
          </p:cNvPr>
          <p:cNvSpPr/>
          <p:nvPr/>
        </p:nvSpPr>
        <p:spPr>
          <a:xfrm>
            <a:off x="2285999" y="4471592"/>
            <a:ext cx="3648075" cy="20178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355C49-0716-4D0A-9E26-7A63538D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2273"/>
            <a:ext cx="9115425" cy="616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746476-6AD4-428F-8402-8CEC825F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1276350"/>
            <a:ext cx="9258300" cy="558165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F75216-FAF2-42F6-87E9-D6CECEF1E17E}"/>
              </a:ext>
            </a:extLst>
          </p:cNvPr>
          <p:cNvSpPr/>
          <p:nvPr/>
        </p:nvSpPr>
        <p:spPr>
          <a:xfrm>
            <a:off x="11125200" y="1600201"/>
            <a:ext cx="666750" cy="647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30F7C5-5BA4-451E-BA24-D10C008FAC1C}"/>
              </a:ext>
            </a:extLst>
          </p:cNvPr>
          <p:cNvSpPr/>
          <p:nvPr/>
        </p:nvSpPr>
        <p:spPr>
          <a:xfrm>
            <a:off x="0" y="38024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1E8D6-BDFD-4925-8824-CA9E4861ABC2}"/>
              </a:ext>
            </a:extLst>
          </p:cNvPr>
          <p:cNvSpPr txBox="1"/>
          <p:nvPr/>
        </p:nvSpPr>
        <p:spPr>
          <a:xfrm>
            <a:off x="153909" y="477198"/>
            <a:ext cx="921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Run Python!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ABD867-32C6-465B-A07B-16DEEEBA5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9112"/>
              </p:ext>
            </p:extLst>
          </p:nvPr>
        </p:nvGraphicFramePr>
        <p:xfrm>
          <a:off x="1153813" y="1168416"/>
          <a:ext cx="9357260" cy="446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383">
                  <a:extLst>
                    <a:ext uri="{9D8B030D-6E8A-4147-A177-3AD203B41FA5}">
                      <a16:colId xmlns:a16="http://schemas.microsoft.com/office/drawing/2014/main" val="1819621439"/>
                    </a:ext>
                  </a:extLst>
                </a:gridCol>
                <a:gridCol w="4577877">
                  <a:extLst>
                    <a:ext uri="{9D8B030D-6E8A-4147-A177-3AD203B41FA5}">
                      <a16:colId xmlns:a16="http://schemas.microsoft.com/office/drawing/2014/main" val="1748269565"/>
                    </a:ext>
                  </a:extLst>
                </a:gridCol>
              </a:tblGrid>
              <a:tr h="683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Interactive mode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Script mode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684800"/>
                  </a:ext>
                </a:extLst>
              </a:tr>
              <a:tr h="3777005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Terminal(ubuntu)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cmd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(window)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에 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b="1" dirty="0">
                          <a:latin typeface="+mn-ea"/>
                          <a:ea typeface="+mn-ea"/>
                        </a:rPr>
                        <a:t>    $python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‘&gt;&gt;&gt;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표시 나타남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파이썬이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명령을 기다린다는 의미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3. Python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과 대화 하기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!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에디터를 이용해 프로그램 작성 후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###.py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 확장자로 저장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2. Terminal(ubuntu)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cmd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(window)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에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$ python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###.py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내가 작성한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##.py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이 실행된다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Interactive mode</a:t>
                      </a:r>
                      <a:r>
                        <a:rPr lang="ko-KR" alt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와 차이점</a:t>
                      </a:r>
                      <a:endParaRPr lang="en-US" altLang="ko-KR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latin typeface="+mn-ea"/>
                          <a:ea typeface="+mn-ea"/>
                        </a:rPr>
                        <a:t>출력 시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print()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꼭 써야한다</a:t>
                      </a:r>
                      <a:endParaRPr lang="en-US" altLang="ko-KR" b="1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>
                          <a:latin typeface="+mn-ea"/>
                          <a:ea typeface="+mn-ea"/>
                        </a:rPr>
                        <a:t>지난 코드 수정이 가능하다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3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154BF4-6AAA-448B-9242-E025B498F435}"/>
              </a:ext>
            </a:extLst>
          </p:cNvPr>
          <p:cNvSpPr txBox="1"/>
          <p:nvPr/>
        </p:nvSpPr>
        <p:spPr>
          <a:xfrm>
            <a:off x="1153813" y="5824435"/>
            <a:ext cx="677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우리는</a:t>
            </a:r>
            <a:r>
              <a:rPr lang="en-US" altLang="ko-KR" sz="2400" b="1" dirty="0"/>
              <a:t>?</a:t>
            </a:r>
          </a:p>
          <a:p>
            <a:r>
              <a:rPr lang="en-US" altLang="ko-KR" sz="2400" b="1" dirty="0"/>
              <a:t>$</a:t>
            </a:r>
            <a:r>
              <a:rPr lang="en-US" altLang="ko-KR" sz="2400" b="1" dirty="0" err="1"/>
              <a:t>jupyter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notebook</a:t>
            </a:r>
            <a:r>
              <a:rPr lang="ko-KR" altLang="en-US" sz="2400" b="1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597DD-0277-475F-AE31-0610027F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88" y="5771360"/>
            <a:ext cx="3373737" cy="937149"/>
          </a:xfrm>
          <a:prstGeom prst="rect">
            <a:avLst/>
          </a:prstGeom>
        </p:spPr>
      </p:pic>
      <p:pic>
        <p:nvPicPr>
          <p:cNvPr id="2052" name="Picture 4" descr="https://static.thenounproject.com/png/272726-200.png">
            <a:extLst>
              <a:ext uri="{FF2B5EF4-FFF2-40B4-BE49-F238E27FC236}">
                <a16:creationId xmlns:a16="http://schemas.microsoft.com/office/drawing/2014/main" id="{2349865F-EA98-463A-B6E7-AEE113D5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123" y="4067175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2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C5F6-648A-4B0E-AF28-792FD6A4901C}"/>
              </a:ext>
            </a:extLst>
          </p:cNvPr>
          <p:cNvSpPr txBox="1"/>
          <p:nvPr/>
        </p:nvSpPr>
        <p:spPr>
          <a:xfrm>
            <a:off x="542925" y="714375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문제 </a:t>
            </a:r>
            <a:r>
              <a:rPr lang="en-US" altLang="ko-KR" sz="3600" b="1" dirty="0"/>
              <a:t>1.</a:t>
            </a:r>
          </a:p>
          <a:p>
            <a:pPr algn="ctr"/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a </a:t>
            </a:r>
            <a:r>
              <a:rPr lang="ko-KR" altLang="en-US" sz="3600" b="1" dirty="0"/>
              <a:t>라는 </a:t>
            </a:r>
            <a:r>
              <a:rPr lang="en-US" altLang="ko-KR" sz="3600" b="1" dirty="0"/>
              <a:t>list</a:t>
            </a:r>
            <a:r>
              <a:rPr lang="ko-KR" altLang="en-US" sz="3600" b="1" dirty="0"/>
              <a:t>에 </a:t>
            </a:r>
            <a:r>
              <a:rPr lang="en-US" altLang="ko-KR" sz="3600" b="1" dirty="0"/>
              <a:t>3</a:t>
            </a:r>
            <a:r>
              <a:rPr lang="ko-KR" altLang="en-US" sz="3600" b="1" dirty="0"/>
              <a:t>이 존재한다면 </a:t>
            </a:r>
            <a:endParaRPr lang="en-US" altLang="ko-KR" sz="3600" b="1" dirty="0"/>
          </a:p>
          <a:p>
            <a:pPr algn="ctr"/>
            <a:r>
              <a:rPr lang="en-US" altLang="ko-KR" sz="3600" b="1" dirty="0"/>
              <a:t>‘Yes!’ </a:t>
            </a:r>
            <a:r>
              <a:rPr lang="ko-KR" altLang="en-US" sz="3600" b="1" dirty="0"/>
              <a:t>라고 출력되는 코드를 작성해보자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a=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[1,2,3,4,5]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97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039C0-7E8C-44AA-A1FE-8D393632F648}"/>
              </a:ext>
            </a:extLst>
          </p:cNvPr>
          <p:cNvSpPr txBox="1"/>
          <p:nvPr/>
        </p:nvSpPr>
        <p:spPr>
          <a:xfrm>
            <a:off x="581025" y="1009650"/>
            <a:ext cx="8058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a = [1,2,3,4,5]</a:t>
            </a:r>
          </a:p>
          <a:p>
            <a:endParaRPr lang="en-US" altLang="ko-KR" sz="7200" b="1" dirty="0"/>
          </a:p>
          <a:p>
            <a:r>
              <a:rPr lang="en-US" altLang="ko-KR" sz="7200" b="1" dirty="0"/>
              <a:t>If 3 in a :</a:t>
            </a:r>
          </a:p>
          <a:p>
            <a:r>
              <a:rPr lang="en-US" altLang="ko-KR" sz="7200" b="1" dirty="0"/>
              <a:t>    print(‘yes!’)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76F84-BA4E-4EB1-859F-E3C198FD3B1C}"/>
              </a:ext>
            </a:extLst>
          </p:cNvPr>
          <p:cNvSpPr/>
          <p:nvPr/>
        </p:nvSpPr>
        <p:spPr>
          <a:xfrm>
            <a:off x="728509" y="4837471"/>
            <a:ext cx="1188781" cy="471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6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7F07934-B9B4-4541-AC52-132FB8AFEB4E}"/>
              </a:ext>
            </a:extLst>
          </p:cNvPr>
          <p:cNvSpPr/>
          <p:nvPr/>
        </p:nvSpPr>
        <p:spPr>
          <a:xfrm>
            <a:off x="0" y="38024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48D5-8EF6-459D-B0EC-073354B0AF1B}"/>
              </a:ext>
            </a:extLst>
          </p:cNvPr>
          <p:cNvSpPr txBox="1"/>
          <p:nvPr/>
        </p:nvSpPr>
        <p:spPr>
          <a:xfrm>
            <a:off x="153909" y="477198"/>
            <a:ext cx="921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수업 목표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E5EEA-BE84-4A15-AADA-D1D71B015C71}"/>
              </a:ext>
            </a:extLst>
          </p:cNvPr>
          <p:cNvSpPr txBox="1"/>
          <p:nvPr/>
        </p:nvSpPr>
        <p:spPr>
          <a:xfrm>
            <a:off x="1296909" y="1315126"/>
            <a:ext cx="921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Python</a:t>
            </a:r>
            <a:r>
              <a:rPr lang="ko-KR" altLang="en-US" sz="2800" b="1" dirty="0"/>
              <a:t>을 이용하여 간단한 알고리즘을 구현할 수 있다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0E6CE69-8C83-46D9-8A6F-97FF4F3B66D0}"/>
              </a:ext>
            </a:extLst>
          </p:cNvPr>
          <p:cNvCxnSpPr>
            <a:cxnSpLocks/>
          </p:cNvCxnSpPr>
          <p:nvPr/>
        </p:nvCxnSpPr>
        <p:spPr>
          <a:xfrm>
            <a:off x="5624182" y="2296091"/>
            <a:ext cx="0" cy="134245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C886FA-3E2A-4F2D-BD9C-1416A0A696C1}"/>
              </a:ext>
            </a:extLst>
          </p:cNvPr>
          <p:cNvSpPr txBox="1"/>
          <p:nvPr/>
        </p:nvSpPr>
        <p:spPr>
          <a:xfrm>
            <a:off x="495395" y="4134033"/>
            <a:ext cx="10257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업무 자동화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문서 처리</a:t>
            </a:r>
            <a:r>
              <a:rPr lang="en-US" altLang="ko-KR" sz="2000" b="1" dirty="0"/>
              <a:t>)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웹서비스 만들기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 err="1"/>
              <a:t>머신러닝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데이터마이닝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딥러닝</a:t>
            </a:r>
            <a:r>
              <a:rPr lang="en-US" altLang="ko-KR" sz="2000" b="1" dirty="0"/>
              <a:t>)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등등 내가 만들고 싶은 것 만들 수 있도록</a:t>
            </a:r>
            <a:r>
              <a:rPr lang="en-US" altLang="ko-KR" sz="2000" b="1" dirty="0"/>
              <a:t>!</a:t>
            </a:r>
          </a:p>
        </p:txBody>
      </p:sp>
      <p:pic>
        <p:nvPicPr>
          <p:cNvPr id="4098" name="Picture 2" descr="https://static.thenounproject.com/png/1913610-200.png">
            <a:extLst>
              <a:ext uri="{FF2B5EF4-FFF2-40B4-BE49-F238E27FC236}">
                <a16:creationId xmlns:a16="http://schemas.microsoft.com/office/drawing/2014/main" id="{2FFC4F64-E8D7-41A9-ACE8-0C51990A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2960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4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74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7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0230BE-2983-4636-B5D8-19DE5F31FD88}"/>
              </a:ext>
            </a:extLst>
          </p:cNvPr>
          <p:cNvSpPr txBox="1"/>
          <p:nvPr/>
        </p:nvSpPr>
        <p:spPr>
          <a:xfrm>
            <a:off x="704662" y="723900"/>
            <a:ext cx="107826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E-mail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en-US" altLang="ko-KR" sz="2800" b="1" dirty="0">
                <a:hlinkClick r:id="rId2"/>
              </a:rPr>
              <a:t>ssyykim@ssu.ac.kr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Office : </a:t>
            </a:r>
            <a:r>
              <a:rPr lang="ko-KR" altLang="en-US" sz="2800" b="1" dirty="0"/>
              <a:t>벤처관 </a:t>
            </a:r>
            <a:r>
              <a:rPr lang="en-US" altLang="ko-KR" sz="2800" b="1" dirty="0"/>
              <a:t>714</a:t>
            </a:r>
            <a:r>
              <a:rPr lang="ko-KR" altLang="en-US" sz="2800" b="1" dirty="0"/>
              <a:t>호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월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목</a:t>
            </a:r>
            <a:r>
              <a:rPr lang="en-US" altLang="ko-KR" sz="2800" b="1" dirty="0"/>
              <a:t>)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자료 다운로드 링크 </a:t>
            </a:r>
            <a:r>
              <a:rPr lang="en-US" altLang="ko-KR" sz="2800" b="1" dirty="0"/>
              <a:t>: </a:t>
            </a:r>
            <a:r>
              <a:rPr lang="en-US" altLang="ko-KR" sz="2800" b="1" dirty="0">
                <a:solidFill>
                  <a:srgbClr val="FF0000"/>
                </a:solidFill>
              </a:rPr>
              <a:t>https://github.com/crong-k/SSU_CLASS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37A73-930E-44DA-911B-F213B1CE8F7F}"/>
              </a:ext>
            </a:extLst>
          </p:cNvPr>
          <p:cNvSpPr txBox="1"/>
          <p:nvPr/>
        </p:nvSpPr>
        <p:spPr>
          <a:xfrm>
            <a:off x="430701" y="3989426"/>
            <a:ext cx="8537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성적 산정 기준 </a:t>
            </a:r>
            <a:endParaRPr lang="en-US" altLang="ko-KR" sz="28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endParaRPr lang="ko-KR" altLang="en-US" sz="2400" b="1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741DFF-2FA9-4828-BEAD-45AA03C7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68620"/>
              </p:ext>
            </p:extLst>
          </p:nvPr>
        </p:nvGraphicFramePr>
        <p:xfrm>
          <a:off x="704662" y="4794110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88341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66231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5305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73387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4283942"/>
                    </a:ext>
                  </a:extLst>
                </a:gridCol>
              </a:tblGrid>
              <a:tr h="356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출석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과제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과제</a:t>
                      </a:r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중간고사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latin typeface="+mn-ea"/>
                          <a:ea typeface="+mn-ea"/>
                        </a:rPr>
                        <a:t>기말고사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10%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15%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15%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30%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>
                          <a:latin typeface="+mn-ea"/>
                          <a:ea typeface="+mn-ea"/>
                        </a:rPr>
                        <a:t>30%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4003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3DACD0F-30AF-4B86-B94F-B547D2C6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0" y="790575"/>
            <a:ext cx="383721" cy="38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0E1DC0-6E27-4953-B27B-9B74A04E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6" y="1668245"/>
            <a:ext cx="383721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02A30D-9517-443B-9EA6-46E041C7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9" y="2487574"/>
            <a:ext cx="383721" cy="3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9F46C-C614-445F-B9B6-518AC195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8" y="4021099"/>
            <a:ext cx="38372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A0C5-D1F5-4390-9F69-FE296411EDD3}"/>
              </a:ext>
            </a:extLst>
          </p:cNvPr>
          <p:cNvSpPr txBox="1"/>
          <p:nvPr/>
        </p:nvSpPr>
        <p:spPr>
          <a:xfrm>
            <a:off x="277136" y="454610"/>
            <a:ext cx="11914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>
                <a:latin typeface="+mn-ea"/>
              </a:rPr>
              <a:t>출결 인정 기준 및 공지</a:t>
            </a:r>
            <a:endParaRPr lang="en-US" altLang="ko-KR" sz="32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latin typeface="+mn-ea"/>
              </a:rPr>
              <a:t>매 수업 시작 전 출석 체크 및 수업 도중 출석 체크 있을 수 있음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>
                <a:latin typeface="+mn-ea"/>
              </a:rPr>
              <a:t>지각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ko-KR" altLang="en-US" sz="2400" b="1" dirty="0">
                <a:latin typeface="+mn-ea"/>
              </a:rPr>
              <a:t>수업 시작 시간 이후 출석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3. </a:t>
            </a:r>
            <a:r>
              <a:rPr lang="ko-KR" altLang="en-US" sz="2400" b="1" dirty="0">
                <a:latin typeface="+mn-ea"/>
              </a:rPr>
              <a:t>결석 </a:t>
            </a:r>
            <a:r>
              <a:rPr lang="en-US" altLang="ko-KR" sz="2400" b="1" dirty="0">
                <a:latin typeface="+mn-ea"/>
              </a:rPr>
              <a:t>: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회 지각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성적평가 시 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회 결석으로 환산됨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2400" b="1" dirty="0">
                <a:latin typeface="+mn-ea"/>
              </a:rPr>
              <a:t>, </a:t>
            </a:r>
            <a:r>
              <a:rPr lang="ko-KR" altLang="en-US" sz="2400" b="1" dirty="0" err="1">
                <a:latin typeface="+mn-ea"/>
              </a:rPr>
              <a:t>불출석</a:t>
            </a:r>
            <a:r>
              <a:rPr lang="en-US" altLang="ko-KR" sz="2400" b="1" dirty="0">
                <a:latin typeface="+mn-ea"/>
              </a:rPr>
              <a:t>, </a:t>
            </a:r>
            <a:r>
              <a:rPr lang="ko-KR" altLang="en-US" sz="2400" b="1" dirty="0" err="1">
                <a:solidFill>
                  <a:srgbClr val="FF0000"/>
                </a:solidFill>
                <a:latin typeface="+mn-ea"/>
              </a:rPr>
              <a:t>중도퇴실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부정출석자 조치</a:t>
            </a:r>
          </a:p>
          <a:p>
            <a:r>
              <a:rPr lang="ko-KR" altLang="en-US" sz="2400" b="1" dirty="0">
                <a:latin typeface="+mn-ea"/>
              </a:rPr>
              <a:t>      가</a:t>
            </a:r>
            <a:r>
              <a:rPr lang="en-US" altLang="ko-KR" sz="2400" b="1" dirty="0">
                <a:latin typeface="+mn-ea"/>
              </a:rPr>
              <a:t>) 1</a:t>
            </a:r>
            <a:r>
              <a:rPr lang="ko-KR" altLang="en-US" sz="2400" b="1" dirty="0">
                <a:latin typeface="+mn-ea"/>
              </a:rPr>
              <a:t>회</a:t>
            </a:r>
            <a:r>
              <a:rPr lang="en-US" altLang="ko-KR" sz="2400" b="1" dirty="0">
                <a:latin typeface="+mn-ea"/>
              </a:rPr>
              <a:t>: </a:t>
            </a:r>
            <a:r>
              <a:rPr lang="ko-KR" altLang="en-US" sz="2400" b="1" dirty="0">
                <a:latin typeface="+mn-ea"/>
              </a:rPr>
              <a:t>당해 출석을 결석으로 간주</a:t>
            </a:r>
          </a:p>
          <a:p>
            <a:r>
              <a:rPr lang="ko-KR" altLang="en-US" sz="2400" b="1" dirty="0">
                <a:latin typeface="+mn-ea"/>
              </a:rPr>
              <a:t>      나</a:t>
            </a:r>
            <a:r>
              <a:rPr lang="en-US" altLang="ko-KR" sz="2400" b="1" dirty="0">
                <a:latin typeface="+mn-ea"/>
              </a:rPr>
              <a:t>) 2</a:t>
            </a:r>
            <a:r>
              <a:rPr lang="ko-KR" altLang="en-US" sz="2400" b="1" dirty="0">
                <a:latin typeface="+mn-ea"/>
              </a:rPr>
              <a:t>회 이상</a:t>
            </a:r>
            <a:r>
              <a:rPr lang="en-US" altLang="ko-KR" sz="2400" b="1" dirty="0">
                <a:latin typeface="+mn-ea"/>
              </a:rPr>
              <a:t>: F</a:t>
            </a:r>
            <a:r>
              <a:rPr lang="ko-KR" altLang="en-US" sz="2400" b="1" dirty="0">
                <a:latin typeface="+mn-ea"/>
              </a:rPr>
              <a:t>등급으로 평가</a:t>
            </a:r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400" b="1" dirty="0">
                <a:latin typeface="+mn-ea"/>
              </a:rPr>
              <a:t>5. 1/3</a:t>
            </a:r>
            <a:r>
              <a:rPr lang="ko-KR" altLang="en-US" sz="2400" b="1" dirty="0">
                <a:latin typeface="+mn-ea"/>
              </a:rPr>
              <a:t>이상 결석한 학생의 성적 평가</a:t>
            </a:r>
            <a:r>
              <a:rPr lang="en-US" altLang="ko-KR" sz="2400" b="1" dirty="0">
                <a:latin typeface="+mn-ea"/>
              </a:rPr>
              <a:t>: </a:t>
            </a:r>
            <a:r>
              <a:rPr lang="ko-KR" altLang="en-US" sz="2400" b="1" dirty="0">
                <a:latin typeface="+mn-ea"/>
              </a:rPr>
              <a:t>당해 교과목 성적을 </a:t>
            </a:r>
            <a:r>
              <a:rPr lang="en-US" altLang="ko-KR" sz="2400" b="1" dirty="0">
                <a:latin typeface="+mn-ea"/>
              </a:rPr>
              <a:t>F</a:t>
            </a:r>
            <a:r>
              <a:rPr lang="ko-KR" altLang="en-US" sz="2400" b="1" dirty="0">
                <a:latin typeface="+mn-ea"/>
              </a:rPr>
              <a:t>등급으로 평가</a:t>
            </a:r>
          </a:p>
          <a:p>
            <a:pPr marL="342900" indent="-342900">
              <a:buAutoNum type="arabicPeriod"/>
            </a:pP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62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527603-2264-452B-931B-66005FC24BF1}"/>
              </a:ext>
            </a:extLst>
          </p:cNvPr>
          <p:cNvSpPr/>
          <p:nvPr/>
        </p:nvSpPr>
        <p:spPr>
          <a:xfrm>
            <a:off x="0" y="35308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B2F4C-C2B8-4D8A-BE80-C4DB47FDABF0}"/>
              </a:ext>
            </a:extLst>
          </p:cNvPr>
          <p:cNvSpPr txBox="1"/>
          <p:nvPr/>
        </p:nvSpPr>
        <p:spPr>
          <a:xfrm>
            <a:off x="153909" y="477198"/>
            <a:ext cx="921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프로그래밍이란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BEBA9-BD9C-45FC-B1AC-16F72E425998}"/>
              </a:ext>
            </a:extLst>
          </p:cNvPr>
          <p:cNvSpPr txBox="1"/>
          <p:nvPr/>
        </p:nvSpPr>
        <p:spPr>
          <a:xfrm>
            <a:off x="244444" y="1412341"/>
            <a:ext cx="117031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b="1" u="sng" dirty="0"/>
              <a:t>프로그래밍 언어</a:t>
            </a:r>
            <a:r>
              <a:rPr lang="ko-KR" altLang="en-US" sz="2400" b="1" dirty="0"/>
              <a:t>는 컴퓨터가 이해하는 언어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u="sng" dirty="0"/>
              <a:t>프로그램</a:t>
            </a:r>
            <a:r>
              <a:rPr lang="ko-KR" altLang="en-US" sz="2400" b="1" dirty="0"/>
              <a:t>은 컴퓨터에 시킬 명령을 모아둔 것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u="sng" dirty="0"/>
              <a:t>프로그램</a:t>
            </a:r>
            <a:r>
              <a:rPr lang="ko-KR" altLang="en-US" sz="2400" b="1" dirty="0"/>
              <a:t>을 실행하면 컴퓨터는 명령에 따라 움직인다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u="sng" dirty="0"/>
              <a:t>프로그래밍</a:t>
            </a:r>
            <a:r>
              <a:rPr lang="ko-KR" altLang="en-US" sz="2400" b="1" dirty="0"/>
              <a:t>이란 이런 프로그램을 만드는 작업 </a:t>
            </a:r>
            <a:r>
              <a:rPr lang="en-US" altLang="ko-KR" sz="2400" b="1" dirty="0"/>
              <a:t>=&gt; </a:t>
            </a:r>
            <a:r>
              <a:rPr lang="ko-KR" altLang="en-US" sz="2400" b="1" dirty="0"/>
              <a:t>코딩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세상에는 수백 가지 이상의 프로그래밍 언어가 존재한다</a:t>
            </a:r>
            <a:r>
              <a:rPr lang="en-US" altLang="ko-KR" sz="2400" b="1" dirty="0"/>
              <a:t>. (JAVA, C, GO, RUBY, PYTHON …)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</a:rPr>
              <a:t>우리 과에서 왜 프로그래밍을 배워야 할까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73BBA-F29E-4B2D-A197-FE7D333D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4" y="5960188"/>
            <a:ext cx="38372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527603-2264-452B-931B-66005FC24BF1}"/>
              </a:ext>
            </a:extLst>
          </p:cNvPr>
          <p:cNvSpPr/>
          <p:nvPr/>
        </p:nvSpPr>
        <p:spPr>
          <a:xfrm>
            <a:off x="0" y="35308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B2F4C-C2B8-4D8A-BE80-C4DB47FDABF0}"/>
              </a:ext>
            </a:extLst>
          </p:cNvPr>
          <p:cNvSpPr txBox="1"/>
          <p:nvPr/>
        </p:nvSpPr>
        <p:spPr>
          <a:xfrm>
            <a:off x="153909" y="477198"/>
            <a:ext cx="921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30FB0-5F23-4BC5-A7C1-7109AAA5C5C3}"/>
              </a:ext>
            </a:extLst>
          </p:cNvPr>
          <p:cNvSpPr txBox="1"/>
          <p:nvPr/>
        </p:nvSpPr>
        <p:spPr>
          <a:xfrm>
            <a:off x="153909" y="477198"/>
            <a:ext cx="921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Why Python??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4CBC8-147D-489F-9F56-932D0116981F}"/>
              </a:ext>
            </a:extLst>
          </p:cNvPr>
          <p:cNvSpPr txBox="1"/>
          <p:nvPr/>
        </p:nvSpPr>
        <p:spPr>
          <a:xfrm>
            <a:off x="217283" y="1432308"/>
            <a:ext cx="85374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>
                <a:latin typeface="+mn-ea"/>
              </a:rPr>
              <a:t>가장 쉬운 언어 </a:t>
            </a:r>
            <a:r>
              <a:rPr lang="en-US" altLang="ko-KR" sz="2800" b="1" dirty="0">
                <a:latin typeface="+mn-ea"/>
              </a:rPr>
              <a:t>=&gt; ‘Hello World!”</a:t>
            </a:r>
            <a:r>
              <a:rPr lang="ko-KR" altLang="en-US" sz="2800" b="1" dirty="0">
                <a:latin typeface="+mn-ea"/>
              </a:rPr>
              <a:t>를 출력해보자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</a:t>
            </a:r>
          </a:p>
          <a:p>
            <a:r>
              <a:rPr lang="en-US" altLang="ko-KR" sz="2800" b="1" dirty="0">
                <a:latin typeface="+mn-ea"/>
              </a:rPr>
              <a:t>2. </a:t>
            </a:r>
            <a:r>
              <a:rPr lang="ko-KR" altLang="en-US" sz="2800" b="1" dirty="0">
                <a:latin typeface="+mn-ea"/>
              </a:rPr>
              <a:t>거대한 커뮤니티 </a:t>
            </a:r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3. General purpose language 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+mn-ea"/>
            </a:endParaRPr>
          </a:p>
        </p:txBody>
      </p:sp>
      <p:pic>
        <p:nvPicPr>
          <p:cNvPr id="1026" name="Picture 2" descr="https://static.thenounproject.com/png/1641155-200.png">
            <a:extLst>
              <a:ext uri="{FF2B5EF4-FFF2-40B4-BE49-F238E27FC236}">
                <a16:creationId xmlns:a16="http://schemas.microsoft.com/office/drawing/2014/main" id="{55F684C1-D003-46D7-A170-BC4D632D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553" y="38862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DEDCD7-998E-44AB-8010-815F3266823F}"/>
              </a:ext>
            </a:extLst>
          </p:cNvPr>
          <p:cNvSpPr/>
          <p:nvPr/>
        </p:nvSpPr>
        <p:spPr>
          <a:xfrm>
            <a:off x="1028610" y="2084560"/>
            <a:ext cx="3069125" cy="268887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A56F3D-7AB7-4F6A-B8A3-BBAECCE62873}"/>
              </a:ext>
            </a:extLst>
          </p:cNvPr>
          <p:cNvSpPr/>
          <p:nvPr/>
        </p:nvSpPr>
        <p:spPr>
          <a:xfrm>
            <a:off x="4909062" y="2100404"/>
            <a:ext cx="3069125" cy="268887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45877-171C-4CF8-BAAA-E3D91C8457D5}"/>
              </a:ext>
            </a:extLst>
          </p:cNvPr>
          <p:cNvSpPr txBox="1"/>
          <p:nvPr/>
        </p:nvSpPr>
        <p:spPr>
          <a:xfrm>
            <a:off x="1145463" y="2247916"/>
            <a:ext cx="2806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MyClass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public static void main 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("Hello world!");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0FE58-6BF9-47E2-88C6-60405AF716C7}"/>
              </a:ext>
            </a:extLst>
          </p:cNvPr>
          <p:cNvSpPr txBox="1"/>
          <p:nvPr/>
        </p:nvSpPr>
        <p:spPr>
          <a:xfrm>
            <a:off x="5053917" y="2383923"/>
            <a:ext cx="277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print("Hello world!") </a:t>
            </a:r>
            <a:endParaRPr lang="ko-KR" altLang="en-US" dirty="0"/>
          </a:p>
        </p:txBody>
      </p:sp>
      <p:pic>
        <p:nvPicPr>
          <p:cNvPr id="1028" name="Picture 4" descr="https://static.thenounproject.com/png/522171-200.png">
            <a:extLst>
              <a:ext uri="{FF2B5EF4-FFF2-40B4-BE49-F238E27FC236}">
                <a16:creationId xmlns:a16="http://schemas.microsoft.com/office/drawing/2014/main" id="{D60CC867-CBC0-4228-80D5-339B6D86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93" y="3679351"/>
            <a:ext cx="1006924" cy="1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static.thenounproject.com/png/272726-200.png">
            <a:extLst>
              <a:ext uri="{FF2B5EF4-FFF2-40B4-BE49-F238E27FC236}">
                <a16:creationId xmlns:a16="http://schemas.microsoft.com/office/drawing/2014/main" id="{C7D90189-1636-45FE-A36D-44573CAF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76" y="3679350"/>
            <a:ext cx="1007011" cy="10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8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527603-2264-452B-931B-66005FC24BF1}"/>
              </a:ext>
            </a:extLst>
          </p:cNvPr>
          <p:cNvSpPr/>
          <p:nvPr/>
        </p:nvSpPr>
        <p:spPr>
          <a:xfrm>
            <a:off x="0" y="35308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B2F4C-C2B8-4D8A-BE80-C4DB47FDABF0}"/>
              </a:ext>
            </a:extLst>
          </p:cNvPr>
          <p:cNvSpPr txBox="1"/>
          <p:nvPr/>
        </p:nvSpPr>
        <p:spPr>
          <a:xfrm>
            <a:off x="93551" y="451749"/>
            <a:ext cx="921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63E9C-6512-4CD2-BB89-27221863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7" y="1395521"/>
            <a:ext cx="4532914" cy="1775127"/>
          </a:xfrm>
          <a:prstGeom prst="rect">
            <a:avLst/>
          </a:prstGeom>
        </p:spPr>
      </p:pic>
      <p:pic>
        <p:nvPicPr>
          <p:cNvPr id="2050" name="Picture 2" descr="dropboxì ëí ì´ë¯¸ì§ ê²ìê²°ê³¼">
            <a:extLst>
              <a:ext uri="{FF2B5EF4-FFF2-40B4-BE49-F238E27FC236}">
                <a16:creationId xmlns:a16="http://schemas.microsoft.com/office/drawing/2014/main" id="{3B81C82C-8BCD-4ECE-B8C0-9568F5AA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78" y="1034875"/>
            <a:ext cx="2535159" cy="253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974E9C-50C7-42B8-BDD6-F87DBAA4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12" y="3400828"/>
            <a:ext cx="5448089" cy="1490455"/>
          </a:xfrm>
          <a:prstGeom prst="rect">
            <a:avLst/>
          </a:prstGeom>
        </p:spPr>
      </p:pic>
      <p:pic>
        <p:nvPicPr>
          <p:cNvPr id="2054" name="Picture 6" descr="instagramì ëí ì´ë¯¸ì§ ê²ìê²°ê³¼">
            <a:extLst>
              <a:ext uri="{FF2B5EF4-FFF2-40B4-BE49-F238E27FC236}">
                <a16:creationId xmlns:a16="http://schemas.microsoft.com/office/drawing/2014/main" id="{FDDB391F-8843-4B60-AE52-98CF3681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47" y="1368660"/>
            <a:ext cx="3633520" cy="35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ver note logoì ëí ì´ë¯¸ì§ ê²ìê²°ê³¼">
            <a:extLst>
              <a:ext uri="{FF2B5EF4-FFF2-40B4-BE49-F238E27FC236}">
                <a16:creationId xmlns:a16="http://schemas.microsoft.com/office/drawing/2014/main" id="{07C31328-7344-4868-9846-E72EEB8C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1" y="4486945"/>
            <a:ext cx="9017251" cy="23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2E0B31-F020-4665-A697-1F0638D7144D}"/>
              </a:ext>
            </a:extLst>
          </p:cNvPr>
          <p:cNvSpPr txBox="1"/>
          <p:nvPr/>
        </p:nvSpPr>
        <p:spPr>
          <a:xfrm>
            <a:off x="153909" y="477198"/>
            <a:ext cx="921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Why Python??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8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527603-2264-452B-931B-66005FC24BF1}"/>
              </a:ext>
            </a:extLst>
          </p:cNvPr>
          <p:cNvSpPr/>
          <p:nvPr/>
        </p:nvSpPr>
        <p:spPr>
          <a:xfrm>
            <a:off x="0" y="35308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B2F4C-C2B8-4D8A-BE80-C4DB47FDABF0}"/>
              </a:ext>
            </a:extLst>
          </p:cNvPr>
          <p:cNvSpPr txBox="1"/>
          <p:nvPr/>
        </p:nvSpPr>
        <p:spPr>
          <a:xfrm>
            <a:off x="153909" y="477198"/>
            <a:ext cx="921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Why Python??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EA4AB-6038-4240-B853-9603F5DB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9" y="1355777"/>
            <a:ext cx="11510821" cy="4355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30048-B09C-43E4-89D1-65FAE546D037}"/>
              </a:ext>
            </a:extLst>
          </p:cNvPr>
          <p:cNvSpPr txBox="1"/>
          <p:nvPr/>
        </p:nvSpPr>
        <p:spPr>
          <a:xfrm>
            <a:off x="443620" y="5866646"/>
            <a:ext cx="48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2018</a:t>
            </a:r>
            <a:r>
              <a:rPr lang="ko-KR" altLang="en-US" b="1" dirty="0"/>
              <a:t>년 </a:t>
            </a:r>
            <a:r>
              <a:rPr lang="en-US" altLang="ko-KR" b="1" dirty="0"/>
              <a:t>8</a:t>
            </a:r>
            <a:r>
              <a:rPr lang="ko-KR" altLang="en-US" b="1" dirty="0"/>
              <a:t>월 기준 프로그래밍 언어 인기 순위</a:t>
            </a:r>
            <a:endParaRPr lang="en-US" altLang="ko-KR" b="1" dirty="0"/>
          </a:p>
          <a:p>
            <a:r>
              <a:rPr lang="en-US" altLang="ko-KR" dirty="0"/>
              <a:t>https://www.tiobe.com/tiobe-index/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200A5-DFCA-4440-80A4-5FCE839048A3}"/>
              </a:ext>
            </a:extLst>
          </p:cNvPr>
          <p:cNvSpPr/>
          <p:nvPr/>
        </p:nvSpPr>
        <p:spPr>
          <a:xfrm>
            <a:off x="249159" y="3057525"/>
            <a:ext cx="11352291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0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527603-2264-452B-931B-66005FC24BF1}"/>
              </a:ext>
            </a:extLst>
          </p:cNvPr>
          <p:cNvSpPr/>
          <p:nvPr/>
        </p:nvSpPr>
        <p:spPr>
          <a:xfrm>
            <a:off x="0" y="353085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B2F4C-C2B8-4D8A-BE80-C4DB47FDABF0}"/>
              </a:ext>
            </a:extLst>
          </p:cNvPr>
          <p:cNvSpPr txBox="1"/>
          <p:nvPr/>
        </p:nvSpPr>
        <p:spPr>
          <a:xfrm>
            <a:off x="153909" y="477198"/>
            <a:ext cx="921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Python TMI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ê·ëë°ë¡ì¬ì ëí ì´ë¯¸ì§ ê²ìê²°ê³¼">
            <a:extLst>
              <a:ext uri="{FF2B5EF4-FFF2-40B4-BE49-F238E27FC236}">
                <a16:creationId xmlns:a16="http://schemas.microsoft.com/office/drawing/2014/main" id="{91404157-DFBF-47DB-ACFB-F0ACE9D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8" y="1448554"/>
            <a:ext cx="3370907" cy="505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DFDBB-CCA5-4553-AB81-FC8EF422680C}"/>
              </a:ext>
            </a:extLst>
          </p:cNvPr>
          <p:cNvSpPr txBox="1"/>
          <p:nvPr/>
        </p:nvSpPr>
        <p:spPr>
          <a:xfrm>
            <a:off x="4579841" y="1494423"/>
            <a:ext cx="70261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n-ea"/>
              </a:rPr>
              <a:t>Guido van Rossum</a:t>
            </a:r>
          </a:p>
          <a:p>
            <a:r>
              <a:rPr lang="en-US" altLang="ko-KR" sz="1400" b="1" dirty="0">
                <a:latin typeface="+mn-ea"/>
              </a:rPr>
              <a:t> </a:t>
            </a:r>
            <a:endParaRPr lang="en-US" altLang="ko-KR" sz="3200" b="1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latin typeface="+mn-ea"/>
              </a:rPr>
              <a:t>1989</a:t>
            </a:r>
            <a:r>
              <a:rPr lang="ko-KR" altLang="en-US" sz="2400" dirty="0">
                <a:latin typeface="+mn-ea"/>
              </a:rPr>
              <a:t>년 크리스마스때 심심해서 </a:t>
            </a:r>
            <a:r>
              <a:rPr lang="en-US" altLang="ko-KR" sz="2400" dirty="0">
                <a:latin typeface="+mn-ea"/>
              </a:rPr>
              <a:t>python </a:t>
            </a:r>
            <a:r>
              <a:rPr lang="ko-KR" altLang="en-US" sz="2400" dirty="0">
                <a:latin typeface="+mn-ea"/>
              </a:rPr>
              <a:t>개발 시작 </a:t>
            </a:r>
            <a:r>
              <a:rPr lang="en-US" altLang="ko-KR" sz="2400" dirty="0">
                <a:latin typeface="+mn-ea"/>
              </a:rPr>
              <a:t>(1991</a:t>
            </a:r>
            <a:r>
              <a:rPr lang="ko-KR" altLang="en-US" sz="2400" dirty="0">
                <a:latin typeface="+mn-ea"/>
              </a:rPr>
              <a:t>년 탄생</a:t>
            </a:r>
            <a:r>
              <a:rPr lang="en-US" altLang="ko-KR" sz="2400" dirty="0">
                <a:latin typeface="+mn-ea"/>
              </a:rPr>
              <a:t>!)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+mn-ea"/>
              </a:rPr>
              <a:t>영국 </a:t>
            </a:r>
            <a:r>
              <a:rPr lang="en-US" altLang="ko-KR" sz="2400" dirty="0">
                <a:latin typeface="+mn-ea"/>
              </a:rPr>
              <a:t>BBC </a:t>
            </a:r>
            <a:r>
              <a:rPr lang="ko-KR" altLang="en-US" sz="2400" dirty="0">
                <a:latin typeface="+mn-ea"/>
              </a:rPr>
              <a:t>시트콤 </a:t>
            </a:r>
            <a:r>
              <a:rPr lang="en-US" altLang="ko-KR" sz="2400" dirty="0">
                <a:latin typeface="+mn-ea"/>
              </a:rPr>
              <a:t>‘</a:t>
            </a:r>
            <a:r>
              <a:rPr lang="ko-KR" altLang="en-US" sz="2400" dirty="0" err="1">
                <a:latin typeface="+mn-ea"/>
              </a:rPr>
              <a:t>몬티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파이썬의</a:t>
            </a:r>
            <a:r>
              <a:rPr lang="ko-KR" altLang="en-US" sz="2400" dirty="0">
                <a:latin typeface="+mn-ea"/>
              </a:rPr>
              <a:t> 비행 서커스</a:t>
            </a:r>
            <a:r>
              <a:rPr lang="en-US" altLang="ko-KR" sz="2400" dirty="0">
                <a:latin typeface="+mn-ea"/>
              </a:rPr>
              <a:t>‘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+mn-ea"/>
            </a:endParaRPr>
          </a:p>
        </p:txBody>
      </p:sp>
      <p:pic>
        <p:nvPicPr>
          <p:cNvPr id="7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A882F46C-2806-4337-B34E-70D6BBBF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75626"/>
            <a:ext cx="6390094" cy="21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4CC901-F142-421F-8EE6-26DB41C91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981" y="2596528"/>
            <a:ext cx="383721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4520C0-64C1-4219-8C15-551B5964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01" y="3710221"/>
            <a:ext cx="38372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527603-2264-452B-931B-66005FC24BF1}"/>
              </a:ext>
            </a:extLst>
          </p:cNvPr>
          <p:cNvSpPr/>
          <p:nvPr/>
        </p:nvSpPr>
        <p:spPr>
          <a:xfrm>
            <a:off x="0" y="368556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B2F4C-C2B8-4D8A-BE80-C4DB47FDABF0}"/>
              </a:ext>
            </a:extLst>
          </p:cNvPr>
          <p:cNvSpPr txBox="1"/>
          <p:nvPr/>
        </p:nvSpPr>
        <p:spPr>
          <a:xfrm>
            <a:off x="153909" y="477198"/>
            <a:ext cx="921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내 컴퓨터에 </a:t>
            </a:r>
            <a:r>
              <a:rPr lang="en-US" altLang="ko-KR" sz="2400" b="1" dirty="0">
                <a:solidFill>
                  <a:schemeClr val="bg1"/>
                </a:solidFill>
              </a:rPr>
              <a:t>Python </a:t>
            </a:r>
            <a:r>
              <a:rPr lang="ko-KR" altLang="en-US" sz="2400" b="1" dirty="0">
                <a:solidFill>
                  <a:schemeClr val="bg1"/>
                </a:solidFill>
              </a:rPr>
              <a:t>설치하기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CB631-80F1-48AB-B245-D92A4EFFE472}"/>
              </a:ext>
            </a:extLst>
          </p:cNvPr>
          <p:cNvSpPr txBox="1"/>
          <p:nvPr/>
        </p:nvSpPr>
        <p:spPr>
          <a:xfrm>
            <a:off x="248969" y="1308195"/>
            <a:ext cx="9026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1. Python </a:t>
            </a:r>
            <a:r>
              <a:rPr lang="ko-KR" altLang="en-US" sz="2000" b="1" dirty="0">
                <a:latin typeface="+mn-ea"/>
              </a:rPr>
              <a:t>공식 사이트 </a:t>
            </a:r>
            <a:r>
              <a:rPr lang="en-US" altLang="ko-KR" sz="2000" b="1" dirty="0">
                <a:latin typeface="+mn-ea"/>
              </a:rPr>
              <a:t>: https://www.python.org/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4084B0-B5E3-4C0F-AACD-AB60253F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" y="1971734"/>
            <a:ext cx="12113537" cy="46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477</Words>
  <Application>Microsoft Office PowerPoint</Application>
  <PresentationFormat>와이드스크린</PresentationFormat>
  <Paragraphs>138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28</cp:revision>
  <dcterms:created xsi:type="dcterms:W3CDTF">2018-08-23T09:49:55Z</dcterms:created>
  <dcterms:modified xsi:type="dcterms:W3CDTF">2018-09-03T06:40:01Z</dcterms:modified>
</cp:coreProperties>
</file>