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1" r:id="rId2"/>
    <p:sldId id="259" r:id="rId3"/>
    <p:sldId id="257" r:id="rId4"/>
    <p:sldId id="258" r:id="rId5"/>
    <p:sldId id="260" r:id="rId6"/>
    <p:sldId id="261" r:id="rId7"/>
    <p:sldId id="262" r:id="rId8"/>
    <p:sldId id="270" r:id="rId9"/>
    <p:sldId id="273" r:id="rId10"/>
    <p:sldId id="263" r:id="rId11"/>
    <p:sldId id="264" r:id="rId12"/>
    <p:sldId id="303" r:id="rId13"/>
    <p:sldId id="265" r:id="rId14"/>
    <p:sldId id="266" r:id="rId15"/>
    <p:sldId id="267" r:id="rId16"/>
    <p:sldId id="268" r:id="rId17"/>
    <p:sldId id="269" r:id="rId18"/>
    <p:sldId id="272" r:id="rId19"/>
    <p:sldId id="275" r:id="rId20"/>
    <p:sldId id="274" r:id="rId21"/>
    <p:sldId id="304" r:id="rId22"/>
    <p:sldId id="276" r:id="rId23"/>
    <p:sldId id="278" r:id="rId24"/>
    <p:sldId id="279" r:id="rId25"/>
    <p:sldId id="280" r:id="rId26"/>
    <p:sldId id="281" r:id="rId27"/>
    <p:sldId id="305" r:id="rId28"/>
    <p:sldId id="282" r:id="rId29"/>
    <p:sldId id="286" r:id="rId30"/>
    <p:sldId id="285" r:id="rId31"/>
    <p:sldId id="290" r:id="rId32"/>
    <p:sldId id="287" r:id="rId33"/>
    <p:sldId id="306" r:id="rId34"/>
    <p:sldId id="289" r:id="rId35"/>
    <p:sldId id="288" r:id="rId36"/>
    <p:sldId id="291" r:id="rId37"/>
    <p:sldId id="307" r:id="rId38"/>
    <p:sldId id="292" r:id="rId39"/>
    <p:sldId id="294" r:id="rId40"/>
    <p:sldId id="295" r:id="rId41"/>
    <p:sldId id="296" r:id="rId42"/>
    <p:sldId id="293" r:id="rId43"/>
    <p:sldId id="308" r:id="rId44"/>
    <p:sldId id="297" r:id="rId45"/>
    <p:sldId id="298" r:id="rId46"/>
    <p:sldId id="283" r:id="rId47"/>
    <p:sldId id="299" r:id="rId48"/>
    <p:sldId id="300" r:id="rId49"/>
    <p:sldId id="301" r:id="rId50"/>
    <p:sldId id="30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ng" initials="c" lastIdx="1" clrIdx="0">
    <p:extLst>
      <p:ext uri="{19B8F6BF-5375-455C-9EA6-DF929625EA0E}">
        <p15:presenceInfo xmlns:p15="http://schemas.microsoft.com/office/powerpoint/2012/main" userId="cr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E2E0-5E80-4EC8-BB5F-E6959DB4B634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DA9EB-A812-4F0B-94C9-BF126CED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929DC-7884-46BD-95DD-FEC026C8D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F9AB7-DBEA-4C9E-88E8-786B65CE8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7DFC8-29C7-435E-9D14-A916AC02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24112-C9E5-4D4B-AEF8-6C539935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DAEDB-2607-45C4-81C8-9BA08B6C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23C1D-546B-437E-9686-3F8828FD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065D73-B7A8-4349-8594-0EECCB4C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F565D-7A7D-417A-A38C-80CD346D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0A0E9-E2A5-4AEA-A434-FF8908AD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93ADF-97FC-4A36-85A5-ABE7CA17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9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09CBC-28D3-4B1A-81E7-325BE6853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E6C5A-D090-40FF-B5BE-CC4B6BD66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00DC-EFFE-4180-8C0E-DE8D3231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AF612-C0B6-421F-9CE0-2AF81005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A9A85-5E60-41AC-9318-D1120E45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3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E1A0-163B-4A7E-A11F-ED5488D8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0D369-C843-45D5-A78B-049C91C0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6DED0-2566-4E07-A935-B2F7FD7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D62BB-EF00-4D37-82F3-ADAC26AA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CF185-46C0-4664-9418-9B667E16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0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0332A-2666-4CA4-AD08-A27A6782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DE622-1366-47B0-A6FF-8F98CA08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4893B-98BA-4394-B069-A746FEF1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C1FF7-9ADF-494A-A5D5-D687489D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B6A83-ACD3-40DA-BF0A-57482850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6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78584-8F02-4221-A41F-85E56D22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E395E-C1A2-4979-BA0B-A9DF8BB52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A4C1E5-C488-4956-9BAC-28B44E36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FF944-E1FC-4A18-BFCD-236A4CBB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85428-5CEB-49C1-B7C2-12FC0E3B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C1F18-7EC8-4491-A3E1-2BD25894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9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B78C0-A382-4209-A795-AFEC4915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64958-9F68-404B-B34D-38352833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A16B8-BF62-40BE-B6B2-B20118A0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377C7B-E992-4BE2-9A4A-07A178DAF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EDDADA-B48E-4136-99A9-6CBB99C5D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4CCBF-3923-4234-8BEB-08ED4CAF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18172-8EFC-441E-B9E6-373CBDE7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323FB8-86C0-4951-B497-57622606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2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B2C7-1CB5-45D8-A4D5-7A285F3A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A99CF-3A31-40D9-86FC-2BB31AAC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4774DC-E3BA-4EAB-94D0-1AC3B0BB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3827C-F3DB-4E37-92B2-3B7CB221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5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ED1F04-5AC5-48C8-9DEF-86E320F5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E2DDA3-2A69-40C9-B637-C2D2DCBF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B6B2A-DD78-43E8-ABA5-C118A0D1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725BB-7E29-476E-8BC6-42DFE0E4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6B3C6-0387-4425-8418-DCB36F5F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9C723-3D4E-4A29-A783-5F617DDB4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0DC64-1382-44F6-B139-5719424C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E9464-253C-4D9B-BDE9-28AFF845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4A5A2-F4A2-4B27-926C-27CE004E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2AA12-0B72-4671-9F62-73EFAE23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090DEF-07B4-41F5-8672-2615E5C0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A1B03-2180-4002-8B2A-1F8D0D5D1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25D77-27DD-44F8-80FA-93BEDC3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3C992-9831-435E-9F93-FCFD6D27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9B1A6-55AA-4379-9251-0B2EA2A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6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B12362-A8EB-426F-98EF-89C82A70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AE674-C397-4644-AD3A-68FE631E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B18E8-4DDB-4FF5-B731-FC4FED109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376E-D1EC-4811-B32C-C02E9550CE3B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71F5A-A6F8-4CE7-9DDC-93ABF139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2D5BA-F1E4-4FB8-8DE7-EFDC00675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0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2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40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제어문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162E8-0E96-40E8-B8BC-497D2C2C8E4C}"/>
              </a:ext>
            </a:extLst>
          </p:cNvPr>
          <p:cNvSpPr txBox="1"/>
          <p:nvPr/>
        </p:nvSpPr>
        <p:spPr>
          <a:xfrm>
            <a:off x="172017" y="1406171"/>
            <a:ext cx="97053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프로그램의 기본 재료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자료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이를</a:t>
            </a:r>
            <a:r>
              <a:rPr lang="en-US" altLang="ko-KR" sz="2800" b="1" dirty="0">
                <a:latin typeface="Consolas" panose="020B0609020204030204" pitchFamily="49" charset="0"/>
              </a:rPr>
              <a:t> </a:t>
            </a:r>
            <a:r>
              <a:rPr lang="ko-KR" altLang="en-US" sz="2800" b="1" dirty="0">
                <a:latin typeface="Consolas" panose="020B0609020204030204" pitchFamily="49" charset="0"/>
              </a:rPr>
              <a:t>종류에 따라 구분한 것이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자료형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(data type)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Consolas" panose="020B0609020204030204" pitchFamily="49" charset="0"/>
              </a:rPr>
              <a:t>숫자형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Consolas" panose="020B0609020204030204" pitchFamily="49" charset="0"/>
              </a:rPr>
              <a:t>문자열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(list)</a:t>
            </a:r>
          </a:p>
          <a:p>
            <a:pPr marL="342900" indent="-342900">
              <a:buAutoNum type="arabicPeriod"/>
            </a:pPr>
            <a:r>
              <a:rPr lang="ko-KR" altLang="en-US" sz="2800" b="1" dirty="0" err="1">
                <a:latin typeface="Consolas" panose="020B0609020204030204" pitchFamily="49" charset="0"/>
              </a:rPr>
              <a:t>튜플</a:t>
            </a:r>
            <a:r>
              <a:rPr lang="en-US" altLang="ko-KR" sz="2800" b="1" dirty="0">
                <a:latin typeface="Consolas" panose="020B0609020204030204" pitchFamily="49" charset="0"/>
              </a:rPr>
              <a:t>(tuple)</a:t>
            </a:r>
          </a:p>
          <a:p>
            <a:pPr marL="342900" indent="-342900">
              <a:buAutoNum type="arabicPeriod"/>
            </a:pPr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800" b="1" dirty="0">
                <a:latin typeface="Consolas" panose="020B0609020204030204" pitchFamily="49" charset="0"/>
              </a:rPr>
              <a:t>(dictionary)</a:t>
            </a:r>
          </a:p>
          <a:p>
            <a:pPr marL="342900" indent="-342900">
              <a:buAutoNum type="arabicPeriod"/>
            </a:pP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Bool(True /False), </a:t>
            </a:r>
            <a:r>
              <a:rPr lang="ko-KR" altLang="en-US" sz="2800" b="1" dirty="0">
                <a:latin typeface="Consolas" panose="020B0609020204030204" pitchFamily="49" charset="0"/>
              </a:rPr>
              <a:t>집합</a:t>
            </a:r>
            <a:r>
              <a:rPr lang="en-US" altLang="ko-KR" sz="2800" b="1" dirty="0">
                <a:latin typeface="Consolas" panose="020B0609020204030204" pitchFamily="49" charset="0"/>
              </a:rPr>
              <a:t>(set)...</a:t>
            </a:r>
          </a:p>
        </p:txBody>
      </p:sp>
    </p:spTree>
    <p:extLst>
      <p:ext uri="{BB962C8B-B14F-4D97-AF65-F5344CB8AC3E}">
        <p14:creationId xmlns:p14="http://schemas.microsoft.com/office/powerpoint/2010/main" val="231666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45EFA-07C4-4464-87A9-CEC7ED6F8FDD}"/>
              </a:ext>
            </a:extLst>
          </p:cNvPr>
          <p:cNvSpPr txBox="1"/>
          <p:nvPr/>
        </p:nvSpPr>
        <p:spPr>
          <a:xfrm>
            <a:off x="172016" y="1204111"/>
            <a:ext cx="863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숫자형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숫자로 이루어진 자료형 </a:t>
            </a:r>
            <a:r>
              <a:rPr lang="en-US" altLang="ko-KR" sz="2800" b="1" dirty="0"/>
              <a:t>=&gt; </a:t>
            </a:r>
            <a:r>
              <a:rPr lang="ko-KR" altLang="en-US" sz="2800" b="1" dirty="0"/>
              <a:t>정수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실수</a:t>
            </a:r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5BA00-326E-405B-912F-391B63A3D3DE}"/>
              </a:ext>
            </a:extLst>
          </p:cNvPr>
          <p:cNvSpPr txBox="1"/>
          <p:nvPr/>
        </p:nvSpPr>
        <p:spPr>
          <a:xfrm>
            <a:off x="1013988" y="2340889"/>
            <a:ext cx="80666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연산자</a:t>
            </a:r>
            <a:r>
              <a:rPr lang="en-US" altLang="ko-KR" sz="2400" b="1" dirty="0">
                <a:latin typeface="Consolas" panose="020B0609020204030204" pitchFamily="49" charset="0"/>
              </a:rPr>
              <a:t>(operator)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더하기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ko-KR" altLang="en-US" sz="2400" b="1" dirty="0" err="1">
                <a:latin typeface="Consolas" panose="020B0609020204030204" pitchFamily="49" charset="0"/>
              </a:rPr>
              <a:t>뻬기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곱하기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나누기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제곱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몫</a:t>
            </a:r>
            <a:r>
              <a:rPr lang="en-US" altLang="ko-KR" sz="2400" b="1" dirty="0">
                <a:latin typeface="Consolas" panose="020B0609020204030204" pitchFamily="49" charset="0"/>
              </a:rPr>
              <a:t> 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나머지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13796F-0D0E-4E83-866A-24829D43E74C}"/>
              </a:ext>
            </a:extLst>
          </p:cNvPr>
          <p:cNvSpPr/>
          <p:nvPr/>
        </p:nvSpPr>
        <p:spPr>
          <a:xfrm>
            <a:off x="5761021" y="260249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연산의 우선순위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&gt;&gt;&gt;print(2 * (3+2) -2 )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0A25E68-E6B0-469C-8656-F4C4078DA9BC}"/>
              </a:ext>
            </a:extLst>
          </p:cNvPr>
          <p:cNvCxnSpPr>
            <a:cxnSpLocks/>
          </p:cNvCxnSpPr>
          <p:nvPr/>
        </p:nvCxnSpPr>
        <p:spPr>
          <a:xfrm>
            <a:off x="4834550" y="2150196"/>
            <a:ext cx="0" cy="3644022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7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30F9B-59B8-40B4-BDA5-2FA77BC37EC2}"/>
              </a:ext>
            </a:extLst>
          </p:cNvPr>
          <p:cNvSpPr txBox="1"/>
          <p:nvPr/>
        </p:nvSpPr>
        <p:spPr>
          <a:xfrm>
            <a:off x="251989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7069-65EB-4388-8E0D-9FF808A2AD5F}"/>
              </a:ext>
            </a:extLst>
          </p:cNvPr>
          <p:cNvSpPr txBox="1"/>
          <p:nvPr/>
        </p:nvSpPr>
        <p:spPr>
          <a:xfrm>
            <a:off x="434566" y="2203953"/>
            <a:ext cx="8102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문제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3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을 더해서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6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을 곱해서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4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제곱을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9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로 나눴을 때의 나머지를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endParaRPr lang="ko-KR" altLang="en-US" sz="2400" b="1" dirty="0"/>
          </a:p>
        </p:txBody>
      </p:sp>
      <p:pic>
        <p:nvPicPr>
          <p:cNvPr id="6146" name="Picture 2" descr="https://static.thenounproject.com/png/996118-200.png">
            <a:extLst>
              <a:ext uri="{FF2B5EF4-FFF2-40B4-BE49-F238E27FC236}">
                <a16:creationId xmlns:a16="http://schemas.microsoft.com/office/drawing/2014/main" id="{646BFB1D-3161-4827-88BA-078C1357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595" y="1019081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4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30F9B-59B8-40B4-BDA5-2FA77BC37EC2}"/>
              </a:ext>
            </a:extLst>
          </p:cNvPr>
          <p:cNvSpPr txBox="1"/>
          <p:nvPr/>
        </p:nvSpPr>
        <p:spPr>
          <a:xfrm>
            <a:off x="251989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F4472-7D33-46E2-82E7-3C7C7083A779}"/>
              </a:ext>
            </a:extLst>
          </p:cNvPr>
          <p:cNvSpPr txBox="1"/>
          <p:nvPr/>
        </p:nvSpPr>
        <p:spPr>
          <a:xfrm>
            <a:off x="697115" y="2153217"/>
            <a:ext cx="58847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문제</a:t>
            </a:r>
            <a:r>
              <a:rPr lang="en-US" altLang="ko-KR" sz="32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print(3+7)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print(6*3)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print(4**2)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print(9%5)</a:t>
            </a:r>
            <a:endParaRPr lang="ko-KR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문자열</a:t>
            </a: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06802-CD85-4BF1-B691-950EC0E96E68}"/>
              </a:ext>
            </a:extLst>
          </p:cNvPr>
          <p:cNvSpPr txBox="1"/>
          <p:nvPr/>
        </p:nvSpPr>
        <p:spPr>
          <a:xfrm>
            <a:off x="172017" y="1127125"/>
            <a:ext cx="832013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(string) </a:t>
            </a:r>
            <a:r>
              <a:rPr lang="en-US" altLang="ko-KR" sz="2800" b="1" dirty="0">
                <a:latin typeface="Consolas" panose="020B0609020204030204" pitchFamily="49" charset="0"/>
              </a:rPr>
              <a:t>: </a:t>
            </a:r>
            <a:r>
              <a:rPr lang="ko-KR" altLang="en-US" sz="2800" b="1" dirty="0">
                <a:latin typeface="Consolas" panose="020B0609020204030204" pitchFamily="49" charset="0"/>
              </a:rPr>
              <a:t>문자를 나열한 것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  ”</a:t>
            </a:r>
            <a:r>
              <a:rPr lang="en-US" altLang="ko-KR" sz="2400" dirty="0">
                <a:latin typeface="Consolas" panose="020B0609020204030204" pitchFamily="49" charset="0"/>
              </a:rPr>
              <a:t> (</a:t>
            </a:r>
            <a:r>
              <a:rPr lang="ko-KR" altLang="en-US" sz="2400" dirty="0">
                <a:latin typeface="Consolas" panose="020B0609020204030204" pitchFamily="49" charset="0"/>
              </a:rPr>
              <a:t>큰따옴표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나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‘ ’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작은따옴표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로 표현한다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따옴표 안에는 </a:t>
            </a:r>
            <a:r>
              <a:rPr lang="ko-KR" altLang="en-US" sz="2400" b="1" dirty="0">
                <a:latin typeface="Consolas" panose="020B0609020204030204" pitchFamily="49" charset="0"/>
              </a:rPr>
              <a:t>문자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숫자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기호</a:t>
            </a:r>
            <a:r>
              <a:rPr lang="ko-KR" altLang="en-US" sz="2400" dirty="0">
                <a:latin typeface="Consolas" panose="020B0609020204030204" pitchFamily="49" charset="0"/>
              </a:rPr>
              <a:t>같은 것을 넣을 수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&gt;&gt;&gt;print(‘Hello World!’)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Hello World!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&gt;&gt;&gt;print(‘Hello World!’)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Hello World!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&gt;&gt;&gt;print(‘3.14’)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3.14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BA5CC9-14AE-4EF8-B306-D8B222D2AB02}"/>
              </a:ext>
            </a:extLst>
          </p:cNvPr>
          <p:cNvSpPr/>
          <p:nvPr/>
        </p:nvSpPr>
        <p:spPr>
          <a:xfrm>
            <a:off x="5818360" y="4235668"/>
            <a:ext cx="62016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Consolas" panose="020B0609020204030204" pitchFamily="49" charset="0"/>
              </a:rPr>
              <a:t>어떤 값이던 따옴표로 묶으면 모두 문자열이 된다</a:t>
            </a:r>
            <a:r>
              <a:rPr lang="en-US" altLang="ko-KR" sz="2000" b="1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b="1" dirty="0">
                <a:latin typeface="Consolas" panose="020B0609020204030204" pitchFamily="49" charset="0"/>
              </a:rPr>
              <a:t>계산에 이용하지 않는 숫자는 문자열로 만들어 처리하기도 한다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526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문자열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52D27-8011-4D81-9E4E-805241EF7E9F}"/>
              </a:ext>
            </a:extLst>
          </p:cNvPr>
          <p:cNvSpPr txBox="1"/>
          <p:nvPr/>
        </p:nvSpPr>
        <p:spPr>
          <a:xfrm>
            <a:off x="513031" y="1127125"/>
            <a:ext cx="96872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“  ”</a:t>
            </a:r>
            <a:r>
              <a:rPr lang="en-US" altLang="ko-KR" sz="2400" b="1" dirty="0">
                <a:latin typeface="Consolas" panose="020B0609020204030204" pitchFamily="49" charset="0"/>
              </a:rPr>
              <a:t>   ,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‘  ’  </a:t>
            </a:r>
            <a:r>
              <a:rPr lang="ko-KR" altLang="en-US" sz="2400" b="1" dirty="0">
                <a:latin typeface="Consolas" panose="020B0609020204030204" pitchFamily="49" charset="0"/>
              </a:rPr>
              <a:t>두가지 종류의 따옴표가 쓰이는 이유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latin typeface="Consolas" panose="020B0609020204030204" pitchFamily="49" charset="0"/>
              </a:rPr>
              <a:t>출력하고 싶은 문장 </a:t>
            </a:r>
            <a:r>
              <a:rPr lang="en-US" altLang="ko-KR" sz="2000" b="1" dirty="0">
                <a:latin typeface="Consolas" panose="020B0609020204030204" pitchFamily="49" charset="0"/>
              </a:rPr>
              <a:t>: 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어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?”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너도 이 수업 들어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 “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?”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너도 이 수업 들어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?’)</a:t>
            </a: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?”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너도 이 수업 들어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따옴표 자체를 문자로 쓰고 싶을 때</a:t>
            </a:r>
            <a:r>
              <a:rPr lang="ko-KR" altLang="en-US" sz="2000" dirty="0">
                <a:latin typeface="Consolas" panose="020B0609020204030204" pitchFamily="49" charset="0"/>
              </a:rPr>
              <a:t> 두가지 따옴표를 이용하여 해결 가능</a:t>
            </a:r>
            <a:r>
              <a:rPr lang="en-US" altLang="ko-KR" sz="2000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latin typeface="Consolas" panose="020B0609020204030204" pitchFamily="49" charset="0"/>
              </a:rPr>
              <a:t>문자열 연산하기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endParaRPr lang="en-US" altLang="ko-KR" sz="2000" b="1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 ‘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 + ‘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밥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’)</a:t>
            </a:r>
          </a:p>
          <a:p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고래밥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 ‘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 * 3 )</a:t>
            </a: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고래고래고래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67D2-664B-406D-B05C-687D4F9368F5}"/>
              </a:ext>
            </a:extLst>
          </p:cNvPr>
          <p:cNvSpPr txBox="1"/>
          <p:nvPr/>
        </p:nvSpPr>
        <p:spPr>
          <a:xfrm>
            <a:off x="6328372" y="4553893"/>
            <a:ext cx="3213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문자열 연산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+  : </a:t>
            </a:r>
            <a:r>
              <a:rPr lang="ko-KR" altLang="en-US" sz="2400" b="1" dirty="0">
                <a:latin typeface="Consolas" panose="020B0609020204030204" pitchFamily="49" charset="0"/>
              </a:rPr>
              <a:t>연결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* : </a:t>
            </a:r>
            <a:r>
              <a:rPr lang="ko-KR" altLang="en-US" sz="2400" b="1" dirty="0">
                <a:latin typeface="Consolas" panose="020B0609020204030204" pitchFamily="49" charset="0"/>
              </a:rPr>
              <a:t>반복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9166C7-6BE5-4A20-A857-5CBBC3D03A02}"/>
              </a:ext>
            </a:extLst>
          </p:cNvPr>
          <p:cNvSpPr/>
          <p:nvPr/>
        </p:nvSpPr>
        <p:spPr>
          <a:xfrm>
            <a:off x="6228784" y="4463358"/>
            <a:ext cx="2616452" cy="1834413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8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79806-BD93-45E4-A41F-7C47F0662C29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 </a:t>
            </a:r>
            <a:r>
              <a:rPr lang="en-US" altLang="ko-KR" sz="2400" b="1" dirty="0">
                <a:solidFill>
                  <a:schemeClr val="bg1"/>
                </a:solidFill>
              </a:rPr>
              <a:t>vs </a:t>
            </a:r>
            <a:r>
              <a:rPr lang="ko-KR" altLang="en-US" sz="2400" b="1" dirty="0">
                <a:solidFill>
                  <a:schemeClr val="bg1"/>
                </a:solidFill>
              </a:rPr>
              <a:t>문자열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45CE8-18B4-4D83-BBD3-B838E23AD6C1}"/>
              </a:ext>
            </a:extLst>
          </p:cNvPr>
          <p:cNvSpPr txBox="1"/>
          <p:nvPr/>
        </p:nvSpPr>
        <p:spPr>
          <a:xfrm>
            <a:off x="516048" y="1810694"/>
            <a:ext cx="6645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 (3 + 3)</a:t>
            </a:r>
          </a:p>
          <a:p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print(“3” + “3”)</a:t>
            </a:r>
          </a:p>
          <a:p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https://static.thenounproject.com/png/996118-200.png">
            <a:extLst>
              <a:ext uri="{FF2B5EF4-FFF2-40B4-BE49-F238E27FC236}">
                <a16:creationId xmlns:a16="http://schemas.microsoft.com/office/drawing/2014/main" id="{AB74B8D7-2DF1-4A6D-BB64-1A57239B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060" y="1218258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8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205729-F95D-404D-B83F-61804D01B73B}"/>
              </a:ext>
            </a:extLst>
          </p:cNvPr>
          <p:cNvSpPr/>
          <p:nvPr/>
        </p:nvSpPr>
        <p:spPr>
          <a:xfrm>
            <a:off x="4508629" y="4613730"/>
            <a:ext cx="3657600" cy="9994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865016" y="39841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pic>
        <p:nvPicPr>
          <p:cNvPr id="3074" name="Picture 2" descr="starì ëí ì´ë¯¸ì§ ê²ìê²°ê³¼">
            <a:extLst>
              <a:ext uri="{FF2B5EF4-FFF2-40B4-BE49-F238E27FC236}">
                <a16:creationId xmlns:a16="http://schemas.microsoft.com/office/drawing/2014/main" id="{FC49227D-607F-4EC2-8FDA-A91C18C6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699">
            <a:off x="110529" y="-237307"/>
            <a:ext cx="1995535" cy="19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478F5-4368-42B0-99A9-7A9A594B6423}"/>
              </a:ext>
            </a:extLst>
          </p:cNvPr>
          <p:cNvSpPr txBox="1"/>
          <p:nvPr/>
        </p:nvSpPr>
        <p:spPr>
          <a:xfrm>
            <a:off x="516048" y="2018240"/>
            <a:ext cx="11362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변수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(variable)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값을 저장하는 공간 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다양한 자료형 변수에 저장 가능</a:t>
            </a:r>
            <a:r>
              <a:rPr lang="en-US" altLang="ko-KR" sz="2400" b="1" dirty="0"/>
              <a:t>!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변수에 값을 저장할 때는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= (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할당연산자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ko-KR" altLang="en-US" sz="2400" b="1" dirty="0"/>
              <a:t>사용한다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값을 변수에 저장하는 것을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값을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</a:rPr>
              <a:t>할당＂</a:t>
            </a:r>
            <a:r>
              <a:rPr lang="ko-KR" altLang="en-US" sz="2400" b="1" dirty="0" err="1"/>
              <a:t>한다고</a:t>
            </a:r>
            <a:r>
              <a:rPr lang="ko-KR" altLang="en-US" sz="2400" b="1" dirty="0"/>
              <a:t> 한다</a:t>
            </a:r>
            <a:r>
              <a:rPr lang="en-US" altLang="ko-KR" sz="2400" b="1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6CB2F-F4C6-481A-AE6B-4EE589DB4A33}"/>
              </a:ext>
            </a:extLst>
          </p:cNvPr>
          <p:cNvSpPr/>
          <p:nvPr/>
        </p:nvSpPr>
        <p:spPr>
          <a:xfrm>
            <a:off x="4671803" y="4884557"/>
            <a:ext cx="345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변수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이름 </a:t>
            </a:r>
            <a:r>
              <a:rPr lang="en-US" altLang="ko-KR" sz="2400" b="1" dirty="0"/>
              <a:t>= </a:t>
            </a:r>
            <a:r>
              <a:rPr lang="ko-KR" altLang="en-US" sz="2400" b="1" dirty="0"/>
              <a:t>저장할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값</a:t>
            </a:r>
            <a:r>
              <a:rPr lang="en-US" altLang="ko-K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22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CE37F-1F5E-4746-953A-74245B0F9777}"/>
              </a:ext>
            </a:extLst>
          </p:cNvPr>
          <p:cNvSpPr txBox="1"/>
          <p:nvPr/>
        </p:nvSpPr>
        <p:spPr>
          <a:xfrm>
            <a:off x="325924" y="1321184"/>
            <a:ext cx="11660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count = 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print(count)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&gt;&gt;&gt;count = 1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&gt;&gt;&gt;print(count)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&gt;&gt;&gt;count = count + 1 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#count</a:t>
            </a:r>
            <a:r>
              <a:rPr lang="ko-KR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를 더한 것을 다시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에 저장한다</a:t>
            </a:r>
            <a:endParaRPr lang="en-US" altLang="ko-K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&gt;&gt;&gt;print(count)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AB19-AE1D-4173-BE41-F49506B13DC9}"/>
              </a:ext>
            </a:extLst>
          </p:cNvPr>
          <p:cNvSpPr txBox="1"/>
          <p:nvPr/>
        </p:nvSpPr>
        <p:spPr>
          <a:xfrm>
            <a:off x="325924" y="5536816"/>
            <a:ext cx="789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변수의 값은 언제든지 변할 수 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8" name="Picture 2" descr="https://static.thenounproject.com/png/996118-200.png">
            <a:extLst>
              <a:ext uri="{FF2B5EF4-FFF2-40B4-BE49-F238E27FC236}">
                <a16:creationId xmlns:a16="http://schemas.microsoft.com/office/drawing/2014/main" id="{EEA27820-1EB2-4D21-8368-ECA7537F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56" y="992455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7429F-F6B4-4501-A178-CBBB66CB496C}"/>
              </a:ext>
            </a:extLst>
          </p:cNvPr>
          <p:cNvSpPr txBox="1"/>
          <p:nvPr/>
        </p:nvSpPr>
        <p:spPr>
          <a:xfrm>
            <a:off x="172017" y="2073827"/>
            <a:ext cx="118962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변수 이름 짓기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값을 잘 설명하는 이름으로 </a:t>
            </a:r>
            <a:r>
              <a:rPr lang="en-US" altLang="ko-KR" sz="2400" dirty="0">
                <a:latin typeface="Consolas" panose="020B0609020204030204" pitchFamily="49" charset="0"/>
              </a:rPr>
              <a:t>-&gt; </a:t>
            </a:r>
            <a:r>
              <a:rPr lang="ko-KR" altLang="en-US" sz="2400" dirty="0">
                <a:latin typeface="Consolas" panose="020B0609020204030204" pitchFamily="49" charset="0"/>
              </a:rPr>
              <a:t>센스</a:t>
            </a:r>
            <a:r>
              <a:rPr lang="en-US" altLang="ko-KR" sz="2400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문자와 숫자</a:t>
            </a:r>
            <a:r>
              <a:rPr lang="en-US" altLang="ko-KR" sz="2400" dirty="0">
                <a:latin typeface="Consolas" panose="020B0609020204030204" pitchFamily="49" charset="0"/>
              </a:rPr>
              <a:t>, _ (</a:t>
            </a:r>
            <a:r>
              <a:rPr lang="ko-KR" altLang="en-US" sz="2400" dirty="0" err="1">
                <a:latin typeface="Consolas" panose="020B0609020204030204" pitchFamily="49" charset="0"/>
              </a:rPr>
              <a:t>언더스코어</a:t>
            </a:r>
            <a:r>
              <a:rPr lang="en-US" altLang="ko-KR" sz="2400" dirty="0">
                <a:latin typeface="Consolas" panose="020B0609020204030204" pitchFamily="49" charset="0"/>
              </a:rPr>
              <a:t>) </a:t>
            </a:r>
            <a:r>
              <a:rPr lang="ko-KR" altLang="en-US" sz="2400" dirty="0">
                <a:latin typeface="Consolas" panose="020B0609020204030204" pitchFamily="49" charset="0"/>
              </a:rPr>
              <a:t>사용가능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대문자 소문자 구분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공백은 불가 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숫자로 시작 불가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예약어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(keyword)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사용 불가 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(print, for, if, False, True, as, try, return </a:t>
            </a:r>
            <a:r>
              <a:rPr lang="ko-KR" altLang="en-US" sz="2400" dirty="0">
                <a:latin typeface="Consolas" panose="020B0609020204030204" pitchFamily="49" charset="0"/>
              </a:rPr>
              <a:t>등등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906152-5A65-4E8A-B34D-0829C00BCF15}"/>
              </a:ext>
            </a:extLst>
          </p:cNvPr>
          <p:cNvSpPr/>
          <p:nvPr/>
        </p:nvSpPr>
        <p:spPr>
          <a:xfrm>
            <a:off x="8441278" y="108257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Quiz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i</a:t>
            </a:r>
            <a:r>
              <a:rPr lang="en-US" altLang="ko-KR" sz="2400" b="1" dirty="0">
                <a:latin typeface="Consolas" panose="020B0609020204030204" pitchFamily="49" charset="0"/>
              </a:rPr>
              <a:t> = 1</a:t>
            </a: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my_int</a:t>
            </a:r>
            <a:r>
              <a:rPr lang="en-US" altLang="ko-KR" sz="2400" b="1" dirty="0">
                <a:latin typeface="Consolas" panose="020B0609020204030204" pitchFamily="49" charset="0"/>
              </a:rPr>
              <a:t> = 5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3_num = 2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my string = 10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count = 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for = 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87E745-05FB-4101-9EB8-FA53EB26726D}"/>
              </a:ext>
            </a:extLst>
          </p:cNvPr>
          <p:cNvSpPr/>
          <p:nvPr/>
        </p:nvSpPr>
        <p:spPr>
          <a:xfrm>
            <a:off x="8160220" y="957382"/>
            <a:ext cx="3185803" cy="3297377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기본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명령어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3F00-5C94-49D2-9B4B-F51034AE9E6F}"/>
              </a:ext>
            </a:extLst>
          </p:cNvPr>
          <p:cNvSpPr txBox="1"/>
          <p:nvPr/>
        </p:nvSpPr>
        <p:spPr>
          <a:xfrm>
            <a:off x="506995" y="1395843"/>
            <a:ext cx="82477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디렉토리 이동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$cd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이동할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이름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이전 디렉토리로 이동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$cd ..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현재 나의 위치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pwd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</a:t>
            </a:r>
            <a:r>
              <a:rPr lang="ko-KR" altLang="en-US" sz="2400" b="1" dirty="0">
                <a:latin typeface="Consolas" panose="020B0609020204030204" pitchFamily="49" charset="0"/>
              </a:rPr>
              <a:t> 구글에 </a:t>
            </a:r>
            <a:r>
              <a:rPr lang="en-US" altLang="ko-KR" sz="2400" b="1" dirty="0" err="1">
                <a:latin typeface="Consolas" panose="020B0609020204030204" pitchFamily="49" charset="0"/>
              </a:rPr>
              <a:t>linux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명령어 검색해보기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복사 </a:t>
            </a:r>
            <a:r>
              <a:rPr lang="en-US" altLang="ko-KR" sz="2400" b="1" dirty="0">
                <a:latin typeface="Consolas" panose="020B0609020204030204" pitchFamily="49" charset="0"/>
              </a:rPr>
              <a:t>: cp</a:t>
            </a: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이동 </a:t>
            </a:r>
            <a:r>
              <a:rPr lang="en-US" altLang="ko-KR" sz="2400" b="1" dirty="0">
                <a:latin typeface="Consolas" panose="020B0609020204030204" pitchFamily="49" charset="0"/>
              </a:rPr>
              <a:t>: mv</a:t>
            </a: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삭제</a:t>
            </a:r>
            <a:r>
              <a:rPr lang="en-US" altLang="ko-KR" sz="2400" b="1" dirty="0">
                <a:latin typeface="Consolas" panose="020B0609020204030204" pitchFamily="49" charset="0"/>
              </a:rPr>
              <a:t>: rm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8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pic>
        <p:nvPicPr>
          <p:cNvPr id="4100" name="Picture 4" descr="cafeì ëí ì´ë¯¸ì§ ê²ìê²°ê³¼">
            <a:extLst>
              <a:ext uri="{FF2B5EF4-FFF2-40B4-BE49-F238E27FC236}">
                <a16:creationId xmlns:a16="http://schemas.microsoft.com/office/drawing/2014/main" id="{E02C1665-31FA-4300-ACD2-30CF5C61B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5" y="1229658"/>
            <a:ext cx="4641169" cy="32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9D02B-0EDD-4264-A6A7-52491697F3C5}"/>
              </a:ext>
            </a:extLst>
          </p:cNvPr>
          <p:cNvSpPr txBox="1"/>
          <p:nvPr/>
        </p:nvSpPr>
        <p:spPr>
          <a:xfrm>
            <a:off x="1632419" y="4807546"/>
            <a:ext cx="3349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메뉴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coffee = 4100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juice = 5000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tea = 3800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4102" name="Picture 6" descr="https://static.thenounproject.com/png/770799-200.png">
            <a:extLst>
              <a:ext uri="{FF2B5EF4-FFF2-40B4-BE49-F238E27FC236}">
                <a16:creationId xmlns:a16="http://schemas.microsoft.com/office/drawing/2014/main" id="{43F96AEE-1D74-4A92-9F10-BEAC64127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680" y="31084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static.thenounproject.com/png/1361585-200.png">
            <a:extLst>
              <a:ext uri="{FF2B5EF4-FFF2-40B4-BE49-F238E27FC236}">
                <a16:creationId xmlns:a16="http://schemas.microsoft.com/office/drawing/2014/main" id="{8118E717-8A85-4DE9-8614-219DC1FEB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52" y="31084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106C069-E08D-43F0-8FAE-21EC4D6505A3}"/>
              </a:ext>
            </a:extLst>
          </p:cNvPr>
          <p:cNvSpPr/>
          <p:nvPr/>
        </p:nvSpPr>
        <p:spPr>
          <a:xfrm>
            <a:off x="5869663" y="1332418"/>
            <a:ext cx="2296562" cy="1303699"/>
          </a:xfrm>
          <a:prstGeom prst="wedgeRoundRectCallout">
            <a:avLst>
              <a:gd name="adj1" fmla="val -4276"/>
              <a:gd name="adj2" fmla="val 8819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A3F8F375-90DC-4ABB-A518-1692B4A40C1E}"/>
              </a:ext>
            </a:extLst>
          </p:cNvPr>
          <p:cNvSpPr/>
          <p:nvPr/>
        </p:nvSpPr>
        <p:spPr>
          <a:xfrm>
            <a:off x="9507648" y="1131733"/>
            <a:ext cx="2296562" cy="1303699"/>
          </a:xfrm>
          <a:prstGeom prst="wedgeRoundRectCallout">
            <a:avLst>
              <a:gd name="adj1" fmla="val 2032"/>
              <a:gd name="adj2" fmla="val 9861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DE193-C499-4588-A28A-EC40CB9C8891}"/>
              </a:ext>
            </a:extLst>
          </p:cNvPr>
          <p:cNvSpPr txBox="1"/>
          <p:nvPr/>
        </p:nvSpPr>
        <p:spPr>
          <a:xfrm>
            <a:off x="6222749" y="5485791"/>
            <a:ext cx="242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합 </a:t>
            </a:r>
            <a:r>
              <a:rPr lang="en-US" altLang="ko-KR" sz="2000" b="1" dirty="0"/>
              <a:t>: 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D55E0-ABF8-49F0-AB29-8A56A9574BC4}"/>
              </a:ext>
            </a:extLst>
          </p:cNvPr>
          <p:cNvSpPr txBox="1"/>
          <p:nvPr/>
        </p:nvSpPr>
        <p:spPr>
          <a:xfrm>
            <a:off x="9507648" y="5515939"/>
            <a:ext cx="242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합 </a:t>
            </a:r>
            <a:r>
              <a:rPr lang="en-US" altLang="ko-KR" sz="2000" b="1" dirty="0"/>
              <a:t>: 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BA5BA-2EB1-41D2-BBF0-083F9B4DAE0D}"/>
              </a:ext>
            </a:extLst>
          </p:cNvPr>
          <p:cNvSpPr txBox="1"/>
          <p:nvPr/>
        </p:nvSpPr>
        <p:spPr>
          <a:xfrm>
            <a:off x="6029608" y="1448554"/>
            <a:ext cx="1819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커피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주스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홍차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잔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92215-09F7-4725-879B-3A92FCB90C91}"/>
              </a:ext>
            </a:extLst>
          </p:cNvPr>
          <p:cNvSpPr txBox="1"/>
          <p:nvPr/>
        </p:nvSpPr>
        <p:spPr>
          <a:xfrm>
            <a:off x="9746056" y="1301680"/>
            <a:ext cx="1819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커피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주스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홍차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잔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C92D2-186E-4446-A097-79E9FCD71A24}"/>
              </a:ext>
            </a:extLst>
          </p:cNvPr>
          <p:cNvSpPr txBox="1"/>
          <p:nvPr/>
        </p:nvSpPr>
        <p:spPr>
          <a:xfrm>
            <a:off x="7169061" y="6327460"/>
            <a:ext cx="326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가격이 인상되면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2" descr="https://static.thenounproject.com/png/996118-200.png">
            <a:extLst>
              <a:ext uri="{FF2B5EF4-FFF2-40B4-BE49-F238E27FC236}">
                <a16:creationId xmlns:a16="http://schemas.microsoft.com/office/drawing/2014/main" id="{0DD33DDA-6BC0-4D64-9BE4-525EF97D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488" y="5446760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92CB4-EA87-4386-B438-6662E1CD37A4}"/>
              </a:ext>
            </a:extLst>
          </p:cNvPr>
          <p:cNvSpPr/>
          <p:nvPr/>
        </p:nvSpPr>
        <p:spPr>
          <a:xfrm>
            <a:off x="1348874" y="4633645"/>
            <a:ext cx="2790448" cy="2025178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82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31984-3E20-4971-AB3A-3F185676D380}"/>
              </a:ext>
            </a:extLst>
          </p:cNvPr>
          <p:cNvSpPr txBox="1"/>
          <p:nvPr/>
        </p:nvSpPr>
        <p:spPr>
          <a:xfrm>
            <a:off x="172017" y="1122630"/>
            <a:ext cx="111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A921-19E6-47A2-933B-50E169CCB096}"/>
              </a:ext>
            </a:extLst>
          </p:cNvPr>
          <p:cNvSpPr txBox="1"/>
          <p:nvPr/>
        </p:nvSpPr>
        <p:spPr>
          <a:xfrm>
            <a:off x="363894" y="1397675"/>
            <a:ext cx="10151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 coffee * 3 + juice * 2 + tea * 2 )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coffee = 5000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 coffee * 3 + juice * 2 + tea * 2 )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4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31984-3E20-4971-AB3A-3F185676D380}"/>
              </a:ext>
            </a:extLst>
          </p:cNvPr>
          <p:cNvSpPr txBox="1"/>
          <p:nvPr/>
        </p:nvSpPr>
        <p:spPr>
          <a:xfrm>
            <a:off x="172017" y="1122630"/>
            <a:ext cx="1117197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(list) </a:t>
            </a:r>
            <a:r>
              <a:rPr lang="en-US" altLang="ko-KR" sz="2800" b="1" dirty="0">
                <a:latin typeface="Consolas" panose="020B0609020204030204" pitchFamily="49" charset="0"/>
              </a:rPr>
              <a:t>: </a:t>
            </a:r>
            <a:r>
              <a:rPr lang="ko-KR" altLang="en-US" sz="2800" b="1" dirty="0">
                <a:latin typeface="Consolas" panose="020B0609020204030204" pitchFamily="49" charset="0"/>
              </a:rPr>
              <a:t>여러 값을 함께 모을 수 있는 자료형 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candies = [‘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박하맛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print(candies)</a:t>
            </a: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my_list1= []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print(my_list1)</a:t>
            </a: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my_list2 = [1, -2, 3.14]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print(my_list2)</a:t>
            </a:r>
          </a:p>
          <a:p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my_list3 = [‘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고양이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‘10’, [1,2,4]]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print(my_list3)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latin typeface="Consolas" panose="020B0609020204030204" pitchFamily="49" charset="0"/>
              </a:rPr>
              <a:t>리스트에 저장하는 값은 같은 종류의 자료형이 아니어도 상관 없다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EEC6105-2704-4B80-B131-EF2EF9E8E91B}"/>
              </a:ext>
            </a:extLst>
          </p:cNvPr>
          <p:cNvSpPr/>
          <p:nvPr/>
        </p:nvSpPr>
        <p:spPr>
          <a:xfrm>
            <a:off x="2859386" y="2000393"/>
            <a:ext cx="6148812" cy="9651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55EBB-82EC-4A58-9B3A-F1AA7F2E50A5}"/>
              </a:ext>
            </a:extLst>
          </p:cNvPr>
          <p:cNvSpPr txBox="1"/>
          <p:nvPr/>
        </p:nvSpPr>
        <p:spPr>
          <a:xfrm>
            <a:off x="3159658" y="2221345"/>
            <a:ext cx="639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리스트이름 </a:t>
            </a:r>
            <a:r>
              <a:rPr lang="en-US" altLang="ko-KR" sz="2800" b="1" dirty="0">
                <a:latin typeface="Consolas" panose="020B0609020204030204" pitchFamily="49" charset="0"/>
              </a:rPr>
              <a:t>= [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1,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2,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3 …]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1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81071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29661-FFE5-4CBC-A549-14CF49695FA8}"/>
              </a:ext>
            </a:extLst>
          </p:cNvPr>
          <p:cNvSpPr txBox="1"/>
          <p:nvPr/>
        </p:nvSpPr>
        <p:spPr>
          <a:xfrm>
            <a:off x="32150" y="1351755"/>
            <a:ext cx="712507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이미 만들어진 리스트에 값을 추가해보자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</a:p>
          <a:p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append( ) </a:t>
            </a:r>
            <a:r>
              <a:rPr lang="ko-KR" altLang="en-US" sz="2400" b="1" dirty="0">
                <a:latin typeface="Consolas" panose="020B0609020204030204" pitchFamily="49" charset="0"/>
              </a:rPr>
              <a:t>라는 메소드를 사용한다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메소드란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특정 자료형에만 사용하는 함수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함수란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반복되는 코드를 모아서 이름 붙인 것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예</a:t>
            </a:r>
            <a:r>
              <a:rPr lang="en-US" altLang="ko-KR" sz="2400" b="1" dirty="0">
                <a:latin typeface="Consolas" panose="020B0609020204030204" pitchFamily="49" charset="0"/>
              </a:rPr>
              <a:t>)  print( )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0A5390-7B3D-430B-AEB9-8FDA56102F73}"/>
              </a:ext>
            </a:extLst>
          </p:cNvPr>
          <p:cNvGrpSpPr/>
          <p:nvPr/>
        </p:nvGrpSpPr>
        <p:grpSpPr>
          <a:xfrm>
            <a:off x="8510737" y="2818727"/>
            <a:ext cx="3661664" cy="3725338"/>
            <a:chOff x="8510737" y="2818727"/>
            <a:chExt cx="3661664" cy="37253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B8E766-52C5-4976-9976-D6C1A02C1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0737" y="2818727"/>
              <a:ext cx="3661664" cy="366166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163185-387D-413E-BDFA-3CD52BFACADE}"/>
                </a:ext>
              </a:extLst>
            </p:cNvPr>
            <p:cNvSpPr/>
            <p:nvPr/>
          </p:nvSpPr>
          <p:spPr>
            <a:xfrm>
              <a:off x="9641941" y="4399984"/>
              <a:ext cx="1176950" cy="516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12371A9-850F-4E20-90A5-C95E2B40C6CA}"/>
                </a:ext>
              </a:extLst>
            </p:cNvPr>
            <p:cNvSpPr/>
            <p:nvPr/>
          </p:nvSpPr>
          <p:spPr>
            <a:xfrm>
              <a:off x="9243589" y="2882401"/>
              <a:ext cx="1176950" cy="516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869E72-B27A-4A88-A825-21D13C11D9DD}"/>
                </a:ext>
              </a:extLst>
            </p:cNvPr>
            <p:cNvSpPr/>
            <p:nvPr/>
          </p:nvSpPr>
          <p:spPr>
            <a:xfrm>
              <a:off x="10341569" y="6028017"/>
              <a:ext cx="1176950" cy="516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90B08B-1B65-4551-878B-BE694C428313}"/>
              </a:ext>
            </a:extLst>
          </p:cNvPr>
          <p:cNvSpPr txBox="1"/>
          <p:nvPr/>
        </p:nvSpPr>
        <p:spPr>
          <a:xfrm>
            <a:off x="9026306" y="2719110"/>
            <a:ext cx="179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“hello”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DAC24-261B-4E61-AD90-271DC0725D7D}"/>
              </a:ext>
            </a:extLst>
          </p:cNvPr>
          <p:cNvSpPr txBox="1"/>
          <p:nvPr/>
        </p:nvSpPr>
        <p:spPr>
          <a:xfrm>
            <a:off x="10341569" y="6082400"/>
            <a:ext cx="179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“hello”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DC836-0AE2-4D70-8883-297EF04FAE41}"/>
              </a:ext>
            </a:extLst>
          </p:cNvPr>
          <p:cNvSpPr txBox="1"/>
          <p:nvPr/>
        </p:nvSpPr>
        <p:spPr>
          <a:xfrm>
            <a:off x="9595012" y="4374304"/>
            <a:ext cx="179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print( )</a:t>
            </a:r>
            <a:endParaRPr lang="ko-KR" altLang="en-US" sz="2400" b="1" dirty="0"/>
          </a:p>
        </p:txBody>
      </p:sp>
      <p:pic>
        <p:nvPicPr>
          <p:cNvPr id="1026" name="Picture 2" descr="í¨ìì ëí ì´ë¯¸ì§ ê²ìê²°ê³¼">
            <a:extLst>
              <a:ext uri="{FF2B5EF4-FFF2-40B4-BE49-F238E27FC236}">
                <a16:creationId xmlns:a16="http://schemas.microsoft.com/office/drawing/2014/main" id="{0C15FAEC-1E68-4004-A20D-BC64DE30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91" y="2850564"/>
            <a:ext cx="3695257" cy="36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5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FEC52-83F3-4608-9994-2144908ABD57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13297B-11F6-4A9D-A1AB-CB2FF1BEDF1D}"/>
              </a:ext>
            </a:extLst>
          </p:cNvPr>
          <p:cNvSpPr/>
          <p:nvPr/>
        </p:nvSpPr>
        <p:spPr>
          <a:xfrm>
            <a:off x="3186818" y="1241936"/>
            <a:ext cx="5006567" cy="10033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7ACD-D4CD-4D11-BF4F-B35BB7C8A646}"/>
              </a:ext>
            </a:extLst>
          </p:cNvPr>
          <p:cNvSpPr txBox="1"/>
          <p:nvPr/>
        </p:nvSpPr>
        <p:spPr>
          <a:xfrm>
            <a:off x="3485584" y="1448554"/>
            <a:ext cx="498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.append(</a:t>
            </a:r>
            <a:r>
              <a:rPr lang="ko-KR" altLang="en-US" sz="2800" b="1" dirty="0">
                <a:latin typeface="Consolas" panose="020B0609020204030204" pitchFamily="49" charset="0"/>
              </a:rPr>
              <a:t>추가할</a:t>
            </a:r>
            <a:r>
              <a:rPr lang="en-US" altLang="ko-KR" sz="2800" b="1" dirty="0">
                <a:latin typeface="Consolas" panose="020B0609020204030204" pitchFamily="49" charset="0"/>
              </a:rPr>
              <a:t>_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139F9-CFFC-4DA5-8E73-7D1C79A2EBBD}"/>
              </a:ext>
            </a:extLst>
          </p:cNvPr>
          <p:cNvSpPr txBox="1"/>
          <p:nvPr/>
        </p:nvSpPr>
        <p:spPr>
          <a:xfrm>
            <a:off x="389300" y="2178472"/>
            <a:ext cx="80847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test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[1,2]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</a:rPr>
              <a:t>test.append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(3)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test2 = []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test2.append(‘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사과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2400" b="1" dirty="0"/>
              <a:t>추가하면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맨 마지막에 추가</a:t>
            </a:r>
            <a:r>
              <a:rPr lang="ko-KR" altLang="en-US" sz="2400" b="1" dirty="0"/>
              <a:t>된다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리스트의 값은 순서를 가진다 </a:t>
            </a:r>
            <a:r>
              <a:rPr lang="en-US" altLang="ko-KR" sz="2400" b="1" dirty="0"/>
              <a:t>: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</a:rPr>
              <a:t>순서열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(sequence)</a:t>
            </a:r>
          </a:p>
          <a:p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3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4322B-2EAC-4488-82E1-E42AF7E60639}"/>
              </a:ext>
            </a:extLst>
          </p:cNvPr>
          <p:cNvSpPr txBox="1"/>
          <p:nvPr/>
        </p:nvSpPr>
        <p:spPr>
          <a:xfrm>
            <a:off x="371192" y="1104523"/>
            <a:ext cx="8799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값에 접근하기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sz="2800" b="1" dirty="0"/>
          </a:p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인덱스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주소</a:t>
            </a:r>
            <a:endParaRPr lang="en-US" altLang="ko-KR" sz="2800" b="1" dirty="0"/>
          </a:p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인덱싱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인덱스로 리스트 값에 접근</a:t>
            </a:r>
            <a:endParaRPr lang="en-US" altLang="ko-KR" sz="2800" b="1" dirty="0"/>
          </a:p>
          <a:p>
            <a:endParaRPr lang="ko-KR" altLang="en-US" sz="28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4066CB-BCD3-4FC6-B391-42DDC76DC090}"/>
              </a:ext>
            </a:extLst>
          </p:cNvPr>
          <p:cNvGrpSpPr/>
          <p:nvPr/>
        </p:nvGrpSpPr>
        <p:grpSpPr>
          <a:xfrm>
            <a:off x="1240326" y="4128381"/>
            <a:ext cx="10511074" cy="2246768"/>
            <a:chOff x="1240326" y="4128381"/>
            <a:chExt cx="10511074" cy="22467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28DE0A-0818-4948-B967-1E1B5F8FE9CB}"/>
                </a:ext>
              </a:extLst>
            </p:cNvPr>
            <p:cNvSpPr txBox="1"/>
            <p:nvPr/>
          </p:nvSpPr>
          <p:spPr>
            <a:xfrm>
              <a:off x="1240326" y="4128381"/>
              <a:ext cx="10511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/>
                <a:t>리스트 </a:t>
              </a:r>
              <a:r>
                <a:rPr lang="en-US" altLang="ko-KR" sz="4800" b="1" dirty="0"/>
                <a:t>= [     ,     ,     ,     ,     ]</a:t>
              </a:r>
              <a:endParaRPr lang="ko-KR" altLang="en-US" sz="48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C54CA-09E8-4B31-AB1A-7445DC10FE6F}"/>
                </a:ext>
              </a:extLst>
            </p:cNvPr>
            <p:cNvSpPr/>
            <p:nvPr/>
          </p:nvSpPr>
          <p:spPr>
            <a:xfrm>
              <a:off x="4436197" y="4258695"/>
              <a:ext cx="669957" cy="570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4A9471-F9D1-4CEA-BE5B-1F97AFF1434F}"/>
                </a:ext>
              </a:extLst>
            </p:cNvPr>
            <p:cNvSpPr/>
            <p:nvPr/>
          </p:nvSpPr>
          <p:spPr>
            <a:xfrm>
              <a:off x="5675013" y="4263085"/>
              <a:ext cx="669957" cy="5703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F7B26C7-40F3-4AFB-810A-6D06D8BE339F}"/>
                </a:ext>
              </a:extLst>
            </p:cNvPr>
            <p:cNvSpPr/>
            <p:nvPr/>
          </p:nvSpPr>
          <p:spPr>
            <a:xfrm>
              <a:off x="6913829" y="4258695"/>
              <a:ext cx="669957" cy="5703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CE3CAA-6B0D-4E8F-B4FB-C443B833F3CC}"/>
                </a:ext>
              </a:extLst>
            </p:cNvPr>
            <p:cNvSpPr/>
            <p:nvPr/>
          </p:nvSpPr>
          <p:spPr>
            <a:xfrm>
              <a:off x="8147363" y="4258695"/>
              <a:ext cx="669957" cy="570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F57C2-BCBB-489F-A520-956F7F11386E}"/>
                </a:ext>
              </a:extLst>
            </p:cNvPr>
            <p:cNvSpPr/>
            <p:nvPr/>
          </p:nvSpPr>
          <p:spPr>
            <a:xfrm>
              <a:off x="9380897" y="4235924"/>
              <a:ext cx="669957" cy="5703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57C660-7B3E-478C-8582-31A9637EF039}"/>
                </a:ext>
              </a:extLst>
            </p:cNvPr>
            <p:cNvSpPr txBox="1"/>
            <p:nvPr/>
          </p:nvSpPr>
          <p:spPr>
            <a:xfrm>
              <a:off x="4582562" y="4959377"/>
              <a:ext cx="6002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/>
                <a:t>0     1      2     3     4     </a:t>
              </a:r>
              <a:endParaRPr lang="ko-KR" altLang="en-US" sz="4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527332-1EAB-4609-9916-E58601BD80C5}"/>
                </a:ext>
              </a:extLst>
            </p:cNvPr>
            <p:cNvSpPr txBox="1"/>
            <p:nvPr/>
          </p:nvSpPr>
          <p:spPr>
            <a:xfrm>
              <a:off x="4436197" y="5667263"/>
              <a:ext cx="7017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</a:rPr>
                <a:t>-5    -4     -3    -2    -1     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17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F2295-CD6C-4565-8054-22BBD90EFA7C}"/>
              </a:ext>
            </a:extLst>
          </p:cNvPr>
          <p:cNvSpPr txBox="1"/>
          <p:nvPr/>
        </p:nvSpPr>
        <p:spPr>
          <a:xfrm>
            <a:off x="420986" y="1224075"/>
            <a:ext cx="299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인덱싱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B502A4-956E-40A0-8AC3-D8E4C80E5A82}"/>
              </a:ext>
            </a:extLst>
          </p:cNvPr>
          <p:cNvSpPr/>
          <p:nvPr/>
        </p:nvSpPr>
        <p:spPr>
          <a:xfrm>
            <a:off x="2833734" y="1857656"/>
            <a:ext cx="4807391" cy="7136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CC105-0A68-4A08-8AF0-F9E07720A33A}"/>
              </a:ext>
            </a:extLst>
          </p:cNvPr>
          <p:cNvSpPr txBox="1"/>
          <p:nvPr/>
        </p:nvSpPr>
        <p:spPr>
          <a:xfrm>
            <a:off x="3250194" y="1937525"/>
            <a:ext cx="505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</a:t>
            </a:r>
            <a:r>
              <a:rPr lang="en-US" altLang="ko-KR" sz="2800" b="1" dirty="0"/>
              <a:t>[</a:t>
            </a:r>
            <a:r>
              <a:rPr lang="ko-KR" altLang="en-US" sz="2800" b="1" dirty="0"/>
              <a:t>접근할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인덱스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A7F2E-ED3A-4EF6-BD50-E6FF50674390}"/>
              </a:ext>
            </a:extLst>
          </p:cNvPr>
          <p:cNvSpPr txBox="1"/>
          <p:nvPr/>
        </p:nvSpPr>
        <p:spPr>
          <a:xfrm>
            <a:off x="138821" y="3236126"/>
            <a:ext cx="7248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[10, 20, 30, 40, 50]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 30</a:t>
            </a:r>
            <a:r>
              <a:rPr lang="ko-KR" altLang="en-US" sz="2400" b="1" dirty="0">
                <a:latin typeface="Consolas" panose="020B0609020204030204" pitchFamily="49" charset="0"/>
              </a:rPr>
              <a:t>를 출력해보자 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두 가지 방법 사용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[?])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C2EB60-5D71-44AF-9927-BDE36D4AB09C}"/>
              </a:ext>
            </a:extLst>
          </p:cNvPr>
          <p:cNvSpPr/>
          <p:nvPr/>
        </p:nvSpPr>
        <p:spPr>
          <a:xfrm>
            <a:off x="6258963" y="464393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#20</a:t>
            </a:r>
            <a:r>
              <a:rPr lang="ko-KR" altLang="en-US" sz="2400" b="1" dirty="0">
                <a:latin typeface="Consolas" panose="020B0609020204030204" pitchFamily="49" charset="0"/>
              </a:rPr>
              <a:t>과 </a:t>
            </a:r>
            <a:r>
              <a:rPr lang="en-US" altLang="ko-KR" sz="2400" b="1" dirty="0">
                <a:latin typeface="Consolas" panose="020B0609020204030204" pitchFamily="49" charset="0"/>
              </a:rPr>
              <a:t>50</a:t>
            </a:r>
            <a:r>
              <a:rPr lang="ko-KR" altLang="en-US" sz="2400" b="1" dirty="0">
                <a:latin typeface="Consolas" panose="020B0609020204030204" pitchFamily="49" charset="0"/>
              </a:rPr>
              <a:t>을 출력해보자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[1],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[-1])</a:t>
            </a:r>
          </a:p>
        </p:txBody>
      </p:sp>
    </p:spTree>
    <p:extLst>
      <p:ext uri="{BB962C8B-B14F-4D97-AF65-F5344CB8AC3E}">
        <p14:creationId xmlns:p14="http://schemas.microsoft.com/office/powerpoint/2010/main" val="121620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B7EBF6-C129-4391-976B-C5C5459015E8}"/>
              </a:ext>
            </a:extLst>
          </p:cNvPr>
          <p:cNvSpPr/>
          <p:nvPr/>
        </p:nvSpPr>
        <p:spPr>
          <a:xfrm>
            <a:off x="244631" y="2189346"/>
            <a:ext cx="688842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3, ['a', 'b', 'c’]]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a[0]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a[-1]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['a', 'b', 'c’]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a[3]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['a', 'b', 'c’]</a:t>
            </a:r>
          </a:p>
          <a:p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8E42-540A-4257-A815-85BB7F573C95}"/>
              </a:ext>
            </a:extLst>
          </p:cNvPr>
          <p:cNvSpPr/>
          <p:nvPr/>
        </p:nvSpPr>
        <p:spPr>
          <a:xfrm>
            <a:off x="7499100" y="322390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# ‘b’</a:t>
            </a:r>
            <a:r>
              <a:rPr lang="ko-KR" altLang="en-US" sz="2800" b="1" dirty="0">
                <a:latin typeface="Consolas" panose="020B0609020204030204" pitchFamily="49" charset="0"/>
              </a:rPr>
              <a:t>를 출력해보자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&gt;&gt;&gt;print(a[3][1])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&gt;&gt;&gt;print(a[-1][1])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65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99E560-6365-4F5A-AF8D-2A5B7FBEE034}"/>
              </a:ext>
            </a:extLst>
          </p:cNvPr>
          <p:cNvSpPr/>
          <p:nvPr/>
        </p:nvSpPr>
        <p:spPr>
          <a:xfrm>
            <a:off x="365696" y="1958366"/>
            <a:ext cx="8465779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‘Life’ </a:t>
            </a:r>
            <a:r>
              <a:rPr lang="ko-KR" altLang="en-US" sz="2800" b="1" dirty="0">
                <a:latin typeface="Consolas" panose="020B0609020204030204" pitchFamily="49" charset="0"/>
              </a:rPr>
              <a:t>출력해보자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['a', 'b', ['Life', 'is’]]]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a[2][2][0]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'Life'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5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C83B4-921D-4D3E-98DD-D0110B944E01}"/>
              </a:ext>
            </a:extLst>
          </p:cNvPr>
          <p:cNvSpPr txBox="1"/>
          <p:nvPr/>
        </p:nvSpPr>
        <p:spPr>
          <a:xfrm>
            <a:off x="280656" y="1127125"/>
            <a:ext cx="8736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리스트에서 여러 개의 값 가져오기 </a:t>
            </a:r>
            <a:r>
              <a:rPr lang="en-US" altLang="ko-KR" sz="2800" b="1" dirty="0"/>
              <a:t>: </a:t>
            </a:r>
            <a:r>
              <a:rPr lang="ko-KR" altLang="en-US" sz="2800" b="1" dirty="0" err="1">
                <a:solidFill>
                  <a:schemeClr val="accent4">
                    <a:lumMod val="75000"/>
                  </a:schemeClr>
                </a:solidFill>
              </a:rPr>
              <a:t>슬라이싱</a:t>
            </a:r>
            <a:endParaRPr lang="ko-KR" alt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4CE37-514F-456B-B053-8D904BE29D3B}"/>
              </a:ext>
            </a:extLst>
          </p:cNvPr>
          <p:cNvSpPr txBox="1"/>
          <p:nvPr/>
        </p:nvSpPr>
        <p:spPr>
          <a:xfrm>
            <a:off x="371192" y="1774479"/>
            <a:ext cx="1037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* </a:t>
            </a:r>
            <a:r>
              <a:rPr lang="ko-KR" altLang="en-US" sz="2000" b="1" dirty="0"/>
              <a:t>리스트를 잘라서 가져오면</a:t>
            </a:r>
            <a:r>
              <a:rPr lang="en-US" altLang="ko-KR" sz="2000" b="1" dirty="0"/>
              <a:t>? =&gt; </a:t>
            </a:r>
            <a:r>
              <a:rPr lang="ko-KR" altLang="en-US" sz="2000" b="1" dirty="0"/>
              <a:t>리스트로 잘라온다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D77821-D15E-4FFE-B0FE-294583595B50}"/>
              </a:ext>
            </a:extLst>
          </p:cNvPr>
          <p:cNvSpPr/>
          <p:nvPr/>
        </p:nvSpPr>
        <p:spPr>
          <a:xfrm>
            <a:off x="3340730" y="2561752"/>
            <a:ext cx="5902859" cy="8571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2572-C101-4EB4-91B7-41FF9E98935A}"/>
              </a:ext>
            </a:extLst>
          </p:cNvPr>
          <p:cNvSpPr txBox="1"/>
          <p:nvPr/>
        </p:nvSpPr>
        <p:spPr>
          <a:xfrm>
            <a:off x="3503691" y="2697065"/>
            <a:ext cx="573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</a:t>
            </a:r>
            <a:r>
              <a:rPr lang="en-US" altLang="ko-KR" sz="2800" b="1" dirty="0"/>
              <a:t>[</a:t>
            </a:r>
            <a:r>
              <a:rPr lang="ko-KR" altLang="en-US" sz="2800" b="1" dirty="0" err="1"/>
              <a:t>시작인덱스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 err="1"/>
              <a:t>끝인덱스</a:t>
            </a:r>
            <a:r>
              <a:rPr lang="en-US" altLang="ko-KR" sz="2800" b="1" dirty="0"/>
              <a:t>+1]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C85FA-36F9-460D-B1A1-8F264D7F088C}"/>
              </a:ext>
            </a:extLst>
          </p:cNvPr>
          <p:cNvSpPr txBox="1"/>
          <p:nvPr/>
        </p:nvSpPr>
        <p:spPr>
          <a:xfrm>
            <a:off x="280656" y="3932798"/>
            <a:ext cx="112172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week = [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월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 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화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수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목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금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토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# </a:t>
            </a:r>
            <a:r>
              <a:rPr lang="ko-KR" altLang="en-US" sz="2800" b="1" dirty="0">
                <a:latin typeface="Consolas" panose="020B0609020204030204" pitchFamily="49" charset="0"/>
              </a:rPr>
              <a:t>수</a:t>
            </a:r>
            <a:r>
              <a:rPr lang="en-US" altLang="ko-KR" sz="2800" b="1" dirty="0">
                <a:latin typeface="Consolas" panose="020B0609020204030204" pitchFamily="49" charset="0"/>
              </a:rPr>
              <a:t>,</a:t>
            </a:r>
            <a:r>
              <a:rPr lang="ko-KR" altLang="en-US" sz="2800" b="1" dirty="0">
                <a:latin typeface="Consolas" panose="020B0609020204030204" pitchFamily="49" charset="0"/>
              </a:rPr>
              <a:t>목</a:t>
            </a:r>
            <a:r>
              <a:rPr lang="en-US" altLang="ko-KR" sz="2800" b="1" dirty="0">
                <a:latin typeface="Consolas" panose="020B0609020204030204" pitchFamily="49" charset="0"/>
              </a:rPr>
              <a:t>,</a:t>
            </a:r>
            <a:r>
              <a:rPr lang="ko-KR" altLang="en-US" sz="2800" b="1" dirty="0">
                <a:latin typeface="Consolas" panose="020B0609020204030204" pitchFamily="49" charset="0"/>
              </a:rPr>
              <a:t>금 </a:t>
            </a:r>
            <a:r>
              <a:rPr lang="ko-KR" altLang="en-US" sz="2800" b="1" dirty="0" err="1">
                <a:latin typeface="Consolas" panose="020B0609020204030204" pitchFamily="49" charset="0"/>
              </a:rPr>
              <a:t>잘라오기</a:t>
            </a:r>
            <a:r>
              <a:rPr lang="en-US" altLang="ko-KR" sz="28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&gt;&gt;&gt;print(week[2:5])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5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AE3CE-CB59-4026-B0D5-3F4B80A87B2A}"/>
              </a:ext>
            </a:extLst>
          </p:cNvPr>
          <p:cNvSpPr txBox="1"/>
          <p:nvPr/>
        </p:nvSpPr>
        <p:spPr>
          <a:xfrm>
            <a:off x="172017" y="1311581"/>
            <a:ext cx="11769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b="1" dirty="0" err="1">
                <a:latin typeface="Consolas" panose="020B0609020204030204" pitchFamily="49" charset="0"/>
              </a:rPr>
              <a:t>Jupyter</a:t>
            </a:r>
            <a:r>
              <a:rPr lang="en-US" altLang="ko-KR" sz="2400" b="1" dirty="0">
                <a:latin typeface="Consolas" panose="020B0609020204030204" pitchFamily="49" charset="0"/>
              </a:rPr>
              <a:t> notebook</a:t>
            </a:r>
            <a:r>
              <a:rPr lang="ko-KR" altLang="en-US" sz="2400" b="1" dirty="0">
                <a:latin typeface="Consolas" panose="020B0609020204030204" pitchFamily="49" charset="0"/>
              </a:rPr>
              <a:t>은 </a:t>
            </a:r>
            <a:r>
              <a:rPr lang="en-US" altLang="ko-KR" sz="2400" b="1" dirty="0">
                <a:latin typeface="Consolas" panose="020B0609020204030204" pitchFamily="49" charset="0"/>
              </a:rPr>
              <a:t>Anaconda</a:t>
            </a:r>
            <a:r>
              <a:rPr lang="ko-KR" altLang="en-US" sz="2400" b="1" dirty="0">
                <a:latin typeface="Consolas" panose="020B0609020204030204" pitchFamily="49" charset="0"/>
              </a:rPr>
              <a:t>에 내장되어 있다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400" b="1" dirty="0">
                <a:latin typeface="Consolas" panose="020B0609020204030204" pitchFamily="49" charset="0"/>
              </a:rPr>
              <a:t>Python</a:t>
            </a:r>
            <a:r>
              <a:rPr lang="ko-KR" altLang="en-US" sz="2400" b="1" dirty="0">
                <a:latin typeface="Consolas" panose="020B0609020204030204" pitchFamily="49" charset="0"/>
              </a:rPr>
              <a:t> 공식 홈페이지에서 다운받은 기본 </a:t>
            </a:r>
            <a:r>
              <a:rPr lang="en-US" altLang="ko-KR" sz="2400" b="1" dirty="0">
                <a:latin typeface="Consolas" panose="020B0609020204030204" pitchFamily="49" charset="0"/>
              </a:rPr>
              <a:t>python</a:t>
            </a:r>
            <a:r>
              <a:rPr lang="ko-KR" altLang="en-US" sz="2400" b="1" dirty="0">
                <a:latin typeface="Consolas" panose="020B0609020204030204" pitchFamily="49" charset="0"/>
              </a:rPr>
              <a:t>에도 </a:t>
            </a:r>
            <a:r>
              <a:rPr lang="en-US" altLang="ko-KR" sz="2400" b="1" dirty="0" err="1"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latin typeface="Consolas" panose="020B0609020204030204" pitchFamily="49" charset="0"/>
              </a:rPr>
              <a:t>만 따로 설치 가능하다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213F06-6CEB-47BC-9FED-EEA9B5F2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5" y="3342906"/>
            <a:ext cx="383721" cy="3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07185-FDD9-47CC-8D67-B04A10C3A09C}"/>
              </a:ext>
            </a:extLst>
          </p:cNvPr>
          <p:cNvSpPr txBox="1"/>
          <p:nvPr/>
        </p:nvSpPr>
        <p:spPr>
          <a:xfrm>
            <a:off x="642796" y="3354574"/>
            <a:ext cx="293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시작하기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7E7EE-7032-4961-8E1C-F7016A5CD168}"/>
              </a:ext>
            </a:extLst>
          </p:cNvPr>
          <p:cNvSpPr txBox="1"/>
          <p:nvPr/>
        </p:nvSpPr>
        <p:spPr>
          <a:xfrm>
            <a:off x="259075" y="4055952"/>
            <a:ext cx="1025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notebook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jupyter notebookì ëí ì´ë¯¸ì§ ê²ìê²°ê³¼">
            <a:extLst>
              <a:ext uri="{FF2B5EF4-FFF2-40B4-BE49-F238E27FC236}">
                <a16:creationId xmlns:a16="http://schemas.microsoft.com/office/drawing/2014/main" id="{2CECFA59-F23F-4479-BC3B-4EB88EA6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21" y="2783941"/>
            <a:ext cx="5693362" cy="38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41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98A38-7AC4-4907-AAB9-DDEE6040FF86}"/>
              </a:ext>
            </a:extLst>
          </p:cNvPr>
          <p:cNvSpPr txBox="1"/>
          <p:nvPr/>
        </p:nvSpPr>
        <p:spPr>
          <a:xfrm>
            <a:off x="280657" y="1127125"/>
            <a:ext cx="298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값 제거하기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58B5E0-B8DE-4DB8-BAFE-5465A5D44EA3}"/>
              </a:ext>
            </a:extLst>
          </p:cNvPr>
          <p:cNvGrpSpPr/>
          <p:nvPr/>
        </p:nvGrpSpPr>
        <p:grpSpPr>
          <a:xfrm>
            <a:off x="1513438" y="2243845"/>
            <a:ext cx="5604096" cy="819182"/>
            <a:chOff x="2580237" y="1595022"/>
            <a:chExt cx="5604096" cy="81918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2E33906-3A16-440F-BBD2-DC3F2992A98D}"/>
                </a:ext>
              </a:extLst>
            </p:cNvPr>
            <p:cNvSpPr/>
            <p:nvPr/>
          </p:nvSpPr>
          <p:spPr>
            <a:xfrm>
              <a:off x="2580237" y="1595022"/>
              <a:ext cx="5160476" cy="81918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359388-2517-4C70-891E-68593C96ED2C}"/>
                </a:ext>
              </a:extLst>
            </p:cNvPr>
            <p:cNvSpPr txBox="1"/>
            <p:nvPr/>
          </p:nvSpPr>
          <p:spPr>
            <a:xfrm>
              <a:off x="2879003" y="1703788"/>
              <a:ext cx="5305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Consolas" panose="020B0609020204030204" pitchFamily="49" charset="0"/>
                </a:rPr>
                <a:t>del </a:t>
              </a:r>
              <a:r>
                <a:rPr lang="ko-KR" altLang="en-US" sz="2800" b="1" dirty="0">
                  <a:latin typeface="Consolas" panose="020B0609020204030204" pitchFamily="49" charset="0"/>
                </a:rPr>
                <a:t>리스트</a:t>
              </a:r>
              <a:r>
                <a:rPr lang="en-US" altLang="ko-KR" sz="2800" b="1" dirty="0">
                  <a:latin typeface="Consolas" panose="020B0609020204030204" pitchFamily="49" charset="0"/>
                </a:rPr>
                <a:t>[</a:t>
              </a:r>
              <a:r>
                <a:rPr lang="ko-KR" altLang="en-US" sz="2800" b="1" dirty="0">
                  <a:latin typeface="Consolas" panose="020B0609020204030204" pitchFamily="49" charset="0"/>
                </a:rPr>
                <a:t>제거할</a:t>
              </a:r>
              <a:r>
                <a:rPr lang="en-US" altLang="ko-KR" sz="2800" b="1" dirty="0">
                  <a:latin typeface="Consolas" panose="020B0609020204030204" pitchFamily="49" charset="0"/>
                </a:rPr>
                <a:t>_</a:t>
              </a:r>
              <a:r>
                <a:rPr lang="ko-KR" altLang="en-US" sz="2800" b="1" dirty="0">
                  <a:latin typeface="Consolas" panose="020B0609020204030204" pitchFamily="49" charset="0"/>
                </a:rPr>
                <a:t>인덱스</a:t>
              </a:r>
              <a:r>
                <a:rPr lang="en-US" altLang="ko-KR" sz="2800" b="1" dirty="0">
                  <a:latin typeface="Consolas" panose="020B0609020204030204" pitchFamily="49" charset="0"/>
                </a:rPr>
                <a:t>]</a:t>
              </a:r>
              <a:endParaRPr lang="ko-KR" altLang="en-US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B8ACC1-3CC9-4639-9115-EC37B475E6C6}"/>
              </a:ext>
            </a:extLst>
          </p:cNvPr>
          <p:cNvSpPr txBox="1"/>
          <p:nvPr/>
        </p:nvSpPr>
        <p:spPr>
          <a:xfrm>
            <a:off x="7733170" y="2462543"/>
            <a:ext cx="4463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Del 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메소드 아님</a:t>
            </a:r>
            <a:r>
              <a:rPr lang="en-US" altLang="ko-KR" sz="2400" b="1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메소드는 </a:t>
            </a:r>
            <a:r>
              <a:rPr lang="en-US" altLang="ko-KR" sz="2400" b="1" dirty="0">
                <a:latin typeface="Consolas" panose="020B0609020204030204" pitchFamily="49" charset="0"/>
              </a:rPr>
              <a:t>.method()</a:t>
            </a: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키워드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ko-KR" altLang="en-US" sz="2400" b="1" dirty="0">
                <a:latin typeface="Consolas" panose="020B0609020204030204" pitchFamily="49" charset="0"/>
              </a:rPr>
              <a:t>특정 용도로 사용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하기 위해 미리 예약한 이름</a:t>
            </a:r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C5D46-B802-4774-8D28-F8D9142FB3A7}"/>
              </a:ext>
            </a:extLst>
          </p:cNvPr>
          <p:cNvSpPr txBox="1"/>
          <p:nvPr/>
        </p:nvSpPr>
        <p:spPr>
          <a:xfrm>
            <a:off x="389299" y="3694155"/>
            <a:ext cx="6409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[ 1, 2, 7, 3, 4]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 7</a:t>
            </a:r>
            <a:r>
              <a:rPr lang="ko-KR" altLang="en-US" sz="2400" b="1" dirty="0">
                <a:latin typeface="Consolas" panose="020B0609020204030204" pitchFamily="49" charset="0"/>
              </a:rPr>
              <a:t>을 제거하자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&gt;&gt;&gt;del a[2]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&gt;&gt;&gt;print(a)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[1,2,3,4]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20117A-D5DE-4F42-8EFC-A7327610AF30}"/>
              </a:ext>
            </a:extLst>
          </p:cNvPr>
          <p:cNvSpPr/>
          <p:nvPr/>
        </p:nvSpPr>
        <p:spPr>
          <a:xfrm>
            <a:off x="7733170" y="2352612"/>
            <a:ext cx="4172138" cy="2581528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56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A720CA-EEB3-4969-AD03-303DFB7016E8}"/>
              </a:ext>
            </a:extLst>
          </p:cNvPr>
          <p:cNvSpPr/>
          <p:nvPr/>
        </p:nvSpPr>
        <p:spPr>
          <a:xfrm>
            <a:off x="413153" y="1469854"/>
            <a:ext cx="5444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리스트에서 하나의 값 수정하기</a:t>
            </a:r>
            <a:endParaRPr lang="ko-KR" altLang="en-US" sz="2800" b="1" i="0" dirty="0"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3C99F4-F1AA-4A83-B51A-004EC9DC63E5}"/>
              </a:ext>
            </a:extLst>
          </p:cNvPr>
          <p:cNvSpPr/>
          <p:nvPr/>
        </p:nvSpPr>
        <p:spPr>
          <a:xfrm>
            <a:off x="413153" y="2103597"/>
            <a:ext cx="373371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3] </a:t>
            </a:r>
          </a:p>
          <a:p>
            <a:r>
              <a:rPr lang="pt-BR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a[2] = 4 </a:t>
            </a:r>
          </a:p>
          <a:p>
            <a:r>
              <a:rPr lang="pt-BR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print(a) </a:t>
            </a:r>
          </a:p>
          <a:p>
            <a:r>
              <a:rPr lang="pt-BR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 2, 4]</a:t>
            </a:r>
          </a:p>
          <a:p>
            <a:endParaRPr lang="pt-BR" altLang="ko-K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86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E2E8B-B6F7-4EAE-9496-9CE658D03887}"/>
              </a:ext>
            </a:extLst>
          </p:cNvPr>
          <p:cNvSpPr txBox="1"/>
          <p:nvPr/>
        </p:nvSpPr>
        <p:spPr>
          <a:xfrm>
            <a:off x="380245" y="1276539"/>
            <a:ext cx="114254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candies = [‘</a:t>
            </a:r>
            <a:r>
              <a:rPr lang="ko-KR" altLang="en-US" sz="2800" b="1" dirty="0" err="1"/>
              <a:t>우유맛</a:t>
            </a:r>
            <a:r>
              <a:rPr lang="ko-KR" altLang="en-US" sz="2800" b="1" dirty="0"/>
              <a:t>‘</a:t>
            </a:r>
            <a:r>
              <a:rPr lang="en-US" altLang="ko-KR" sz="2800" b="1" dirty="0"/>
              <a:t>,’</a:t>
            </a:r>
            <a:r>
              <a:rPr lang="ko-KR" altLang="en-US" sz="2800" b="1" dirty="0" err="1"/>
              <a:t>콜라맛</a:t>
            </a:r>
            <a:r>
              <a:rPr lang="en-US" altLang="ko-KR" sz="2800" b="1" dirty="0"/>
              <a:t>’]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candies </a:t>
            </a:r>
            <a:r>
              <a:rPr lang="ko-KR" altLang="en-US" sz="2800" b="1" dirty="0"/>
              <a:t>라는 리스트에 </a:t>
            </a:r>
            <a:r>
              <a:rPr lang="en-US" altLang="ko-KR" sz="2800" b="1" dirty="0"/>
              <a:t>‘</a:t>
            </a:r>
            <a:r>
              <a:rPr lang="ko-KR" altLang="en-US" sz="2800" b="1" dirty="0" err="1"/>
              <a:t>포도맛</a:t>
            </a:r>
            <a:r>
              <a:rPr lang="ko-KR" altLang="en-US" sz="2800" b="1" dirty="0"/>
              <a:t>‘</a:t>
            </a:r>
            <a:r>
              <a:rPr lang="en-US" altLang="ko-KR" sz="2800" b="1" dirty="0"/>
              <a:t>, ‘</a:t>
            </a:r>
            <a:r>
              <a:rPr lang="ko-KR" altLang="en-US" sz="2800" b="1" dirty="0" err="1"/>
              <a:t>박하맛</a:t>
            </a:r>
            <a:r>
              <a:rPr lang="en-US" altLang="ko-KR" sz="2800" b="1" dirty="0"/>
              <a:t>’ </a:t>
            </a:r>
            <a:r>
              <a:rPr lang="ko-KR" altLang="en-US" sz="2800" b="1" dirty="0"/>
              <a:t>을 넣으세요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candies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‘</a:t>
            </a:r>
            <a:r>
              <a:rPr lang="ko-KR" altLang="en-US" sz="2800" b="1" dirty="0" err="1"/>
              <a:t>박하맛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을 삭제하세요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# ‘</a:t>
            </a:r>
            <a:r>
              <a:rPr lang="ko-KR" altLang="en-US" sz="2800" b="1" dirty="0" err="1"/>
              <a:t>숭실아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우유맛</a:t>
            </a:r>
            <a:r>
              <a:rPr lang="ko-KR" altLang="en-US" sz="2800" b="1" dirty="0"/>
              <a:t> 사탕 </a:t>
            </a:r>
            <a:r>
              <a:rPr lang="ko-KR" altLang="en-US" sz="2800" b="1" dirty="0" err="1"/>
              <a:t>먹을래</a:t>
            </a:r>
            <a:r>
              <a:rPr lang="en-US" altLang="ko-KR" sz="2800" b="1" dirty="0"/>
              <a:t>?’ </a:t>
            </a:r>
            <a:r>
              <a:rPr lang="ko-KR" altLang="en-US" sz="2800" b="1" dirty="0"/>
              <a:t>를 출력해보자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98048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2A4E1-643A-4F91-9984-79A7ACBEC045}"/>
              </a:ext>
            </a:extLst>
          </p:cNvPr>
          <p:cNvSpPr txBox="1"/>
          <p:nvPr/>
        </p:nvSpPr>
        <p:spPr>
          <a:xfrm>
            <a:off x="534154" y="1530036"/>
            <a:ext cx="90715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&gt;&gt;&gt; candies = [‘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우유맛</a:t>
            </a:r>
            <a:r>
              <a:rPr lang="ko-KR" altLang="en-US" sz="2800" b="1" dirty="0">
                <a:latin typeface="Consolas" panose="020B0609020204030204" pitchFamily="49" charset="0"/>
              </a:rPr>
              <a:t>‘</a:t>
            </a:r>
            <a:r>
              <a:rPr lang="en-US" altLang="ko-KR" sz="2800" b="1" dirty="0">
                <a:latin typeface="Consolas" panose="020B0609020204030204" pitchFamily="49" charset="0"/>
              </a:rPr>
              <a:t>,’</a:t>
            </a:r>
            <a:r>
              <a:rPr lang="ko-KR" altLang="en-US" sz="2800" b="1" dirty="0" err="1">
                <a:latin typeface="Consolas" panose="020B0609020204030204" pitchFamily="49" charset="0"/>
              </a:rPr>
              <a:t>콜라맛</a:t>
            </a:r>
            <a:r>
              <a:rPr lang="en-US" altLang="ko-KR" sz="2800" b="1" dirty="0">
                <a:latin typeface="Consolas" panose="020B0609020204030204" pitchFamily="49" charset="0"/>
              </a:rPr>
              <a:t>’]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800" b="1" dirty="0" err="1">
                <a:latin typeface="Consolas" panose="020B0609020204030204" pitchFamily="49" charset="0"/>
              </a:rPr>
              <a:t>candies.append</a:t>
            </a:r>
            <a:r>
              <a:rPr lang="en-US" altLang="ko-KR" sz="2800" b="1" dirty="0">
                <a:latin typeface="Consolas" panose="020B0609020204030204" pitchFamily="49" charset="0"/>
              </a:rPr>
              <a:t>(‘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포도맛</a:t>
            </a:r>
            <a:r>
              <a:rPr lang="en-US" altLang="ko-KR" sz="2800" b="1" dirty="0">
                <a:latin typeface="Consolas" panose="020B0609020204030204" pitchFamily="49" charset="0"/>
              </a:rPr>
              <a:t>’)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800" b="1" dirty="0" err="1">
                <a:latin typeface="Consolas" panose="020B0609020204030204" pitchFamily="49" charset="0"/>
              </a:rPr>
              <a:t>candies.append</a:t>
            </a:r>
            <a:r>
              <a:rPr lang="en-US" altLang="ko-KR" sz="2800" b="1" dirty="0">
                <a:latin typeface="Consolas" panose="020B0609020204030204" pitchFamily="49" charset="0"/>
              </a:rPr>
              <a:t>(‘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박하맛</a:t>
            </a:r>
            <a:r>
              <a:rPr lang="en-US" altLang="ko-KR" sz="2800" b="1" dirty="0">
                <a:latin typeface="Consolas" panose="020B0609020204030204" pitchFamily="49" charset="0"/>
              </a:rPr>
              <a:t>’)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 del candies[3]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&gt;&gt;&gt;print(‘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숭실아</a:t>
            </a:r>
            <a:r>
              <a:rPr lang="en-US" altLang="ko-KR" sz="2800" b="1" dirty="0">
                <a:latin typeface="Consolas" panose="020B0609020204030204" pitchFamily="49" charset="0"/>
              </a:rPr>
              <a:t>’, candies[0], ‘</a:t>
            </a:r>
            <a:r>
              <a:rPr lang="ko-KR" altLang="en-US" sz="2800" b="1" dirty="0">
                <a:latin typeface="Consolas" panose="020B0609020204030204" pitchFamily="49" charset="0"/>
              </a:rPr>
              <a:t>사탕 </a:t>
            </a:r>
            <a:r>
              <a:rPr lang="ko-KR" altLang="en-US" sz="2800" b="1" dirty="0" err="1">
                <a:latin typeface="Consolas" panose="020B0609020204030204" pitchFamily="49" charset="0"/>
              </a:rPr>
              <a:t>먹을래</a:t>
            </a:r>
            <a:r>
              <a:rPr lang="en-US" altLang="ko-KR" sz="2800" b="1" dirty="0">
                <a:latin typeface="Consolas" panose="020B0609020204030204" pitchFamily="49" charset="0"/>
              </a:rPr>
              <a:t>?’)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96345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E820FF-8FF5-4E4E-BF71-C27D16F60C1A}"/>
              </a:ext>
            </a:extLst>
          </p:cNvPr>
          <p:cNvSpPr/>
          <p:nvPr/>
        </p:nvSpPr>
        <p:spPr>
          <a:xfrm>
            <a:off x="549243" y="137662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리스트 더하기</a:t>
            </a:r>
            <a:endParaRPr lang="pt-BR" altLang="ko-KR" sz="2400" b="1" dirty="0">
              <a:latin typeface="Consolas" panose="020B0609020204030204" pitchFamily="49" charset="0"/>
            </a:endParaRP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3]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b = [4, 5, 6]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+ b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 2, 3, 4, 5, 6]</a:t>
            </a:r>
          </a:p>
          <a:p>
            <a:endParaRPr lang="pt-BR" altLang="ko-KR" sz="2400" b="1" dirty="0">
              <a:latin typeface="Consolas" panose="020B0609020204030204" pitchFamily="49" charset="0"/>
            </a:endParaRPr>
          </a:p>
          <a:p>
            <a:endParaRPr lang="pt-BR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리스트 곱하기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3]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* 3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 2, 3, 1, 2, 3, 1, 2, 3]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2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5A3F3-CA1B-4114-B9D4-A1BD93530AE6}"/>
              </a:ext>
            </a:extLst>
          </p:cNvPr>
          <p:cNvSpPr txBox="1"/>
          <p:nvPr/>
        </p:nvSpPr>
        <p:spPr>
          <a:xfrm>
            <a:off x="574138" y="1176976"/>
            <a:ext cx="3303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 정렬하기</a:t>
            </a:r>
            <a:endParaRPr lang="en-US" altLang="ko-KR" sz="28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C433750-EB23-4935-AB00-BD85A2F3E669}"/>
              </a:ext>
            </a:extLst>
          </p:cNvPr>
          <p:cNvSpPr/>
          <p:nvPr/>
        </p:nvSpPr>
        <p:spPr>
          <a:xfrm>
            <a:off x="362136" y="2118828"/>
            <a:ext cx="3515763" cy="5868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AC6CB-DF84-4937-96C9-552A6C2C0627}"/>
              </a:ext>
            </a:extLst>
          </p:cNvPr>
          <p:cNvSpPr txBox="1"/>
          <p:nvPr/>
        </p:nvSpPr>
        <p:spPr>
          <a:xfrm>
            <a:off x="917416" y="2150650"/>
            <a:ext cx="29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.sort()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CAF69-6C6C-4EAB-82C6-051A34FD48E0}"/>
              </a:ext>
            </a:extLst>
          </p:cNvPr>
          <p:cNvSpPr txBox="1"/>
          <p:nvPr/>
        </p:nvSpPr>
        <p:spPr>
          <a:xfrm>
            <a:off x="362136" y="3073030"/>
            <a:ext cx="8320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[5, 7, 9, 2, 1, 8]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a.sort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print(a)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a.sort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(reverse = True)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print(a)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28069-B7C6-43AC-ADDD-1196DB58875B}"/>
              </a:ext>
            </a:extLst>
          </p:cNvPr>
          <p:cNvSpPr txBox="1"/>
          <p:nvPr/>
        </p:nvSpPr>
        <p:spPr>
          <a:xfrm>
            <a:off x="6096000" y="1110229"/>
            <a:ext cx="70798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 값 개수 세기</a:t>
            </a: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[1,1,1,2,3,3,4,4,5]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a.count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(1))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B28D6B2-1604-4473-8EE6-71607A7E7443}"/>
              </a:ext>
            </a:extLst>
          </p:cNvPr>
          <p:cNvSpPr/>
          <p:nvPr/>
        </p:nvSpPr>
        <p:spPr>
          <a:xfrm>
            <a:off x="6096000" y="2005243"/>
            <a:ext cx="4702937" cy="6604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06C72-FD4C-4237-A260-A1DF995E2A3F}"/>
              </a:ext>
            </a:extLst>
          </p:cNvPr>
          <p:cNvSpPr txBox="1"/>
          <p:nvPr/>
        </p:nvSpPr>
        <p:spPr>
          <a:xfrm>
            <a:off x="6373639" y="2112399"/>
            <a:ext cx="461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.count(</a:t>
            </a:r>
            <a:r>
              <a:rPr lang="ko-KR" altLang="en-US" sz="2800" b="1" dirty="0">
                <a:latin typeface="Consolas" panose="020B0609020204030204" pitchFamily="49" charset="0"/>
              </a:rPr>
              <a:t>세어볼</a:t>
            </a:r>
            <a:r>
              <a:rPr lang="en-US" altLang="ko-KR" sz="2800" b="1" dirty="0">
                <a:latin typeface="Consolas" panose="020B0609020204030204" pitchFamily="49" charset="0"/>
              </a:rPr>
              <a:t>_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89A286-36EB-4385-AC56-4E508CE5F68C}"/>
              </a:ext>
            </a:extLst>
          </p:cNvPr>
          <p:cNvCxnSpPr>
            <a:cxnSpLocks/>
          </p:cNvCxnSpPr>
          <p:nvPr/>
        </p:nvCxnSpPr>
        <p:spPr>
          <a:xfrm>
            <a:off x="5531667" y="1525507"/>
            <a:ext cx="0" cy="4830026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69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튜플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99634-45AB-4B91-8312-7BA8B6249166}"/>
              </a:ext>
            </a:extLst>
          </p:cNvPr>
          <p:cNvSpPr txBox="1"/>
          <p:nvPr/>
        </p:nvSpPr>
        <p:spPr>
          <a:xfrm>
            <a:off x="389299" y="1213164"/>
            <a:ext cx="115431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Consolas" panose="020B0609020204030204" pitchFamily="49" charset="0"/>
              </a:rPr>
              <a:t>튜플은</a:t>
            </a:r>
            <a:r>
              <a:rPr lang="ko-KR" altLang="en-US" sz="2400" b="1" dirty="0">
                <a:latin typeface="Consolas" panose="020B0609020204030204" pitchFamily="49" charset="0"/>
              </a:rPr>
              <a:t> 리스트와 거의 비슷하다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차이점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1. </a:t>
            </a:r>
            <a:r>
              <a:rPr lang="ko-KR" altLang="en-US" sz="2400" b="1" dirty="0">
                <a:latin typeface="Consolas" panose="020B0609020204030204" pitchFamily="49" charset="0"/>
              </a:rPr>
              <a:t>리스트는 </a:t>
            </a:r>
            <a:r>
              <a:rPr lang="en-US" altLang="ko-KR" sz="2400" b="1" dirty="0">
                <a:latin typeface="Consolas" panose="020B0609020204030204" pitchFamily="49" charset="0"/>
              </a:rPr>
              <a:t>= [ ]</a:t>
            </a:r>
            <a:r>
              <a:rPr lang="ko-KR" altLang="en-US" sz="2400" b="1" dirty="0">
                <a:latin typeface="Consolas" panose="020B0609020204030204" pitchFamily="49" charset="0"/>
              </a:rPr>
              <a:t>  </a:t>
            </a:r>
            <a:r>
              <a:rPr lang="en-US" altLang="ko-KR" sz="2400" b="1" dirty="0">
                <a:latin typeface="Consolas" panose="020B0609020204030204" pitchFamily="49" charset="0"/>
              </a:rPr>
              <a:t>/  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튜플은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( )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2. </a:t>
            </a:r>
            <a:r>
              <a:rPr lang="ko-KR" altLang="en-US" sz="2400" b="1" dirty="0">
                <a:latin typeface="Consolas" panose="020B0609020204030204" pitchFamily="49" charset="0"/>
              </a:rPr>
              <a:t>리스트는 그 값의 생성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삭제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수정이 가능하지만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튜플은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그 값을 바꿀 수 없다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523A42-EB3B-4CEA-8997-B5E90FCB6943}"/>
              </a:ext>
            </a:extLst>
          </p:cNvPr>
          <p:cNvSpPr/>
          <p:nvPr/>
        </p:nvSpPr>
        <p:spPr>
          <a:xfrm>
            <a:off x="3533113" y="3938481"/>
            <a:ext cx="5125773" cy="9729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F1F34-014D-4D45-B6BF-6A9391B3DABB}"/>
              </a:ext>
            </a:extLst>
          </p:cNvPr>
          <p:cNvSpPr txBox="1"/>
          <p:nvPr/>
        </p:nvSpPr>
        <p:spPr>
          <a:xfrm>
            <a:off x="3782837" y="4232942"/>
            <a:ext cx="576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Consolas" panose="020B0609020204030204" pitchFamily="49" charset="0"/>
              </a:rPr>
              <a:t>튜플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latin typeface="Consolas" panose="020B0609020204030204" pitchFamily="49" charset="0"/>
              </a:rPr>
              <a:t>= (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1,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2,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3 …)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42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튜플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B137F1-0568-4410-8465-F825E0A6B183}"/>
              </a:ext>
            </a:extLst>
          </p:cNvPr>
          <p:cNvSpPr/>
          <p:nvPr/>
        </p:nvSpPr>
        <p:spPr>
          <a:xfrm>
            <a:off x="395335" y="1984319"/>
            <a:ext cx="114013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()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t2 = (1,) 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값이 하나일때는 뒤에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,(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콤마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를 붙여야 한다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t3 = (1, 2, 3)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t4 = 1, 2, 3 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소괄호 생략 가능하다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t5 = ('a', 'b', ('ab', 'cd'))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97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튜플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40C28F-850B-40DA-8DDC-3B9CF69E2336}"/>
              </a:ext>
            </a:extLst>
          </p:cNvPr>
          <p:cNvSpPr/>
          <p:nvPr/>
        </p:nvSpPr>
        <p:spPr>
          <a:xfrm>
            <a:off x="153174" y="2048895"/>
            <a:ext cx="4602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del t1[0]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02744-7AE4-45B1-A7DA-FAB4970CC92A}"/>
              </a:ext>
            </a:extLst>
          </p:cNvPr>
          <p:cNvSpPr txBox="1"/>
          <p:nvPr/>
        </p:nvSpPr>
        <p:spPr>
          <a:xfrm>
            <a:off x="172017" y="1303793"/>
            <a:ext cx="442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튜플의</a:t>
            </a:r>
            <a:r>
              <a:rPr lang="ko-KR" altLang="en-US" sz="2800" b="1" dirty="0"/>
              <a:t> 값 삭제해보기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D8EF4-1ACD-41FD-ACBF-0361824B3AB1}"/>
              </a:ext>
            </a:extLst>
          </p:cNvPr>
          <p:cNvSpPr txBox="1"/>
          <p:nvPr/>
        </p:nvSpPr>
        <p:spPr>
          <a:xfrm>
            <a:off x="153174" y="3716499"/>
            <a:ext cx="442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튜플의</a:t>
            </a:r>
            <a:r>
              <a:rPr lang="ko-KR" altLang="en-US" sz="2800" b="1" dirty="0"/>
              <a:t> 값 변경해보기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9C212-E227-4EFC-B90D-66BFE00B430F}"/>
              </a:ext>
            </a:extLst>
          </p:cNvPr>
          <p:cNvSpPr/>
          <p:nvPr/>
        </p:nvSpPr>
        <p:spPr>
          <a:xfrm>
            <a:off x="153174" y="4469436"/>
            <a:ext cx="4602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fr-F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t1[0] = 'c'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B36AF-A98F-4E66-BA9D-1CCE19D1E2C5}"/>
              </a:ext>
            </a:extLst>
          </p:cNvPr>
          <p:cNvSpPr txBox="1"/>
          <p:nvPr/>
        </p:nvSpPr>
        <p:spPr>
          <a:xfrm>
            <a:off x="5223848" y="1303793"/>
            <a:ext cx="733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리스트와 같이 인덱싱 </a:t>
            </a:r>
            <a:r>
              <a:rPr lang="ko-KR" altLang="en-US" sz="2800" b="1" dirty="0" err="1"/>
              <a:t>슬라이싱</a:t>
            </a:r>
            <a:r>
              <a:rPr lang="ko-KR" altLang="en-US" sz="2800" b="1" dirty="0"/>
              <a:t> 가능하다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BB858D-6B5A-4E13-8A4E-BA97D0F8C514}"/>
              </a:ext>
            </a:extLst>
          </p:cNvPr>
          <p:cNvSpPr/>
          <p:nvPr/>
        </p:nvSpPr>
        <p:spPr>
          <a:xfrm>
            <a:off x="5558826" y="2287137"/>
            <a:ext cx="460254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t1[0]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t1[1:]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(2, 'a', 'b')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DDBD281-9054-41A1-9EB4-53CA77AEFD9E}"/>
              </a:ext>
            </a:extLst>
          </p:cNvPr>
          <p:cNvCxnSpPr>
            <a:cxnSpLocks/>
          </p:cNvCxnSpPr>
          <p:nvPr/>
        </p:nvCxnSpPr>
        <p:spPr>
          <a:xfrm>
            <a:off x="5078993" y="1376176"/>
            <a:ext cx="0" cy="4830026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39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딕셔너리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42436-B8B8-452D-9B6B-37E18813FCF7}"/>
              </a:ext>
            </a:extLst>
          </p:cNvPr>
          <p:cNvSpPr txBox="1"/>
          <p:nvPr/>
        </p:nvSpPr>
        <p:spPr>
          <a:xfrm>
            <a:off x="344031" y="1104523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딕셔너리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2400" b="1" dirty="0">
                <a:latin typeface="Consolas" panose="020B0609020204030204" pitchFamily="49" charset="0"/>
              </a:rPr>
              <a:t>와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sz="2400" b="1" dirty="0">
                <a:latin typeface="Consolas" panose="020B0609020204030204" pitchFamily="49" charset="0"/>
              </a:rPr>
              <a:t>의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쌍</a:t>
            </a:r>
            <a:r>
              <a:rPr lang="ko-KR" altLang="en-US" sz="2400" b="1" dirty="0">
                <a:latin typeface="Consolas" panose="020B0609020204030204" pitchFamily="49" charset="0"/>
              </a:rPr>
              <a:t>으로 </a:t>
            </a:r>
            <a:r>
              <a:rPr lang="ko-KR" altLang="en-US" sz="2400" b="1" dirty="0" err="1">
                <a:latin typeface="Consolas" panose="020B0609020204030204" pitchFamily="49" charset="0"/>
              </a:rPr>
              <a:t>구성되어있는</a:t>
            </a:r>
            <a:r>
              <a:rPr lang="ko-KR" altLang="en-US" sz="2400" b="1" dirty="0">
                <a:latin typeface="Consolas" panose="020B0609020204030204" pitchFamily="49" charset="0"/>
              </a:rPr>
              <a:t> 자료형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키와 값을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콜론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으로 묶고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{ }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중괄호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와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콤마를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 사용하여 만듦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순서가 없는 자료형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-&gt; </a:t>
            </a:r>
            <a:r>
              <a:rPr lang="ko-KR" altLang="en-US" sz="2400" b="1" dirty="0">
                <a:latin typeface="Consolas" panose="020B0609020204030204" pitchFamily="49" charset="0"/>
              </a:rPr>
              <a:t>키를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탐색을 위한 </a:t>
            </a:r>
            <a:r>
              <a:rPr lang="ko-KR" altLang="en-US" sz="2400" b="1" dirty="0" err="1">
                <a:latin typeface="Consolas" panose="020B0609020204030204" pitchFamily="49" charset="0"/>
              </a:rPr>
              <a:t>자료형이기</a:t>
            </a:r>
            <a:r>
              <a:rPr lang="ko-KR" altLang="en-US" sz="2400" b="1" dirty="0">
                <a:latin typeface="Consolas" panose="020B0609020204030204" pitchFamily="49" charset="0"/>
              </a:rPr>
              <a:t> 때문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2546E-5332-47D1-B281-0DB1E5FC1B1C}"/>
              </a:ext>
            </a:extLst>
          </p:cNvPr>
          <p:cNvSpPr txBox="1"/>
          <p:nvPr/>
        </p:nvSpPr>
        <p:spPr>
          <a:xfrm>
            <a:off x="310834" y="5196883"/>
            <a:ext cx="8999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dict1= {‘apple’: ‘r’: , ‘banana’: ‘y’ }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print(dict1)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961E26-B952-42A3-B6E5-184E6EE2E0AC}"/>
              </a:ext>
            </a:extLst>
          </p:cNvPr>
          <p:cNvSpPr/>
          <p:nvPr/>
        </p:nvSpPr>
        <p:spPr>
          <a:xfrm>
            <a:off x="3479548" y="3425323"/>
            <a:ext cx="5764041" cy="9180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72DA6-9E0C-41A3-B275-ED500737382D}"/>
              </a:ext>
            </a:extLst>
          </p:cNvPr>
          <p:cNvSpPr txBox="1"/>
          <p:nvPr/>
        </p:nvSpPr>
        <p:spPr>
          <a:xfrm>
            <a:off x="3551976" y="3635390"/>
            <a:ext cx="6062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 {</a:t>
            </a:r>
            <a:r>
              <a:rPr lang="ko-KR" altLang="en-US" sz="2800" b="1" dirty="0"/>
              <a:t>키</a:t>
            </a:r>
            <a:r>
              <a:rPr lang="en-US" altLang="ko-KR" sz="2800" b="1" dirty="0"/>
              <a:t>1: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1, </a:t>
            </a:r>
            <a:r>
              <a:rPr lang="ko-KR" altLang="en-US" sz="2800" b="1" dirty="0"/>
              <a:t>키</a:t>
            </a:r>
            <a:r>
              <a:rPr lang="en-US" altLang="ko-KR" sz="2800" b="1" dirty="0"/>
              <a:t>2: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2 ,…}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876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CDE55-28A9-41C4-BCFA-D765190B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135"/>
            <a:ext cx="12104483" cy="52402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17380D-F130-4C12-B32A-DDD31E929753}"/>
              </a:ext>
            </a:extLst>
          </p:cNvPr>
          <p:cNvSpPr/>
          <p:nvPr/>
        </p:nvSpPr>
        <p:spPr>
          <a:xfrm>
            <a:off x="488887" y="2516863"/>
            <a:ext cx="2906163" cy="4141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688651-19C9-497A-BB92-0066E68B2CFB}"/>
              </a:ext>
            </a:extLst>
          </p:cNvPr>
          <p:cNvCxnSpPr/>
          <p:nvPr/>
        </p:nvCxnSpPr>
        <p:spPr>
          <a:xfrm flipV="1">
            <a:off x="3395050" y="3023857"/>
            <a:ext cx="1367073" cy="4051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C1F2BC-2B71-4066-9219-FB78D2FC91B8}"/>
              </a:ext>
            </a:extLst>
          </p:cNvPr>
          <p:cNvSpPr txBox="1"/>
          <p:nvPr/>
        </p:nvSpPr>
        <p:spPr>
          <a:xfrm>
            <a:off x="4762123" y="2782669"/>
            <a:ext cx="325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컴퓨터의 파일 목록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8F1B48-3F5E-416F-83C4-3FE2D476E716}"/>
              </a:ext>
            </a:extLst>
          </p:cNvPr>
          <p:cNvSpPr/>
          <p:nvPr/>
        </p:nvSpPr>
        <p:spPr>
          <a:xfrm>
            <a:off x="11027122" y="2995186"/>
            <a:ext cx="648832" cy="363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03AFEC-40EC-4EA3-99AF-0D13477ECD6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451818" y="2725346"/>
            <a:ext cx="1575304" cy="451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FDC796-A312-4B53-AE1A-C7125212B25C}"/>
              </a:ext>
            </a:extLst>
          </p:cNvPr>
          <p:cNvSpPr txBox="1"/>
          <p:nvPr/>
        </p:nvSpPr>
        <p:spPr>
          <a:xfrm>
            <a:off x="8178298" y="2442139"/>
            <a:ext cx="325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파일만들기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41777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 err="1">
                <a:solidFill>
                  <a:schemeClr val="bg1"/>
                </a:solidFill>
              </a:rPr>
              <a:t>딕셔너리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8C41B2-DEF2-435E-9445-239AA68CADE4}"/>
              </a:ext>
            </a:extLst>
          </p:cNvPr>
          <p:cNvSpPr/>
          <p:nvPr/>
        </p:nvSpPr>
        <p:spPr>
          <a:xfrm>
            <a:off x="395334" y="1258013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/>
              <a:t>값 추가하기</a:t>
            </a: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dict1[“orange”] = “o”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print(dict1)</a:t>
            </a:r>
          </a:p>
          <a:p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7FE00C-5C72-4DE4-950B-AAD4A37E012E}"/>
              </a:ext>
            </a:extLst>
          </p:cNvPr>
          <p:cNvSpPr/>
          <p:nvPr/>
        </p:nvSpPr>
        <p:spPr>
          <a:xfrm>
            <a:off x="449655" y="2009745"/>
            <a:ext cx="5646345" cy="7153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DD015-2B52-458E-9BD1-106091AC246C}"/>
              </a:ext>
            </a:extLst>
          </p:cNvPr>
          <p:cNvSpPr txBox="1"/>
          <p:nvPr/>
        </p:nvSpPr>
        <p:spPr>
          <a:xfrm>
            <a:off x="672974" y="2109052"/>
            <a:ext cx="60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400" b="1" dirty="0">
                <a:latin typeface="Consolas" panose="020B0609020204030204" pitchFamily="49" charset="0"/>
              </a:rPr>
              <a:t>[</a:t>
            </a:r>
            <a:r>
              <a:rPr lang="ko-KR" altLang="en-US" sz="2400" b="1" dirty="0">
                <a:latin typeface="Consolas" panose="020B0609020204030204" pitchFamily="49" charset="0"/>
              </a:rPr>
              <a:t>추가할</a:t>
            </a:r>
            <a:r>
              <a:rPr lang="en-US" altLang="ko-KR" sz="2400" b="1" dirty="0">
                <a:latin typeface="Consolas" panose="020B0609020204030204" pitchFamily="49" charset="0"/>
              </a:rPr>
              <a:t>_</a:t>
            </a:r>
            <a:r>
              <a:rPr lang="ko-KR" altLang="en-US" sz="2400" b="1" dirty="0">
                <a:latin typeface="Consolas" panose="020B0609020204030204" pitchFamily="49" charset="0"/>
              </a:rPr>
              <a:t>키</a:t>
            </a:r>
            <a:r>
              <a:rPr lang="en-US" altLang="ko-KR" sz="2400" b="1" dirty="0">
                <a:latin typeface="Consolas" panose="020B0609020204030204" pitchFamily="49" charset="0"/>
              </a:rPr>
              <a:t>] = </a:t>
            </a:r>
            <a:r>
              <a:rPr lang="ko-KR" altLang="en-US" sz="2400" b="1" dirty="0">
                <a:latin typeface="Consolas" panose="020B0609020204030204" pitchFamily="49" charset="0"/>
              </a:rPr>
              <a:t>추가할</a:t>
            </a:r>
            <a:r>
              <a:rPr lang="en-US" altLang="ko-KR" sz="2400" b="1" dirty="0">
                <a:latin typeface="Consolas" panose="020B0609020204030204" pitchFamily="49" charset="0"/>
              </a:rPr>
              <a:t>_</a:t>
            </a:r>
            <a:r>
              <a:rPr lang="ko-KR" altLang="en-US" sz="2400" b="1" dirty="0">
                <a:latin typeface="Consolas" panose="020B0609020204030204" pitchFamily="49" charset="0"/>
              </a:rPr>
              <a:t>값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5C34547-514B-4EE5-B5BD-9D79E33C440E}"/>
              </a:ext>
            </a:extLst>
          </p:cNvPr>
          <p:cNvSpPr/>
          <p:nvPr/>
        </p:nvSpPr>
        <p:spPr>
          <a:xfrm>
            <a:off x="6684475" y="2037773"/>
            <a:ext cx="4635375" cy="6592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40E15-A002-475E-ACB4-17BB152956CC}"/>
              </a:ext>
            </a:extLst>
          </p:cNvPr>
          <p:cNvSpPr txBox="1"/>
          <p:nvPr/>
        </p:nvSpPr>
        <p:spPr>
          <a:xfrm>
            <a:off x="7288040" y="2109363"/>
            <a:ext cx="411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800" b="1" dirty="0">
                <a:latin typeface="Consolas" panose="020B0609020204030204" pitchFamily="49" charset="0"/>
              </a:rPr>
              <a:t>[</a:t>
            </a:r>
            <a:r>
              <a:rPr lang="ko-KR" altLang="en-US" sz="2800" b="1" dirty="0">
                <a:latin typeface="Consolas" panose="020B0609020204030204" pitchFamily="49" charset="0"/>
              </a:rPr>
              <a:t>접근할 키</a:t>
            </a:r>
            <a:r>
              <a:rPr lang="en-US" altLang="ko-KR" sz="2800" b="1" dirty="0">
                <a:latin typeface="Consolas" panose="020B0609020204030204" pitchFamily="49" charset="0"/>
              </a:rPr>
              <a:t>]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D71F1-0881-49E0-B658-5FE4F0CA7584}"/>
              </a:ext>
            </a:extLst>
          </p:cNvPr>
          <p:cNvSpPr txBox="1"/>
          <p:nvPr/>
        </p:nvSpPr>
        <p:spPr>
          <a:xfrm>
            <a:off x="6916846" y="1241407"/>
            <a:ext cx="3675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값 접근하기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A210BC-48A8-4503-BF29-F188DE35B761}"/>
              </a:ext>
            </a:extLst>
          </p:cNvPr>
          <p:cNvSpPr/>
          <p:nvPr/>
        </p:nvSpPr>
        <p:spPr>
          <a:xfrm>
            <a:off x="6684475" y="298826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 dict1[“orange”] 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EEF1C8-67A8-4EB2-AAD0-854259453B35}"/>
              </a:ext>
            </a:extLst>
          </p:cNvPr>
          <p:cNvSpPr/>
          <p:nvPr/>
        </p:nvSpPr>
        <p:spPr>
          <a:xfrm>
            <a:off x="449655" y="4199753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/>
              <a:t>값 제거하기</a:t>
            </a: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del dict1[“apple”]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print(dict1)</a:t>
            </a:r>
          </a:p>
          <a:p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38C7E7-9D3A-4F7A-9206-7FEF3A9FB5F8}"/>
              </a:ext>
            </a:extLst>
          </p:cNvPr>
          <p:cNvSpPr/>
          <p:nvPr/>
        </p:nvSpPr>
        <p:spPr>
          <a:xfrm>
            <a:off x="494923" y="4829841"/>
            <a:ext cx="4849640" cy="7092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F3EB5-738D-4D21-AF43-B7B5E046E1B3}"/>
              </a:ext>
            </a:extLst>
          </p:cNvPr>
          <p:cNvSpPr txBox="1"/>
          <p:nvPr/>
        </p:nvSpPr>
        <p:spPr>
          <a:xfrm>
            <a:off x="672974" y="4922853"/>
            <a:ext cx="467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del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800" b="1" dirty="0">
                <a:latin typeface="Consolas" panose="020B0609020204030204" pitchFamily="49" charset="0"/>
              </a:rPr>
              <a:t>[</a:t>
            </a:r>
            <a:r>
              <a:rPr lang="ko-KR" altLang="en-US" sz="2800" b="1" dirty="0">
                <a:latin typeface="Consolas" panose="020B0609020204030204" pitchFamily="49" charset="0"/>
              </a:rPr>
              <a:t>제거할</a:t>
            </a:r>
            <a:r>
              <a:rPr lang="en-US" altLang="ko-KR" sz="2800" b="1" dirty="0">
                <a:latin typeface="Consolas" panose="020B0609020204030204" pitchFamily="49" charset="0"/>
              </a:rPr>
              <a:t>_</a:t>
            </a:r>
            <a:r>
              <a:rPr lang="ko-KR" altLang="en-US" sz="2800" b="1" dirty="0">
                <a:latin typeface="Consolas" panose="020B0609020204030204" pitchFamily="49" charset="0"/>
              </a:rPr>
              <a:t>키</a:t>
            </a:r>
            <a:r>
              <a:rPr lang="en-US" altLang="ko-KR" sz="2800" b="1" dirty="0">
                <a:latin typeface="Consolas" panose="020B0609020204030204" pitchFamily="49" charset="0"/>
              </a:rPr>
              <a:t>]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22A4F4-99B2-4889-A2BA-5B4B203B1110}"/>
              </a:ext>
            </a:extLst>
          </p:cNvPr>
          <p:cNvCxnSpPr>
            <a:cxnSpLocks/>
          </p:cNvCxnSpPr>
          <p:nvPr/>
        </p:nvCxnSpPr>
        <p:spPr>
          <a:xfrm>
            <a:off x="6346478" y="1474501"/>
            <a:ext cx="0" cy="4830026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48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8A698-6899-4186-93B9-728528807A03}"/>
              </a:ext>
            </a:extLst>
          </p:cNvPr>
          <p:cNvSpPr txBox="1"/>
          <p:nvPr/>
        </p:nvSpPr>
        <p:spPr>
          <a:xfrm>
            <a:off x="597529" y="1249377"/>
            <a:ext cx="916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Consolas" panose="020B0609020204030204" pitchFamily="49" charset="0"/>
              </a:rPr>
              <a:t>제어문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for : </a:t>
            </a:r>
            <a:r>
              <a:rPr lang="ko-KR" altLang="en-US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횟수로 반복하기</a:t>
            </a:r>
            <a:endParaRPr lang="en-US" altLang="ko-KR" sz="3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latin typeface="Consolas" panose="020B0609020204030204" pitchFamily="49" charset="0"/>
              </a:rPr>
              <a:t> if : </a:t>
            </a:r>
            <a:r>
              <a:rPr lang="ko-KR" altLang="en-US" sz="3600" b="1" dirty="0">
                <a:latin typeface="Consolas" panose="020B0609020204030204" pitchFamily="49" charset="0"/>
              </a:rPr>
              <a:t>조건 판별하기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r>
              <a:rPr lang="en-US" altLang="ko-KR" sz="36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600" b="1" dirty="0">
                <a:latin typeface="Consolas" panose="020B0609020204030204" pitchFamily="49" charset="0"/>
              </a:rPr>
              <a:t>3.  while : </a:t>
            </a:r>
            <a:r>
              <a:rPr lang="ko-KR" altLang="en-US" sz="3600" b="1" dirty="0">
                <a:latin typeface="Consolas" panose="020B0609020204030204" pitchFamily="49" charset="0"/>
              </a:rPr>
              <a:t>조건으로 반복하기</a:t>
            </a:r>
            <a:endParaRPr lang="en-US" altLang="ko-KR" sz="3600" b="1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307937-200.png">
            <a:extLst>
              <a:ext uri="{FF2B5EF4-FFF2-40B4-BE49-F238E27FC236}">
                <a16:creationId xmlns:a16="http://schemas.microsoft.com/office/drawing/2014/main" id="{7C449CFB-BA3E-4503-8485-32D8DC9B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90" y="280656"/>
            <a:ext cx="2299581" cy="22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19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– for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CCF3FC-12BB-4EEB-AE84-6A23BF89DFDA}"/>
              </a:ext>
            </a:extLst>
          </p:cNvPr>
          <p:cNvSpPr/>
          <p:nvPr/>
        </p:nvSpPr>
        <p:spPr>
          <a:xfrm>
            <a:off x="775580" y="1439377"/>
            <a:ext cx="4267200" cy="12003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1F070-FFA6-42E2-9441-483A0933E4CC}"/>
              </a:ext>
            </a:extLst>
          </p:cNvPr>
          <p:cNvSpPr txBox="1"/>
          <p:nvPr/>
        </p:nvSpPr>
        <p:spPr>
          <a:xfrm>
            <a:off x="1041149" y="1575303"/>
            <a:ext cx="4390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for </a:t>
            </a:r>
            <a:r>
              <a:rPr lang="ko-KR" altLang="en-US" sz="2800" b="1" dirty="0">
                <a:latin typeface="Consolas" panose="020B0609020204030204" pitchFamily="49" charset="0"/>
              </a:rPr>
              <a:t>변수 </a:t>
            </a:r>
            <a:r>
              <a:rPr lang="en-US" altLang="ko-KR" sz="2800" b="1" dirty="0">
                <a:latin typeface="Consolas" panose="020B0609020204030204" pitchFamily="49" charset="0"/>
              </a:rPr>
              <a:t>in</a:t>
            </a:r>
            <a:r>
              <a:rPr lang="ko-KR" altLang="en-US" sz="2800" b="1" dirty="0">
                <a:latin typeface="Consolas" panose="020B0609020204030204" pitchFamily="49" charset="0"/>
              </a:rPr>
              <a:t> 리스트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</a:t>
            </a:r>
            <a:endParaRPr lang="en-US" altLang="ko-KR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2DA9-3B8F-48C2-84CF-B644A3852D97}"/>
              </a:ext>
            </a:extLst>
          </p:cNvPr>
          <p:cNvSpPr txBox="1"/>
          <p:nvPr/>
        </p:nvSpPr>
        <p:spPr>
          <a:xfrm>
            <a:off x="6171447" y="1341604"/>
            <a:ext cx="632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코드블록을 구분하기위해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와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들여쓰기</a:t>
            </a:r>
            <a:r>
              <a:rPr lang="ko-KR" altLang="en-US" sz="2400" dirty="0">
                <a:latin typeface="Consolas" panose="020B0609020204030204" pitchFamily="49" charset="0"/>
              </a:rPr>
              <a:t> 사용하다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들여쓰기는 띄어쓰기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칸 또는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tab</a:t>
            </a:r>
            <a:r>
              <a:rPr lang="ko-KR" altLang="en-US" sz="2400" dirty="0">
                <a:latin typeface="Consolas" panose="020B0609020204030204" pitchFamily="49" charset="0"/>
              </a:rPr>
              <a:t>으로</a:t>
            </a:r>
            <a:r>
              <a:rPr lang="en-US" altLang="ko-KR" sz="2400" dirty="0">
                <a:latin typeface="Consolas" panose="020B0609020204030204" pitchFamily="49" charset="0"/>
              </a:rPr>
              <a:t>!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다만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한 가지 방법으로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통일</a:t>
            </a:r>
            <a:r>
              <a:rPr lang="en-US" altLang="ko-KR" sz="2400" dirty="0">
                <a:latin typeface="Consolas" panose="020B0609020204030204" pitchFamily="49" charset="0"/>
              </a:rPr>
              <a:t>!!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F1042-9DE5-455A-8C6B-E58D3ED317E7}"/>
              </a:ext>
            </a:extLst>
          </p:cNvPr>
          <p:cNvSpPr txBox="1"/>
          <p:nvPr/>
        </p:nvSpPr>
        <p:spPr>
          <a:xfrm>
            <a:off x="857061" y="3445417"/>
            <a:ext cx="6328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num in [0,1,2]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print(num)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4D408-BC9F-4287-998F-1B999706FFC0}"/>
              </a:ext>
            </a:extLst>
          </p:cNvPr>
          <p:cNvSpPr txBox="1"/>
          <p:nvPr/>
        </p:nvSpPr>
        <p:spPr>
          <a:xfrm>
            <a:off x="312344" y="4933677"/>
            <a:ext cx="1078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</a:t>
            </a:r>
            <a:r>
              <a:rPr lang="en-US" altLang="ko-KR" sz="2800" b="1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800" b="1" dirty="0">
                <a:latin typeface="Consolas" panose="020B0609020204030204" pitchFamily="49" charset="0"/>
              </a:rPr>
              <a:t>리스트에 거북이 </a:t>
            </a:r>
            <a:r>
              <a:rPr lang="en-US" altLang="ko-KR" sz="2800" b="1" dirty="0">
                <a:latin typeface="Consolas" panose="020B0609020204030204" pitchFamily="49" charset="0"/>
              </a:rPr>
              <a:t>3</a:t>
            </a:r>
            <a:r>
              <a:rPr lang="ko-KR" altLang="en-US" sz="2800" b="1" dirty="0">
                <a:latin typeface="Consolas" panose="020B0609020204030204" pitchFamily="49" charset="0"/>
              </a:rPr>
              <a:t>마리를 넣고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거북이 모두에게 </a:t>
            </a:r>
            <a:r>
              <a:rPr lang="en-US" altLang="ko-KR" sz="2800" b="1" dirty="0">
                <a:latin typeface="Consolas" panose="020B0609020204030204" pitchFamily="49" charset="0"/>
              </a:rPr>
              <a:t>“OO</a:t>
            </a:r>
            <a:r>
              <a:rPr lang="ko-KR" altLang="en-US" sz="2800" b="1" dirty="0">
                <a:latin typeface="Consolas" panose="020B0609020204030204" pitchFamily="49" charset="0"/>
              </a:rPr>
              <a:t>거북이 안녕</a:t>
            </a:r>
            <a:r>
              <a:rPr lang="en-US" altLang="ko-KR" sz="2800" b="1" dirty="0">
                <a:latin typeface="Consolas" panose="020B0609020204030204" pitchFamily="49" charset="0"/>
              </a:rPr>
              <a:t>~!” </a:t>
            </a:r>
            <a:r>
              <a:rPr lang="ko-KR" altLang="en-US" sz="2800" b="1" dirty="0">
                <a:latin typeface="Consolas" panose="020B0609020204030204" pitchFamily="49" charset="0"/>
              </a:rPr>
              <a:t>하고 인사해보자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6273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– for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F1042-9DE5-455A-8C6B-E58D3ED317E7}"/>
              </a:ext>
            </a:extLst>
          </p:cNvPr>
          <p:cNvSpPr txBox="1"/>
          <p:nvPr/>
        </p:nvSpPr>
        <p:spPr>
          <a:xfrm>
            <a:off x="929489" y="1607564"/>
            <a:ext cx="10034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turtle= [“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바다거북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초록거북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얼룩거북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”]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t in turtle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print(t,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아 안녕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~!”)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20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B7879-4A2C-4B4B-B02D-0213891AFF55}"/>
              </a:ext>
            </a:extLst>
          </p:cNvPr>
          <p:cNvSpPr txBox="1"/>
          <p:nvPr/>
        </p:nvSpPr>
        <p:spPr>
          <a:xfrm>
            <a:off x="362139" y="1513597"/>
            <a:ext cx="650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들여쓰기 느끼기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54668-18FA-4C89-AE03-FC88339F206C}"/>
              </a:ext>
            </a:extLst>
          </p:cNvPr>
          <p:cNvSpPr txBox="1"/>
          <p:nvPr/>
        </p:nvSpPr>
        <p:spPr>
          <a:xfrm>
            <a:off x="792178" y="2690334"/>
            <a:ext cx="600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 = [0, 1, 2]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 in num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print(n)</a:t>
            </a:r>
          </a:p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print(num) 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D5500-69A4-45BD-B504-F84296F55A37}"/>
              </a:ext>
            </a:extLst>
          </p:cNvPr>
          <p:cNvSpPr txBox="1"/>
          <p:nvPr/>
        </p:nvSpPr>
        <p:spPr>
          <a:xfrm>
            <a:off x="6667876" y="2690335"/>
            <a:ext cx="600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 = [0, 1, 2]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 in num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print(n)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print(num) 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52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9ECBE-2BB1-41BF-B621-8C7C0FEE2913}"/>
              </a:ext>
            </a:extLst>
          </p:cNvPr>
          <p:cNvSpPr txBox="1"/>
          <p:nvPr/>
        </p:nvSpPr>
        <p:spPr>
          <a:xfrm>
            <a:off x="289712" y="1706547"/>
            <a:ext cx="91711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문자열을 </a:t>
            </a:r>
            <a:r>
              <a:rPr lang="en-US" altLang="ko-KR" sz="3200" b="1" dirty="0">
                <a:latin typeface="Consolas" panose="020B0609020204030204" pitchFamily="49" charset="0"/>
              </a:rPr>
              <a:t>for</a:t>
            </a:r>
            <a:r>
              <a:rPr lang="ko-KR" altLang="en-US" sz="3200" b="1" dirty="0">
                <a:latin typeface="Consolas" panose="020B0609020204030204" pitchFamily="49" charset="0"/>
              </a:rPr>
              <a:t>문과 함께</a:t>
            </a:r>
            <a:r>
              <a:rPr lang="en-US" altLang="ko-KR" sz="32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t in ‘hello world’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print(t)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82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B226A-9EB8-43A0-BADE-55F2E8FA3A05}"/>
              </a:ext>
            </a:extLst>
          </p:cNvPr>
          <p:cNvSpPr txBox="1"/>
          <p:nvPr/>
        </p:nvSpPr>
        <p:spPr>
          <a:xfrm>
            <a:off x="398352" y="1204111"/>
            <a:ext cx="10846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</a:t>
            </a:r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for</a:t>
            </a:r>
            <a:r>
              <a:rPr lang="ko-KR" altLang="en-US" sz="2800" b="1" dirty="0">
                <a:latin typeface="Consolas" panose="020B0609020204030204" pitchFamily="49" charset="0"/>
              </a:rPr>
              <a:t>를 이용해 </a:t>
            </a:r>
            <a:r>
              <a:rPr lang="en-US" altLang="ko-KR" sz="2800" b="1" dirty="0">
                <a:latin typeface="Consolas" panose="020B0609020204030204" pitchFamily="49" charset="0"/>
              </a:rPr>
              <a:t>0</a:t>
            </a:r>
            <a:r>
              <a:rPr lang="ko-KR" altLang="en-US" sz="2800" b="1" dirty="0">
                <a:latin typeface="Consolas" panose="020B0609020204030204" pitchFamily="49" charset="0"/>
              </a:rPr>
              <a:t>부터 </a:t>
            </a:r>
            <a:r>
              <a:rPr lang="en-US" altLang="ko-KR" sz="2800" b="1" dirty="0">
                <a:latin typeface="Consolas" panose="020B0609020204030204" pitchFamily="49" charset="0"/>
              </a:rPr>
              <a:t>99</a:t>
            </a:r>
            <a:r>
              <a:rPr lang="ko-KR" altLang="en-US" sz="2800" b="1" dirty="0">
                <a:latin typeface="Consolas" panose="020B0609020204030204" pitchFamily="49" charset="0"/>
              </a:rPr>
              <a:t>까지 출력 해보자 </a:t>
            </a:r>
            <a:r>
              <a:rPr lang="en-US" altLang="ko-KR" sz="2800" b="1" dirty="0">
                <a:latin typeface="Consolas" panose="020B0609020204030204" pitchFamily="49" charset="0"/>
              </a:rPr>
              <a:t>=&gt; ????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F013A-A65A-422B-A888-27429CDB00EE}"/>
              </a:ext>
            </a:extLst>
          </p:cNvPr>
          <p:cNvSpPr txBox="1"/>
          <p:nvPr/>
        </p:nvSpPr>
        <p:spPr>
          <a:xfrm>
            <a:off x="479834" y="2928620"/>
            <a:ext cx="933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순서열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만드는 방법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range( 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B445F0-8FF3-4E5E-91A5-325BCF742683}"/>
              </a:ext>
            </a:extLst>
          </p:cNvPr>
          <p:cNvCxnSpPr>
            <a:cxnSpLocks/>
          </p:cNvCxnSpPr>
          <p:nvPr/>
        </p:nvCxnSpPr>
        <p:spPr>
          <a:xfrm>
            <a:off x="6096000" y="3234380"/>
            <a:ext cx="2132092" cy="100698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6617A-FF72-4F58-96D5-CE83F80ADFB7}"/>
              </a:ext>
            </a:extLst>
          </p:cNvPr>
          <p:cNvSpPr txBox="1"/>
          <p:nvPr/>
        </p:nvSpPr>
        <p:spPr>
          <a:xfrm>
            <a:off x="8373701" y="4198191"/>
            <a:ext cx="173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함수</a:t>
            </a:r>
            <a:r>
              <a:rPr lang="en-US" altLang="ko-KR" sz="3200" b="1" dirty="0"/>
              <a:t>!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A0113E-07AD-4679-8CBA-A1EA0A7EE6C0}"/>
              </a:ext>
            </a:extLst>
          </p:cNvPr>
          <p:cNvSpPr/>
          <p:nvPr/>
        </p:nvSpPr>
        <p:spPr>
          <a:xfrm>
            <a:off x="479834" y="3941727"/>
            <a:ext cx="4635375" cy="6592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7C46A-725D-401C-91F5-42F9D49F84FE}"/>
              </a:ext>
            </a:extLst>
          </p:cNvPr>
          <p:cNvSpPr txBox="1"/>
          <p:nvPr/>
        </p:nvSpPr>
        <p:spPr>
          <a:xfrm>
            <a:off x="1305208" y="4022883"/>
            <a:ext cx="39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range(</a:t>
            </a:r>
            <a:r>
              <a:rPr lang="ko-KR" altLang="en-US" sz="2800" b="1" dirty="0" err="1">
                <a:latin typeface="Consolas" panose="020B0609020204030204" pitchFamily="49" charset="0"/>
              </a:rPr>
              <a:t>끝값</a:t>
            </a:r>
            <a:r>
              <a:rPr lang="en-US" altLang="ko-KR" sz="2800" b="1" dirty="0">
                <a:latin typeface="Consolas" panose="020B0609020204030204" pitchFamily="49" charset="0"/>
              </a:rPr>
              <a:t>+1)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4BED4-21CC-4F7D-A6E4-BBB480BB6946}"/>
              </a:ext>
            </a:extLst>
          </p:cNvPr>
          <p:cNvSpPr txBox="1"/>
          <p:nvPr/>
        </p:nvSpPr>
        <p:spPr>
          <a:xfrm>
            <a:off x="7586805" y="4901927"/>
            <a:ext cx="4454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파이썬에서</a:t>
            </a:r>
            <a:r>
              <a:rPr lang="ko-KR" altLang="en-US" sz="2400" dirty="0"/>
              <a:t> 기본으로 제공하는 </a:t>
            </a:r>
            <a:r>
              <a:rPr lang="ko-KR" altLang="en-US" sz="2400" b="1" dirty="0"/>
              <a:t>내장함수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print() range() type() </a:t>
            </a:r>
            <a:r>
              <a:rPr lang="ko-KR" altLang="en-US" sz="2400" dirty="0"/>
              <a:t>등등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0AD1A-ED37-4671-8AE5-198698FCB7BF}"/>
              </a:ext>
            </a:extLst>
          </p:cNvPr>
          <p:cNvSpPr txBox="1"/>
          <p:nvPr/>
        </p:nvSpPr>
        <p:spPr>
          <a:xfrm>
            <a:off x="697117" y="5148149"/>
            <a:ext cx="6636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i in range(100)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08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2E394D4-8A26-4062-B551-222C1F3D1EF6}"/>
              </a:ext>
            </a:extLst>
          </p:cNvPr>
          <p:cNvSpPr/>
          <p:nvPr/>
        </p:nvSpPr>
        <p:spPr>
          <a:xfrm>
            <a:off x="3558012" y="2136023"/>
            <a:ext cx="5685577" cy="9682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2AA4E-0A36-465F-8A9F-AE61B28CD6B2}"/>
              </a:ext>
            </a:extLst>
          </p:cNvPr>
          <p:cNvSpPr txBox="1"/>
          <p:nvPr/>
        </p:nvSpPr>
        <p:spPr>
          <a:xfrm>
            <a:off x="307818" y="1291765"/>
            <a:ext cx="821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range() </a:t>
            </a:r>
            <a:r>
              <a:rPr lang="ko-KR" altLang="en-US" sz="2800" b="1" dirty="0"/>
              <a:t>시작 값 다르게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8320B-6711-4453-B779-B28C4A37A1D8}"/>
              </a:ext>
            </a:extLst>
          </p:cNvPr>
          <p:cNvSpPr txBox="1"/>
          <p:nvPr/>
        </p:nvSpPr>
        <p:spPr>
          <a:xfrm>
            <a:off x="4173648" y="2339868"/>
            <a:ext cx="680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range(</a:t>
            </a:r>
            <a:r>
              <a:rPr lang="ko-KR" altLang="en-US" sz="3200" b="1" dirty="0" err="1"/>
              <a:t>시작값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끝값</a:t>
            </a:r>
            <a:r>
              <a:rPr lang="en-US" altLang="ko-KR" sz="3200" b="1" dirty="0"/>
              <a:t>+1)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C0449-F863-458D-9D92-000475FD8264}"/>
              </a:ext>
            </a:extLst>
          </p:cNvPr>
          <p:cNvSpPr txBox="1"/>
          <p:nvPr/>
        </p:nvSpPr>
        <p:spPr>
          <a:xfrm>
            <a:off x="464746" y="4088909"/>
            <a:ext cx="5353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 range(1,11)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32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88FAC-4F80-4176-B2C9-88C6C8C5DA51}"/>
              </a:ext>
            </a:extLst>
          </p:cNvPr>
          <p:cNvSpPr txBox="1"/>
          <p:nvPr/>
        </p:nvSpPr>
        <p:spPr>
          <a:xfrm>
            <a:off x="497940" y="3163915"/>
            <a:ext cx="72337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2 x 1 = 2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2 = 4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8 = 16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9 = 18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88378-AF1A-4FED-83F0-AF3FCA0AC501}"/>
              </a:ext>
            </a:extLst>
          </p:cNvPr>
          <p:cNvSpPr txBox="1"/>
          <p:nvPr/>
        </p:nvSpPr>
        <p:spPr>
          <a:xfrm>
            <a:off x="497940" y="1224075"/>
            <a:ext cx="9071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구구단 </a:t>
            </a:r>
            <a:r>
              <a:rPr lang="en-US" altLang="ko-KR" sz="2800" b="1" dirty="0">
                <a:latin typeface="Consolas" panose="020B0609020204030204" pitchFamily="49" charset="0"/>
              </a:rPr>
              <a:t>2</a:t>
            </a:r>
            <a:r>
              <a:rPr lang="ko-KR" altLang="en-US" sz="2800" b="1" dirty="0">
                <a:latin typeface="Consolas" panose="020B0609020204030204" pitchFamily="49" charset="0"/>
              </a:rPr>
              <a:t>단을 출력하는 코드를 작성해보자</a:t>
            </a:r>
            <a:r>
              <a:rPr lang="en-US" altLang="ko-KR" sz="2800" b="1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for</a:t>
            </a:r>
            <a:r>
              <a:rPr lang="ko-KR" altLang="en-US" sz="2800" b="1" dirty="0">
                <a:latin typeface="Consolas" panose="020B0609020204030204" pitchFamily="49" charset="0"/>
              </a:rPr>
              <a:t>문을 이용</a:t>
            </a:r>
            <a:r>
              <a:rPr lang="en-US" altLang="ko-KR" sz="28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출력 예시</a:t>
            </a:r>
          </a:p>
        </p:txBody>
      </p:sp>
      <p:pic>
        <p:nvPicPr>
          <p:cNvPr id="1026" name="Picture 2" descr="https://static.thenounproject.com/png/640410-200.png">
            <a:extLst>
              <a:ext uri="{FF2B5EF4-FFF2-40B4-BE49-F238E27FC236}">
                <a16:creationId xmlns:a16="http://schemas.microsoft.com/office/drawing/2014/main" id="{10EA3A88-9E39-44B5-A753-FD533C34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18" y="1127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920D1E-1F09-45B3-8D42-7A073AD5222C}"/>
              </a:ext>
            </a:extLst>
          </p:cNvPr>
          <p:cNvSpPr/>
          <p:nvPr/>
        </p:nvSpPr>
        <p:spPr>
          <a:xfrm>
            <a:off x="309329" y="2425039"/>
            <a:ext cx="3022347" cy="4136833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58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CF7DF-C225-4DDE-8DB6-36288DFCD119}"/>
              </a:ext>
            </a:extLst>
          </p:cNvPr>
          <p:cNvSpPr txBox="1"/>
          <p:nvPr/>
        </p:nvSpPr>
        <p:spPr>
          <a:xfrm>
            <a:off x="172017" y="1358020"/>
            <a:ext cx="9433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y in range(1,10)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a = 2 * y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 ( 2, ‘x’ , y , ‘=‘ , a)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146138-200.png">
            <a:extLst>
              <a:ext uri="{FF2B5EF4-FFF2-40B4-BE49-F238E27FC236}">
                <a16:creationId xmlns:a16="http://schemas.microsoft.com/office/drawing/2014/main" id="{45339C8B-E4AD-4512-BC9A-F01122E2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017" y="1233395"/>
            <a:ext cx="2095909" cy="20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491DB9-E6FF-4C62-9BB3-3F493CC3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466"/>
            <a:ext cx="12192000" cy="47530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E89F8F-19FF-4487-BAAF-7E78A36CCB12}"/>
              </a:ext>
            </a:extLst>
          </p:cNvPr>
          <p:cNvSpPr/>
          <p:nvPr/>
        </p:nvSpPr>
        <p:spPr>
          <a:xfrm>
            <a:off x="1303699" y="1099862"/>
            <a:ext cx="1167897" cy="513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BEE623-AB8D-4D5B-BA0E-814736D7CBEF}"/>
              </a:ext>
            </a:extLst>
          </p:cNvPr>
          <p:cNvSpPr/>
          <p:nvPr/>
        </p:nvSpPr>
        <p:spPr>
          <a:xfrm>
            <a:off x="13579" y="1673487"/>
            <a:ext cx="5513561" cy="939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7F8E7D-EC25-4BFC-81B1-7AAF1BB7CC57}"/>
              </a:ext>
            </a:extLst>
          </p:cNvPr>
          <p:cNvSpPr/>
          <p:nvPr/>
        </p:nvSpPr>
        <p:spPr>
          <a:xfrm>
            <a:off x="11040702" y="1613645"/>
            <a:ext cx="1137719" cy="588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7DAC6F-EE8D-4DAE-8837-9B4491406437}"/>
              </a:ext>
            </a:extLst>
          </p:cNvPr>
          <p:cNvSpPr/>
          <p:nvPr/>
        </p:nvSpPr>
        <p:spPr>
          <a:xfrm>
            <a:off x="496431" y="3103127"/>
            <a:ext cx="11472250" cy="588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F9CD9-9157-4610-8BCA-CCDC3563906B}"/>
              </a:ext>
            </a:extLst>
          </p:cNvPr>
          <p:cNvSpPr txBox="1"/>
          <p:nvPr/>
        </p:nvSpPr>
        <p:spPr>
          <a:xfrm>
            <a:off x="10449207" y="3045682"/>
            <a:ext cx="325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F1AF1-3EDF-48EA-A60F-76AC306E8A71}"/>
              </a:ext>
            </a:extLst>
          </p:cNvPr>
          <p:cNvSpPr txBox="1"/>
          <p:nvPr/>
        </p:nvSpPr>
        <p:spPr>
          <a:xfrm>
            <a:off x="316871" y="6121063"/>
            <a:ext cx="536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Cell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실행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shift + enter 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5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2066452"/>
            <a:ext cx="12192000" cy="25259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4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7A5FD-F78D-4C48-8E37-6CF765ECA861}"/>
              </a:ext>
            </a:extLst>
          </p:cNvPr>
          <p:cNvSpPr txBox="1"/>
          <p:nvPr/>
        </p:nvSpPr>
        <p:spPr>
          <a:xfrm>
            <a:off x="172017" y="1491119"/>
            <a:ext cx="8564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Mark down </a:t>
            </a:r>
            <a:r>
              <a:rPr lang="ko-KR" altLang="en-US" sz="2800" b="1" dirty="0">
                <a:latin typeface="Consolas" panose="020B0609020204030204" pitchFamily="49" charset="0"/>
              </a:rPr>
              <a:t>문법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8EE29-D503-4A44-AF84-B7132A70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20" b="45506"/>
          <a:stretch/>
        </p:blipFill>
        <p:spPr>
          <a:xfrm>
            <a:off x="3494638" y="1224075"/>
            <a:ext cx="7677339" cy="52907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0CA722-CDA0-418B-B2D4-CF4161B20021}"/>
              </a:ext>
            </a:extLst>
          </p:cNvPr>
          <p:cNvSpPr/>
          <p:nvPr/>
        </p:nvSpPr>
        <p:spPr>
          <a:xfrm>
            <a:off x="9311490" y="3429000"/>
            <a:ext cx="1525508" cy="1251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1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44821-4FC3-44BC-AB2B-59E81D409E0F}"/>
              </a:ext>
            </a:extLst>
          </p:cNvPr>
          <p:cNvSpPr txBox="1"/>
          <p:nvPr/>
        </p:nvSpPr>
        <p:spPr>
          <a:xfrm>
            <a:off x="172017" y="1224075"/>
            <a:ext cx="8564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html</a:t>
            </a:r>
            <a:r>
              <a:rPr lang="ko-KR" altLang="en-US" sz="2800" b="1" dirty="0">
                <a:latin typeface="Consolas" panose="020B0609020204030204" pitchFamily="49" charset="0"/>
              </a:rPr>
              <a:t>로 저장하기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90E1E4-71BB-4AB4-BA9D-67736E4B3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81" b="9439"/>
          <a:stretch/>
        </p:blipFill>
        <p:spPr>
          <a:xfrm>
            <a:off x="5730843" y="199178"/>
            <a:ext cx="4463359" cy="68651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9808A0-E26A-4B3A-9D5B-6EA182534710}"/>
              </a:ext>
            </a:extLst>
          </p:cNvPr>
          <p:cNvSpPr/>
          <p:nvPr/>
        </p:nvSpPr>
        <p:spPr>
          <a:xfrm>
            <a:off x="6378168" y="1563136"/>
            <a:ext cx="647322" cy="356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2A36C6-96E5-42A5-B4AA-660AED435860}"/>
              </a:ext>
            </a:extLst>
          </p:cNvPr>
          <p:cNvSpPr/>
          <p:nvPr/>
        </p:nvSpPr>
        <p:spPr>
          <a:xfrm>
            <a:off x="6387222" y="4203508"/>
            <a:ext cx="1806164" cy="368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90A76-D2BA-474F-A20C-6F85100D3E8E}"/>
              </a:ext>
            </a:extLst>
          </p:cNvPr>
          <p:cNvSpPr/>
          <p:nvPr/>
        </p:nvSpPr>
        <p:spPr>
          <a:xfrm>
            <a:off x="8193386" y="4704532"/>
            <a:ext cx="1806164" cy="368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0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90A4-E3A9-46E8-9E10-42B6C9DFAEC8}"/>
              </a:ext>
            </a:extLst>
          </p:cNvPr>
          <p:cNvSpPr txBox="1"/>
          <p:nvPr/>
        </p:nvSpPr>
        <p:spPr>
          <a:xfrm>
            <a:off x="452673" y="1828800"/>
            <a:ext cx="49431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자료형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숫자형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문자열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리스트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튜플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딕셔너리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C0C14-4E8D-4E69-A503-8D192BC974D1}"/>
              </a:ext>
            </a:extLst>
          </p:cNvPr>
          <p:cNvSpPr txBox="1"/>
          <p:nvPr/>
        </p:nvSpPr>
        <p:spPr>
          <a:xfrm>
            <a:off x="3624404" y="1814400"/>
            <a:ext cx="4943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제어문</a:t>
            </a:r>
            <a:endParaRPr lang="en-US" altLang="ko-KR" sz="32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</a:p>
        </p:txBody>
      </p:sp>
      <p:pic>
        <p:nvPicPr>
          <p:cNvPr id="2052" name="Picture 4" descr="https://static.thenounproject.com/png/117246-200.png">
            <a:extLst>
              <a:ext uri="{FF2B5EF4-FFF2-40B4-BE49-F238E27FC236}">
                <a16:creationId xmlns:a16="http://schemas.microsoft.com/office/drawing/2014/main" id="{8262646A-8879-41D6-B9BD-A2142841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51" y="48460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ê²¨ì¸ì ë¨¹ë ë¹µ ">
            <a:extLst>
              <a:ext uri="{FF2B5EF4-FFF2-40B4-BE49-F238E27FC236}">
                <a16:creationId xmlns:a16="http://schemas.microsoft.com/office/drawing/2014/main" id="{8FCB6B15-BEE3-450E-9B77-EC67D67CC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51" y="4535786"/>
            <a:ext cx="3109164" cy="22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tatic.thenounproject.com/png/1920387-200.png">
            <a:extLst>
              <a:ext uri="{FF2B5EF4-FFF2-40B4-BE49-F238E27FC236}">
                <a16:creationId xmlns:a16="http://schemas.microsoft.com/office/drawing/2014/main" id="{BE3B2EF0-0AE4-4E66-9310-ABA1A8A20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97" y="4128070"/>
            <a:ext cx="1070676" cy="107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2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Python</a:t>
            </a:r>
            <a:r>
              <a:rPr lang="ko-KR" altLang="en-US" sz="2400" b="1" dirty="0">
                <a:solidFill>
                  <a:schemeClr val="bg1"/>
                </a:solidFill>
              </a:rPr>
              <a:t>의 함정</a:t>
            </a:r>
          </a:p>
        </p:txBody>
      </p:sp>
      <p:pic>
        <p:nvPicPr>
          <p:cNvPr id="1028" name="Picture 4" descr="lego blockì ëí ì´ë¯¸ì§ ê²ìê²°ê³¼">
            <a:extLst>
              <a:ext uri="{FF2B5EF4-FFF2-40B4-BE49-F238E27FC236}">
                <a16:creationId xmlns:a16="http://schemas.microsoft.com/office/drawing/2014/main" id="{E91231EE-08E5-4EDC-9B3F-F0B52A74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295"/>
            <a:ext cx="4853960" cy="326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go star warsì ëí ì´ë¯¸ì§ ê²ìê²°ê³¼">
            <a:extLst>
              <a:ext uri="{FF2B5EF4-FFF2-40B4-BE49-F238E27FC236}">
                <a16:creationId xmlns:a16="http://schemas.microsoft.com/office/drawing/2014/main" id="{213A7485-073A-46EF-82FF-979C98F0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97" y="2132726"/>
            <a:ext cx="5528803" cy="311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A6F0B1-C730-4696-B88A-7D5DF783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547" y="1079868"/>
            <a:ext cx="1618496" cy="169502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C64AC7D-7237-4F3D-BD8D-5DD83027B84E}"/>
              </a:ext>
            </a:extLst>
          </p:cNvPr>
          <p:cNvSpPr/>
          <p:nvPr/>
        </p:nvSpPr>
        <p:spPr>
          <a:xfrm>
            <a:off x="4853960" y="3409186"/>
            <a:ext cx="1739408" cy="660903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6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2130</Words>
  <Application>Microsoft Office PowerPoint</Application>
  <PresentationFormat>와이드스크린</PresentationFormat>
  <Paragraphs>497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51</cp:revision>
  <dcterms:created xsi:type="dcterms:W3CDTF">2018-09-08T03:49:58Z</dcterms:created>
  <dcterms:modified xsi:type="dcterms:W3CDTF">2018-09-11T03:08:21Z</dcterms:modified>
</cp:coreProperties>
</file>