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71" r:id="rId2"/>
    <p:sldId id="270" r:id="rId3"/>
    <p:sldId id="346" r:id="rId4"/>
    <p:sldId id="344" r:id="rId5"/>
    <p:sldId id="345" r:id="rId6"/>
    <p:sldId id="342" r:id="rId7"/>
    <p:sldId id="296" r:id="rId8"/>
    <p:sldId id="293" r:id="rId9"/>
    <p:sldId id="308" r:id="rId10"/>
    <p:sldId id="297" r:id="rId11"/>
    <p:sldId id="298" r:id="rId12"/>
    <p:sldId id="283" r:id="rId13"/>
    <p:sldId id="299" r:id="rId14"/>
    <p:sldId id="272" r:id="rId15"/>
    <p:sldId id="341" r:id="rId16"/>
    <p:sldId id="300" r:id="rId17"/>
    <p:sldId id="301" r:id="rId18"/>
    <p:sldId id="317" r:id="rId19"/>
    <p:sldId id="309" r:id="rId20"/>
    <p:sldId id="318" r:id="rId21"/>
    <p:sldId id="319" r:id="rId22"/>
    <p:sldId id="320" r:id="rId23"/>
    <p:sldId id="321" r:id="rId24"/>
    <p:sldId id="322" r:id="rId25"/>
    <p:sldId id="351" r:id="rId26"/>
    <p:sldId id="324" r:id="rId27"/>
    <p:sldId id="325" r:id="rId28"/>
    <p:sldId id="329" r:id="rId29"/>
    <p:sldId id="323" r:id="rId30"/>
    <p:sldId id="326" r:id="rId31"/>
    <p:sldId id="327" r:id="rId32"/>
    <p:sldId id="352" r:id="rId33"/>
    <p:sldId id="334" r:id="rId34"/>
    <p:sldId id="328" r:id="rId35"/>
    <p:sldId id="335" r:id="rId36"/>
    <p:sldId id="336" r:id="rId37"/>
    <p:sldId id="337" r:id="rId38"/>
    <p:sldId id="338" r:id="rId39"/>
    <p:sldId id="347" r:id="rId40"/>
    <p:sldId id="349" r:id="rId41"/>
    <p:sldId id="350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90EAD-5751-47FD-A316-C7010F6EF611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3EE25-EAD6-4B55-9395-D15CFA082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90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웅장하게 꾸미기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89A6-1748-4A51-98F6-C6A63570BC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0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4A632-A720-4706-9940-158052736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FE1AD0-CB90-4078-805A-50A79EA24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8E6D7-3189-48AB-8ABD-63E44668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1856-A93B-43E4-AB41-C63ABE4CEF28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E394A-64FF-4C8C-8C54-A82B4F14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52076-6E19-4FC5-A2CD-5D283D5E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24C6-E23F-4B9D-89E0-605EA83C7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70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600DC-5CC3-42FA-8982-B22FE334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85CD93-9C31-46B9-AFB3-F3EBEF1FA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00D2C-E626-4D93-A2B0-277CE0EC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1856-A93B-43E4-AB41-C63ABE4CEF28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F5061-80EA-4FEB-9C9C-AEA778C4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7379EE-AFF0-47BC-8FDA-A2A73975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24C6-E23F-4B9D-89E0-605EA83C7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27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1E2FDE-2830-466E-A05E-F7C146A00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3B8769-C418-4BEB-9B11-57091D96A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EE544-2DC6-4699-99EE-AEF3582C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1856-A93B-43E4-AB41-C63ABE4CEF28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8BCB0-C377-43CB-89A1-7FDDFC6D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79DBF-F1D4-479E-92DC-3C92096C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24C6-E23F-4B9D-89E0-605EA83C7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03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41287-CACB-4202-8C13-857189FB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E26A2-0415-45B4-BF65-1999DA0BD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FCF18-896B-47E9-B0A6-EDD8EFA1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1856-A93B-43E4-AB41-C63ABE4CEF28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3587E-FDE4-4E48-A967-2CCB11F9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A0919-D32E-489D-A6DB-2C9EF096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24C6-E23F-4B9D-89E0-605EA83C7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22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13A08-996E-4191-9937-80481A261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AE8105-F316-4BB2-A887-C925E2046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3FC26-0849-4BFF-95DD-9A138FF9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1856-A93B-43E4-AB41-C63ABE4CEF28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04A13-453E-4E53-9CC9-197DFB53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89B23-783B-4110-B0C3-1078E2A3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24C6-E23F-4B9D-89E0-605EA83C7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5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C257A-DA0E-4644-90A5-0A00D96D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E4BCF-21A6-41CA-90CF-E457EC125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28E14F-57F2-4D94-AA0F-6410F8E47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A35EA-3A32-4888-AA5E-43CDC7B3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1856-A93B-43E4-AB41-C63ABE4CEF28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5B8C1C-C9D5-408B-BE07-4F7834DD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543EAF-0F44-4F25-8AA0-ADE7BFB8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24C6-E23F-4B9D-89E0-605EA83C7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84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5B9A3-CEA3-45CF-BAD4-6ED433A1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609E7E-3439-4AB5-85AC-9E3CCE8FB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641706-758E-40AE-925A-EF098B528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C07A2E-9A77-427A-A2AB-354B13204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6C829B-E8E4-4218-B70F-67370EEED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E3556F-A2AD-4BE7-8B77-06614CB8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1856-A93B-43E4-AB41-C63ABE4CEF28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5AC671-7FA1-4061-8480-36514EEC3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4A1599-C7E6-4473-96A6-22DA8A4A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24C6-E23F-4B9D-89E0-605EA83C7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1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E7DD1-EA62-41B2-A12D-5A407AA6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69B900-EC8E-46AD-B847-13C7F7A5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1856-A93B-43E4-AB41-C63ABE4CEF28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8E6033-E7A7-4B10-B95E-7531E67D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1FB92D-C268-40D2-853F-EC7DD05E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24C6-E23F-4B9D-89E0-605EA83C7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88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3CB9F3-848F-4DD3-BB66-5CC0CB6F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1856-A93B-43E4-AB41-C63ABE4CEF28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B4F6D7-0435-4C49-9B5C-D7BBD5F4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40E293-2282-42B1-9D73-F2923D32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24C6-E23F-4B9D-89E0-605EA83C7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13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7541A-F10C-4FD5-BF30-07F02CF1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B67DB3-4973-4C17-B459-BD4D70F64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3DC52C-5F5E-406D-A755-95AE29AD5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112BC7-8CD1-415B-BC75-5C9A28CB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1856-A93B-43E4-AB41-C63ABE4CEF28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92AD3A-BFFB-4D6E-8E4B-735974FE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7A486-B61A-464A-A570-63B6D28B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24C6-E23F-4B9D-89E0-605EA83C7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52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0B59C-2564-4ECC-ACD0-424945C6B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35C8E2-E57E-4BE4-A545-6C89D83DF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868A8D-E836-4207-8462-ABBF78408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0D9BF-3C5F-4052-80DD-94F68261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1856-A93B-43E4-AB41-C63ABE4CEF28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A525C-E1EB-478B-9ED3-004ED12B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A04AAE-1FC4-4591-B84C-012EE148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24C6-E23F-4B9D-89E0-605EA83C7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1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FC9046-9DCC-477F-A3AA-AE5CBDAC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4AED7-D50A-4EBA-A925-2CD72BDDE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15C774-14B9-495E-8CB5-B26FEB86B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D1856-A93B-43E4-AB41-C63ABE4CEF28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064D73-29F5-4B90-BDCA-49B3AE065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CD444-4F33-45F8-8775-232E9B31F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224C6-E23F-4B9D-89E0-605EA83C7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72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E4EAB-5A9A-49CB-AA84-6E993CC39F20}"/>
              </a:ext>
            </a:extLst>
          </p:cNvPr>
          <p:cNvSpPr txBox="1"/>
          <p:nvPr/>
        </p:nvSpPr>
        <p:spPr>
          <a:xfrm>
            <a:off x="764902" y="816485"/>
            <a:ext cx="1046165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컴퓨터 프로그래밍 및 실습 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– 3</a:t>
            </a:r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주차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자료형 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40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(2)</a:t>
            </a: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강사</a:t>
            </a:r>
            <a:r>
              <a:rPr lang="en-US" altLang="ko-KR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김신영</a:t>
            </a:r>
            <a:endParaRPr lang="en-US" altLang="ko-KR" sz="32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pythonì ëí ì´ë¯¸ì§ ê²ìê²°ê³¼">
            <a:extLst>
              <a:ext uri="{FF2B5EF4-FFF2-40B4-BE49-F238E27FC236}">
                <a16:creationId xmlns:a16="http://schemas.microsoft.com/office/drawing/2014/main" id="{D705B9B6-1380-426F-91F7-610D7509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356" y="4853514"/>
            <a:ext cx="6443731" cy="21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82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for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B7879-4A2C-4B4B-B02D-0213891AFF55}"/>
              </a:ext>
            </a:extLst>
          </p:cNvPr>
          <p:cNvSpPr txBox="1"/>
          <p:nvPr/>
        </p:nvSpPr>
        <p:spPr>
          <a:xfrm>
            <a:off x="362139" y="1513597"/>
            <a:ext cx="650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</a:rPr>
              <a:t>들여쓰기 느끼기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54668-18FA-4C89-AE03-FC88339F206C}"/>
              </a:ext>
            </a:extLst>
          </p:cNvPr>
          <p:cNvSpPr txBox="1"/>
          <p:nvPr/>
        </p:nvSpPr>
        <p:spPr>
          <a:xfrm>
            <a:off x="856737" y="2834408"/>
            <a:ext cx="6002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 = [0, 1, 2]</a:t>
            </a:r>
          </a:p>
          <a:p>
            <a:endParaRPr lang="en-US" altLang="ko-KR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n in num :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print(n)</a:t>
            </a:r>
          </a:p>
          <a:p>
            <a:r>
              <a:rPr lang="en-US" altLang="ko-KR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print(num) </a:t>
            </a:r>
            <a:endParaRPr lang="ko-KR" alt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D5500-69A4-45BD-B504-F84296F55A37}"/>
              </a:ext>
            </a:extLst>
          </p:cNvPr>
          <p:cNvSpPr txBox="1"/>
          <p:nvPr/>
        </p:nvSpPr>
        <p:spPr>
          <a:xfrm>
            <a:off x="6667876" y="2690335"/>
            <a:ext cx="6002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 = [0, 1, 2]</a:t>
            </a:r>
          </a:p>
          <a:p>
            <a:endParaRPr lang="en-US" altLang="ko-KR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n in num :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print(n)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print(num) </a:t>
            </a:r>
            <a:endParaRPr lang="ko-KR" alt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3292B8-8D59-4F2B-A4C4-94FF18CE1628}"/>
              </a:ext>
            </a:extLst>
          </p:cNvPr>
          <p:cNvSpPr/>
          <p:nvPr/>
        </p:nvSpPr>
        <p:spPr>
          <a:xfrm>
            <a:off x="552261" y="2571184"/>
            <a:ext cx="3892990" cy="27732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1CE3C7-668D-42DB-8049-320448C70CAE}"/>
              </a:ext>
            </a:extLst>
          </p:cNvPr>
          <p:cNvSpPr/>
          <p:nvPr/>
        </p:nvSpPr>
        <p:spPr>
          <a:xfrm>
            <a:off x="6308757" y="2427109"/>
            <a:ext cx="3892990" cy="27732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15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for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9ECBE-2BB1-41BF-B621-8C7C0FEE2913}"/>
              </a:ext>
            </a:extLst>
          </p:cNvPr>
          <p:cNvSpPr txBox="1"/>
          <p:nvPr/>
        </p:nvSpPr>
        <p:spPr>
          <a:xfrm>
            <a:off x="289712" y="1706547"/>
            <a:ext cx="91711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Consolas" panose="020B0609020204030204" pitchFamily="49" charset="0"/>
              </a:rPr>
              <a:t>문자열을 </a:t>
            </a:r>
            <a:r>
              <a:rPr lang="en-US" altLang="ko-KR" sz="3200" b="1" dirty="0">
                <a:latin typeface="Consolas" panose="020B0609020204030204" pitchFamily="49" charset="0"/>
              </a:rPr>
              <a:t>for</a:t>
            </a:r>
            <a:r>
              <a:rPr lang="ko-KR" altLang="en-US" sz="3200" b="1" dirty="0">
                <a:latin typeface="Consolas" panose="020B0609020204030204" pitchFamily="49" charset="0"/>
              </a:rPr>
              <a:t>문과 함께</a:t>
            </a:r>
            <a:r>
              <a:rPr lang="en-US" altLang="ko-KR" sz="3200" b="1" dirty="0">
                <a:latin typeface="Consolas" panose="020B0609020204030204" pitchFamily="49" charset="0"/>
              </a:rPr>
              <a:t>!</a:t>
            </a:r>
          </a:p>
          <a:p>
            <a:endParaRPr lang="en-US" altLang="ko-KR" sz="3200" b="1" dirty="0">
              <a:latin typeface="Consolas" panose="020B0609020204030204" pitchFamily="49" charset="0"/>
            </a:endParaRPr>
          </a:p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t in ‘hello world’ :</a:t>
            </a:r>
          </a:p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print(t)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8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for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B226A-9EB8-43A0-BADE-55F2E8FA3A05}"/>
              </a:ext>
            </a:extLst>
          </p:cNvPr>
          <p:cNvSpPr txBox="1"/>
          <p:nvPr/>
        </p:nvSpPr>
        <p:spPr>
          <a:xfrm>
            <a:off x="398352" y="1204111"/>
            <a:ext cx="10846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문제</a:t>
            </a:r>
            <a:r>
              <a:rPr lang="en-US" altLang="ko-KR" sz="2800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for</a:t>
            </a:r>
            <a:r>
              <a:rPr lang="ko-KR" altLang="en-US" sz="2800" b="1" dirty="0">
                <a:latin typeface="Consolas" panose="020B0609020204030204" pitchFamily="49" charset="0"/>
              </a:rPr>
              <a:t>를 이용해 </a:t>
            </a:r>
            <a:r>
              <a:rPr lang="en-US" altLang="ko-KR" sz="2800" b="1" dirty="0">
                <a:latin typeface="Consolas" panose="020B0609020204030204" pitchFamily="49" charset="0"/>
              </a:rPr>
              <a:t>0</a:t>
            </a:r>
            <a:r>
              <a:rPr lang="ko-KR" altLang="en-US" sz="2800" b="1" dirty="0">
                <a:latin typeface="Consolas" panose="020B0609020204030204" pitchFamily="49" charset="0"/>
              </a:rPr>
              <a:t>부터 </a:t>
            </a:r>
            <a:r>
              <a:rPr lang="en-US" altLang="ko-KR" sz="2800" b="1" dirty="0">
                <a:latin typeface="Consolas" panose="020B0609020204030204" pitchFamily="49" charset="0"/>
              </a:rPr>
              <a:t>99</a:t>
            </a:r>
            <a:r>
              <a:rPr lang="ko-KR" altLang="en-US" sz="2800" b="1" dirty="0">
                <a:latin typeface="Consolas" panose="020B0609020204030204" pitchFamily="49" charset="0"/>
              </a:rPr>
              <a:t>까지 출력 해보자 </a:t>
            </a:r>
            <a:r>
              <a:rPr lang="en-US" altLang="ko-KR" sz="2800" b="1" dirty="0">
                <a:latin typeface="Consolas" panose="020B0609020204030204" pitchFamily="49" charset="0"/>
              </a:rPr>
              <a:t>=&gt; ????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F013A-A65A-422B-A888-27429CDB00EE}"/>
              </a:ext>
            </a:extLst>
          </p:cNvPr>
          <p:cNvSpPr txBox="1"/>
          <p:nvPr/>
        </p:nvSpPr>
        <p:spPr>
          <a:xfrm>
            <a:off x="479834" y="2928620"/>
            <a:ext cx="9334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순서열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만드는 방법 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range( 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FB445F0-8FF3-4E5E-91A5-325BCF742683}"/>
              </a:ext>
            </a:extLst>
          </p:cNvPr>
          <p:cNvCxnSpPr>
            <a:cxnSpLocks/>
          </p:cNvCxnSpPr>
          <p:nvPr/>
        </p:nvCxnSpPr>
        <p:spPr>
          <a:xfrm>
            <a:off x="6096000" y="3234380"/>
            <a:ext cx="2132092" cy="100698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D6617A-FF72-4F58-96D5-CE83F80ADFB7}"/>
              </a:ext>
            </a:extLst>
          </p:cNvPr>
          <p:cNvSpPr txBox="1"/>
          <p:nvPr/>
        </p:nvSpPr>
        <p:spPr>
          <a:xfrm>
            <a:off x="8373701" y="4198191"/>
            <a:ext cx="1739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함수</a:t>
            </a:r>
            <a:r>
              <a:rPr lang="en-US" altLang="ko-KR" sz="3200" b="1" dirty="0"/>
              <a:t>!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3A0113E-07AD-4679-8CBA-A1EA0A7EE6C0}"/>
              </a:ext>
            </a:extLst>
          </p:cNvPr>
          <p:cNvSpPr/>
          <p:nvPr/>
        </p:nvSpPr>
        <p:spPr>
          <a:xfrm>
            <a:off x="479834" y="3941727"/>
            <a:ext cx="4635375" cy="6592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7C46A-725D-401C-91F5-42F9D49F84FE}"/>
              </a:ext>
            </a:extLst>
          </p:cNvPr>
          <p:cNvSpPr txBox="1"/>
          <p:nvPr/>
        </p:nvSpPr>
        <p:spPr>
          <a:xfrm>
            <a:off x="1305208" y="4022883"/>
            <a:ext cx="39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range(</a:t>
            </a:r>
            <a:r>
              <a:rPr lang="ko-KR" altLang="en-US" sz="2800" b="1" dirty="0" err="1">
                <a:latin typeface="Consolas" panose="020B0609020204030204" pitchFamily="49" charset="0"/>
              </a:rPr>
              <a:t>끝값</a:t>
            </a:r>
            <a:r>
              <a:rPr lang="en-US" altLang="ko-KR" sz="2800" b="1" dirty="0">
                <a:latin typeface="Consolas" panose="020B0609020204030204" pitchFamily="49" charset="0"/>
              </a:rPr>
              <a:t>+1)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94BED4-21CC-4F7D-A6E4-BBB480BB6946}"/>
              </a:ext>
            </a:extLst>
          </p:cNvPr>
          <p:cNvSpPr txBox="1"/>
          <p:nvPr/>
        </p:nvSpPr>
        <p:spPr>
          <a:xfrm>
            <a:off x="7586805" y="4901927"/>
            <a:ext cx="4454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파이썬에서</a:t>
            </a:r>
            <a:r>
              <a:rPr lang="ko-KR" altLang="en-US" sz="2400" dirty="0"/>
              <a:t> 기본으로 제공하는 </a:t>
            </a:r>
            <a:r>
              <a:rPr lang="ko-KR" altLang="en-US" sz="2400" b="1" dirty="0"/>
              <a:t>내장함수</a:t>
            </a:r>
            <a:r>
              <a:rPr lang="ko-KR" altLang="en-US" sz="2400" dirty="0"/>
              <a:t>이다</a:t>
            </a:r>
            <a:r>
              <a:rPr lang="en-US" altLang="ko-KR" sz="2400" dirty="0"/>
              <a:t>. </a:t>
            </a:r>
          </a:p>
          <a:p>
            <a:r>
              <a:rPr lang="en-US" altLang="ko-KR" sz="2400" dirty="0"/>
              <a:t>print() range() type() </a:t>
            </a:r>
            <a:r>
              <a:rPr lang="ko-KR" altLang="en-US" sz="2400" dirty="0"/>
              <a:t>등등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A0AD1A-ED37-4671-8AE5-198698FCB7BF}"/>
              </a:ext>
            </a:extLst>
          </p:cNvPr>
          <p:cNvSpPr txBox="1"/>
          <p:nvPr/>
        </p:nvSpPr>
        <p:spPr>
          <a:xfrm>
            <a:off x="697117" y="5148149"/>
            <a:ext cx="66361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i in range(100) :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</a:t>
            </a:r>
            <a:r>
              <a:rPr lang="en-US" altLang="ko-KR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60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for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2E394D4-8A26-4062-B551-222C1F3D1EF6}"/>
              </a:ext>
            </a:extLst>
          </p:cNvPr>
          <p:cNvSpPr/>
          <p:nvPr/>
        </p:nvSpPr>
        <p:spPr>
          <a:xfrm>
            <a:off x="3558012" y="2136023"/>
            <a:ext cx="5685577" cy="96825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92AA4E-0A36-465F-8A9F-AE61B28CD6B2}"/>
              </a:ext>
            </a:extLst>
          </p:cNvPr>
          <p:cNvSpPr txBox="1"/>
          <p:nvPr/>
        </p:nvSpPr>
        <p:spPr>
          <a:xfrm>
            <a:off x="307818" y="1291765"/>
            <a:ext cx="8211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range() </a:t>
            </a:r>
            <a:r>
              <a:rPr lang="ko-KR" altLang="en-US" sz="2800" b="1" dirty="0"/>
              <a:t>시작 값 다르게 지정하기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8320B-6711-4453-B779-B28C4A37A1D8}"/>
              </a:ext>
            </a:extLst>
          </p:cNvPr>
          <p:cNvSpPr txBox="1"/>
          <p:nvPr/>
        </p:nvSpPr>
        <p:spPr>
          <a:xfrm>
            <a:off x="4173648" y="2339868"/>
            <a:ext cx="6808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range(</a:t>
            </a:r>
            <a:r>
              <a:rPr lang="ko-KR" altLang="en-US" sz="3200" b="1" dirty="0" err="1"/>
              <a:t>시작값</a:t>
            </a:r>
            <a:r>
              <a:rPr lang="en-US" altLang="ko-KR" sz="3200" b="1" dirty="0"/>
              <a:t>, </a:t>
            </a:r>
            <a:r>
              <a:rPr lang="ko-KR" altLang="en-US" sz="3200" b="1" dirty="0" err="1"/>
              <a:t>끝값</a:t>
            </a:r>
            <a:r>
              <a:rPr lang="en-US" altLang="ko-KR" sz="3200" b="1" dirty="0"/>
              <a:t>+1)</a:t>
            </a:r>
            <a:endParaRPr lang="ko-KR" altLang="en-US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C0449-F863-458D-9D92-000475FD8264}"/>
              </a:ext>
            </a:extLst>
          </p:cNvPr>
          <p:cNvSpPr txBox="1"/>
          <p:nvPr/>
        </p:nvSpPr>
        <p:spPr>
          <a:xfrm>
            <a:off x="464746" y="4088909"/>
            <a:ext cx="53536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altLang="ko-KR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in range(1,11) :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</a:t>
            </a:r>
            <a:r>
              <a:rPr lang="en-US" altLang="ko-KR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03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for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BB3AF-62C6-4160-AA4D-145F63A680BE}"/>
              </a:ext>
            </a:extLst>
          </p:cNvPr>
          <p:cNvSpPr txBox="1"/>
          <p:nvPr/>
        </p:nvSpPr>
        <p:spPr>
          <a:xfrm>
            <a:off x="325925" y="1303699"/>
            <a:ext cx="107917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For</a:t>
            </a:r>
            <a:r>
              <a:rPr lang="ko-KR" altLang="en-US" sz="2400" b="1" dirty="0">
                <a:latin typeface="Consolas" panose="020B0609020204030204" pitchFamily="49" charset="0"/>
              </a:rPr>
              <a:t>와 리스트의 인덱스를 이용하여 리스트 값 바꿔 보기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box = [ ‘boll’, ‘boll’, ‘boll’, ‘boll’]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2400" b="1" dirty="0">
                <a:latin typeface="Consolas" panose="020B0609020204030204" pitchFamily="49" charset="0"/>
              </a:rPr>
              <a:t>box</a:t>
            </a:r>
            <a:r>
              <a:rPr lang="ko-KR" altLang="en-US" sz="2400" b="1" dirty="0">
                <a:latin typeface="Consolas" panose="020B0609020204030204" pitchFamily="49" charset="0"/>
              </a:rPr>
              <a:t>의 </a:t>
            </a:r>
            <a:r>
              <a:rPr lang="en-US" altLang="ko-KR" sz="2400" b="1" dirty="0">
                <a:latin typeface="Consolas" panose="020B0609020204030204" pitchFamily="49" charset="0"/>
              </a:rPr>
              <a:t>‘boll’</a:t>
            </a:r>
            <a:r>
              <a:rPr lang="ko-KR" altLang="en-US" sz="2400" b="1" dirty="0">
                <a:latin typeface="Consolas" panose="020B0609020204030204" pitchFamily="49" charset="0"/>
              </a:rPr>
              <a:t>들을 </a:t>
            </a:r>
            <a:r>
              <a:rPr lang="en-US" altLang="ko-KR" sz="2400" b="1" dirty="0">
                <a:latin typeface="Consolas" panose="020B0609020204030204" pitchFamily="49" charset="0"/>
              </a:rPr>
              <a:t>‘ball’</a:t>
            </a:r>
            <a:r>
              <a:rPr lang="ko-KR" altLang="en-US" sz="2400" b="1" dirty="0">
                <a:latin typeface="Consolas" panose="020B0609020204030204" pitchFamily="49" charset="0"/>
              </a:rPr>
              <a:t>로</a:t>
            </a:r>
            <a:r>
              <a:rPr lang="en-US" altLang="ko-KR" sz="2400" b="1" dirty="0">
                <a:latin typeface="Consolas" panose="020B0609020204030204" pitchFamily="49" charset="0"/>
              </a:rPr>
              <a:t> </a:t>
            </a:r>
            <a:r>
              <a:rPr lang="ko-KR" altLang="en-US" sz="2400" b="1" dirty="0">
                <a:latin typeface="Consolas" panose="020B0609020204030204" pitchFamily="49" charset="0"/>
              </a:rPr>
              <a:t>고쳐보자</a:t>
            </a:r>
            <a:r>
              <a:rPr lang="en-US" altLang="ko-KR" sz="2400" b="1" dirty="0">
                <a:latin typeface="Consolas" panose="020B0609020204030204" pitchFamily="49" charset="0"/>
              </a:rPr>
              <a:t>!</a:t>
            </a:r>
          </a:p>
          <a:p>
            <a:pPr marL="342900" indent="-342900">
              <a:buAutoNum type="arabicPeriod"/>
            </a:pPr>
            <a:endParaRPr lang="en-US" altLang="ko-KR" sz="24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2400" b="1" dirty="0">
                <a:latin typeface="Consolas" panose="020B0609020204030204" pitchFamily="49" charset="0"/>
              </a:rPr>
              <a:t>Ball</a:t>
            </a:r>
            <a:r>
              <a:rPr lang="ko-KR" altLang="en-US" sz="2400" b="1" dirty="0">
                <a:latin typeface="Consolas" panose="020B0609020204030204" pitchFamily="49" charset="0"/>
              </a:rPr>
              <a:t>에 숫자를 붙여보자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이렇게</a:t>
            </a:r>
            <a:r>
              <a:rPr lang="en-US" altLang="ko-KR" sz="2400" b="1" dirty="0">
                <a:latin typeface="Consolas" panose="020B0609020204030204" pitchFamily="49" charset="0"/>
              </a:rPr>
              <a:t>!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box = [ ‘ball_1’, ‘ball_2’, ‘ball_3’, ‘ball_4’]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982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for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BB3AF-62C6-4160-AA4D-145F63A680BE}"/>
              </a:ext>
            </a:extLst>
          </p:cNvPr>
          <p:cNvSpPr txBox="1"/>
          <p:nvPr/>
        </p:nvSpPr>
        <p:spPr>
          <a:xfrm>
            <a:off x="371194" y="1405144"/>
            <a:ext cx="107917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2800" b="1" dirty="0">
                <a:latin typeface="Consolas" panose="020B0609020204030204" pitchFamily="49" charset="0"/>
              </a:rPr>
              <a:t>box = ['boll','boll','boll','boll’]</a:t>
            </a:r>
          </a:p>
          <a:p>
            <a:endParaRPr lang="it-IT" altLang="ko-KR" sz="2800" b="1" dirty="0">
              <a:latin typeface="Consolas" panose="020B0609020204030204" pitchFamily="49" charset="0"/>
            </a:endParaRPr>
          </a:p>
          <a:p>
            <a:r>
              <a:rPr lang="it-IT" altLang="ko-KR" sz="2800" b="1" dirty="0">
                <a:latin typeface="Consolas" panose="020B0609020204030204" pitchFamily="49" charset="0"/>
              </a:rPr>
              <a:t>for i in range(4):</a:t>
            </a:r>
          </a:p>
          <a:p>
            <a:r>
              <a:rPr lang="it-IT" altLang="ko-KR" sz="2800" b="1" dirty="0">
                <a:latin typeface="Consolas" panose="020B0609020204030204" pitchFamily="49" charset="0"/>
              </a:rPr>
              <a:t>    box[i] = 'ball’</a:t>
            </a:r>
          </a:p>
          <a:p>
            <a:endParaRPr lang="it-IT" altLang="ko-KR" sz="2800" b="1" dirty="0">
              <a:latin typeface="Consolas" panose="020B0609020204030204" pitchFamily="49" charset="0"/>
            </a:endParaRPr>
          </a:p>
          <a:p>
            <a:endParaRPr lang="it-IT" altLang="ko-KR" sz="2800" b="1" dirty="0">
              <a:latin typeface="Consolas" panose="020B0609020204030204" pitchFamily="49" charset="0"/>
            </a:endParaRPr>
          </a:p>
          <a:p>
            <a:r>
              <a:rPr lang="nn-NO" altLang="ko-KR" sz="2800" b="1" dirty="0">
                <a:latin typeface="Consolas" panose="020B0609020204030204" pitchFamily="49" charset="0"/>
              </a:rPr>
              <a:t>for i in range(4):</a:t>
            </a:r>
          </a:p>
          <a:p>
            <a:r>
              <a:rPr lang="nn-NO" altLang="ko-KR" sz="2800" b="1" dirty="0">
                <a:latin typeface="Consolas" panose="020B0609020204030204" pitchFamily="49" charset="0"/>
              </a:rPr>
              <a:t>    box[i] = str(box[i])+ '_' + str(i+1)</a:t>
            </a:r>
            <a:endParaRPr lang="it-IT" altLang="ko-KR" sz="2800" b="1" dirty="0">
              <a:latin typeface="Consolas" panose="020B0609020204030204" pitchFamily="49" charset="0"/>
            </a:endParaRPr>
          </a:p>
          <a:p>
            <a:endParaRPr lang="en-US" altLang="ko-KR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843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for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88FAC-4F80-4176-B2C9-88C6C8C5DA51}"/>
              </a:ext>
            </a:extLst>
          </p:cNvPr>
          <p:cNvSpPr txBox="1"/>
          <p:nvPr/>
        </p:nvSpPr>
        <p:spPr>
          <a:xfrm>
            <a:off x="497940" y="3163915"/>
            <a:ext cx="72337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2 x 1 = 2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2 x 2 = 4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2 x 8 = 16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2 x 9 = 18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88378-AF1A-4FED-83F0-AF3FCA0AC501}"/>
              </a:ext>
            </a:extLst>
          </p:cNvPr>
          <p:cNvSpPr txBox="1"/>
          <p:nvPr/>
        </p:nvSpPr>
        <p:spPr>
          <a:xfrm>
            <a:off x="497940" y="1224075"/>
            <a:ext cx="90715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구구단 </a:t>
            </a:r>
            <a:r>
              <a:rPr lang="en-US" altLang="ko-KR" sz="2800" b="1" dirty="0">
                <a:latin typeface="Consolas" panose="020B0609020204030204" pitchFamily="49" charset="0"/>
              </a:rPr>
              <a:t>2</a:t>
            </a:r>
            <a:r>
              <a:rPr lang="ko-KR" altLang="en-US" sz="2800" b="1" dirty="0">
                <a:latin typeface="Consolas" panose="020B0609020204030204" pitchFamily="49" charset="0"/>
              </a:rPr>
              <a:t>단을 출력하는 코드를 작성해보자</a:t>
            </a:r>
            <a:r>
              <a:rPr lang="en-US" altLang="ko-KR" sz="2800" b="1" dirty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for</a:t>
            </a:r>
            <a:r>
              <a:rPr lang="ko-KR" altLang="en-US" sz="2800" b="1" dirty="0">
                <a:latin typeface="Consolas" panose="020B0609020204030204" pitchFamily="49" charset="0"/>
              </a:rPr>
              <a:t>문을 이용</a:t>
            </a:r>
            <a:r>
              <a:rPr lang="en-US" altLang="ko-KR" sz="2800" b="1" dirty="0">
                <a:latin typeface="Consolas" panose="020B0609020204030204" pitchFamily="49" charset="0"/>
              </a:rPr>
              <a:t>!</a:t>
            </a: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ko-KR" altLang="en-US" sz="2800" b="1" dirty="0">
                <a:latin typeface="Consolas" panose="020B0609020204030204" pitchFamily="49" charset="0"/>
              </a:rPr>
              <a:t>출력 예시</a:t>
            </a:r>
          </a:p>
        </p:txBody>
      </p:sp>
      <p:pic>
        <p:nvPicPr>
          <p:cNvPr id="1026" name="Picture 2" descr="https://static.thenounproject.com/png/640410-200.png">
            <a:extLst>
              <a:ext uri="{FF2B5EF4-FFF2-40B4-BE49-F238E27FC236}">
                <a16:creationId xmlns:a16="http://schemas.microsoft.com/office/drawing/2014/main" id="{10EA3A88-9E39-44B5-A753-FD533C34D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018" y="112712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8920D1E-1F09-45B3-8D42-7A073AD5222C}"/>
              </a:ext>
            </a:extLst>
          </p:cNvPr>
          <p:cNvSpPr/>
          <p:nvPr/>
        </p:nvSpPr>
        <p:spPr>
          <a:xfrm>
            <a:off x="309329" y="2425039"/>
            <a:ext cx="3022347" cy="4136833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458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for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CF7DF-C225-4DDE-8DB6-36288DFCD119}"/>
              </a:ext>
            </a:extLst>
          </p:cNvPr>
          <p:cNvSpPr txBox="1"/>
          <p:nvPr/>
        </p:nvSpPr>
        <p:spPr>
          <a:xfrm>
            <a:off x="280659" y="1530036"/>
            <a:ext cx="9433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y in range(1,10) :</a:t>
            </a:r>
          </a:p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a = 2 * y</a:t>
            </a:r>
          </a:p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 ( 2, ‘x’ , y , ‘=’ , a)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https://static.thenounproject.com/png/1146138-200.png">
            <a:extLst>
              <a:ext uri="{FF2B5EF4-FFF2-40B4-BE49-F238E27FC236}">
                <a16:creationId xmlns:a16="http://schemas.microsoft.com/office/drawing/2014/main" id="{45339C8B-E4AD-4512-BC9A-F01122E2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162" y="1423517"/>
            <a:ext cx="2095909" cy="209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404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18A698-6899-4186-93B9-728528807A03}"/>
              </a:ext>
            </a:extLst>
          </p:cNvPr>
          <p:cNvSpPr txBox="1"/>
          <p:nvPr/>
        </p:nvSpPr>
        <p:spPr>
          <a:xfrm>
            <a:off x="597529" y="1249377"/>
            <a:ext cx="91621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latin typeface="Consolas" panose="020B0609020204030204" pitchFamily="49" charset="0"/>
              </a:rPr>
              <a:t>제어문</a:t>
            </a:r>
            <a:endParaRPr lang="en-US" altLang="ko-KR" sz="3600" b="1" dirty="0">
              <a:latin typeface="Consolas" panose="020B0609020204030204" pitchFamily="49" charset="0"/>
            </a:endParaRPr>
          </a:p>
          <a:p>
            <a:endParaRPr lang="en-US" altLang="ko-KR" sz="36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3600" b="1" dirty="0">
                <a:latin typeface="Consolas" panose="020B0609020204030204" pitchFamily="49" charset="0"/>
              </a:rPr>
              <a:t> for : </a:t>
            </a:r>
            <a:r>
              <a:rPr lang="ko-KR" altLang="en-US" sz="3600" b="1" dirty="0">
                <a:latin typeface="Consolas" panose="020B0609020204030204" pitchFamily="49" charset="0"/>
              </a:rPr>
              <a:t>횟수로 반복하기</a:t>
            </a:r>
            <a:endParaRPr lang="en-US" altLang="ko-KR" sz="36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altLang="ko-KR" sz="36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3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if : </a:t>
            </a:r>
            <a:r>
              <a:rPr lang="ko-KR" altLang="en-US" sz="3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조건 판별하기</a:t>
            </a:r>
            <a:endParaRPr lang="en-US" altLang="ko-KR" sz="36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36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3600" b="1" dirty="0">
                <a:latin typeface="Consolas" panose="020B0609020204030204" pitchFamily="49" charset="0"/>
              </a:rPr>
              <a:t>3. while : </a:t>
            </a:r>
            <a:r>
              <a:rPr lang="ko-KR" altLang="en-US" sz="3600" b="1" dirty="0">
                <a:latin typeface="Consolas" panose="020B0609020204030204" pitchFamily="49" charset="0"/>
              </a:rPr>
              <a:t>조건으로 반복하기</a:t>
            </a:r>
            <a:endParaRPr lang="en-US" altLang="ko-KR" sz="3600" b="1" dirty="0">
              <a:latin typeface="Consolas" panose="020B0609020204030204" pitchFamily="49" charset="0"/>
            </a:endParaRPr>
          </a:p>
        </p:txBody>
      </p:sp>
      <p:pic>
        <p:nvPicPr>
          <p:cNvPr id="2050" name="Picture 2" descr="https://static.thenounproject.com/png/1307937-200.png">
            <a:extLst>
              <a:ext uri="{FF2B5EF4-FFF2-40B4-BE49-F238E27FC236}">
                <a16:creationId xmlns:a16="http://schemas.microsoft.com/office/drawing/2014/main" id="{7C449CFB-BA3E-4503-8485-32D8DC9BC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90" y="280656"/>
            <a:ext cx="2299581" cy="229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625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if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12EE0-D56B-4D33-96B6-D92300B23B5B}"/>
              </a:ext>
            </a:extLst>
          </p:cNvPr>
          <p:cNvSpPr txBox="1"/>
          <p:nvPr/>
        </p:nvSpPr>
        <p:spPr>
          <a:xfrm>
            <a:off x="265568" y="1224075"/>
            <a:ext cx="11660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조건으로 판단하기 </a:t>
            </a:r>
            <a:r>
              <a:rPr lang="en-US" altLang="ko-KR" sz="2400" b="1" dirty="0">
                <a:latin typeface="Consolas" panose="020B0609020204030204" pitchFamily="49" charset="0"/>
              </a:rPr>
              <a:t>=&gt; </a:t>
            </a:r>
            <a:r>
              <a:rPr lang="ko-KR" altLang="en-US" sz="2400" b="1" dirty="0">
                <a:latin typeface="Consolas" panose="020B0609020204030204" pitchFamily="49" charset="0"/>
              </a:rPr>
              <a:t>조건의 결과는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True / False</a:t>
            </a:r>
          </a:p>
          <a:p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2400" b="1" dirty="0">
                <a:latin typeface="Consolas" panose="020B0609020204030204" pitchFamily="49" charset="0"/>
              </a:rPr>
              <a:t> (</a:t>
            </a:r>
            <a:r>
              <a:rPr lang="ko-KR" altLang="en-US" sz="2400" b="1" dirty="0">
                <a:latin typeface="Consolas" panose="020B0609020204030204" pitchFamily="49" charset="0"/>
              </a:rPr>
              <a:t>논리형 </a:t>
            </a:r>
            <a:r>
              <a:rPr lang="en-US" altLang="ko-KR" sz="2400" b="1" dirty="0">
                <a:latin typeface="Consolas" panose="020B0609020204030204" pitchFamily="49" charset="0"/>
              </a:rPr>
              <a:t>/ </a:t>
            </a:r>
            <a:r>
              <a:rPr lang="ko-KR" altLang="en-US" sz="2400" b="1" dirty="0">
                <a:latin typeface="Consolas" panose="020B0609020204030204" pitchFamily="49" charset="0"/>
              </a:rPr>
              <a:t>참</a:t>
            </a:r>
            <a:r>
              <a:rPr lang="en-US" altLang="ko-KR" sz="2400" b="1" dirty="0">
                <a:latin typeface="Consolas" panose="020B0609020204030204" pitchFamily="49" charset="0"/>
              </a:rPr>
              <a:t>, </a:t>
            </a:r>
            <a:r>
              <a:rPr lang="ko-KR" altLang="en-US" sz="2400" b="1" dirty="0">
                <a:latin typeface="Consolas" panose="020B0609020204030204" pitchFamily="49" charset="0"/>
              </a:rPr>
              <a:t>거짓을 표현하는 자료형</a:t>
            </a:r>
            <a:r>
              <a:rPr lang="en-US" altLang="ko-KR" sz="2400" b="1" dirty="0">
                <a:latin typeface="Consolas" panose="020B0609020204030204" pitchFamily="49" charset="0"/>
              </a:rPr>
              <a:t>) =&gt; True / False </a:t>
            </a:r>
            <a:r>
              <a:rPr lang="ko-KR" altLang="en-US" sz="2400" b="1" dirty="0">
                <a:latin typeface="Consolas" panose="020B0609020204030204" pitchFamily="49" charset="0"/>
              </a:rPr>
              <a:t>단 두가지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&gt;&gt;&gt;print(True)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True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&gt;&gt;&gt;print(False)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False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“</a:t>
            </a:r>
            <a:r>
              <a:rPr lang="ko-KR" altLang="en-US" sz="2400" b="1" dirty="0">
                <a:latin typeface="Consolas" panose="020B0609020204030204" pitchFamily="49" charset="0"/>
              </a:rPr>
              <a:t>따옴표로 묶지 않는 이유는 문자형이 아니니까</a:t>
            </a:r>
            <a:r>
              <a:rPr lang="en-US" altLang="ko-KR" sz="2400" b="1" dirty="0">
                <a:latin typeface="Consolas" panose="020B0609020204030204" pitchFamily="49" charset="0"/>
              </a:rPr>
              <a:t>! </a:t>
            </a:r>
            <a:r>
              <a:rPr lang="ko-KR" altLang="en-US" sz="2400" b="1" dirty="0">
                <a:latin typeface="Consolas" panose="020B0609020204030204" pitchFamily="49" charset="0"/>
              </a:rPr>
              <a:t>키워드이다</a:t>
            </a:r>
            <a:r>
              <a:rPr lang="en-US" altLang="ko-KR" sz="2400" b="1" dirty="0">
                <a:latin typeface="Consolas" panose="020B0609020204030204" pitchFamily="49" charset="0"/>
              </a:rPr>
              <a:t>.” 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115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101F8-17FA-4DD0-B903-0A8FE77A5ACA}"/>
              </a:ext>
            </a:extLst>
          </p:cNvPr>
          <p:cNvSpPr txBox="1"/>
          <p:nvPr/>
        </p:nvSpPr>
        <p:spPr>
          <a:xfrm>
            <a:off x="424020" y="1247045"/>
            <a:ext cx="690779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자주 쓰는 함수들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type()  # </a:t>
            </a:r>
            <a:r>
              <a:rPr lang="ko-KR" altLang="en-US" sz="2400" b="1" dirty="0">
                <a:latin typeface="Consolas" panose="020B0609020204030204" pitchFamily="49" charset="0"/>
              </a:rPr>
              <a:t>무슨 </a:t>
            </a:r>
            <a:r>
              <a:rPr lang="ko-KR" altLang="en-US" sz="2400" b="1" dirty="0" err="1">
                <a:latin typeface="Consolas" panose="020B0609020204030204" pitchFamily="49" charset="0"/>
              </a:rPr>
              <a:t>자료형인가</a:t>
            </a:r>
            <a:r>
              <a:rPr lang="en-US" altLang="ko-KR" sz="2400" b="1" dirty="0">
                <a:latin typeface="Consolas" panose="020B0609020204030204" pitchFamily="49" charset="0"/>
              </a:rPr>
              <a:t>?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str()   # </a:t>
            </a:r>
            <a:r>
              <a:rPr lang="ko-KR" altLang="en-US" sz="2400" b="1" dirty="0">
                <a:latin typeface="Consolas" panose="020B0609020204030204" pitchFamily="49" charset="0"/>
              </a:rPr>
              <a:t>정수</a:t>
            </a:r>
            <a:r>
              <a:rPr lang="en-US" altLang="ko-KR" sz="2400" b="1" dirty="0">
                <a:latin typeface="Consolas" panose="020B0609020204030204" pitchFamily="49" charset="0"/>
              </a:rPr>
              <a:t>3</a:t>
            </a:r>
            <a:r>
              <a:rPr lang="ko-KR" altLang="en-US" sz="2400" b="1" dirty="0">
                <a:latin typeface="Consolas" panose="020B0609020204030204" pitchFamily="49" charset="0"/>
              </a:rPr>
              <a:t>을 문자</a:t>
            </a:r>
            <a:r>
              <a:rPr lang="en-US" altLang="ko-KR" sz="2400" b="1" dirty="0">
                <a:latin typeface="Consolas" panose="020B0609020204030204" pitchFamily="49" charset="0"/>
              </a:rPr>
              <a:t>‘3’</a:t>
            </a:r>
            <a:r>
              <a:rPr lang="ko-KR" altLang="en-US" sz="2400" b="1" dirty="0">
                <a:latin typeface="Consolas" panose="020B0609020204030204" pitchFamily="49" charset="0"/>
              </a:rPr>
              <a:t>으로 바꿔보자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int()   # </a:t>
            </a:r>
            <a:r>
              <a:rPr lang="ko-KR" altLang="en-US" sz="2400" b="1" dirty="0">
                <a:latin typeface="Consolas" panose="020B0609020204030204" pitchFamily="49" charset="0"/>
              </a:rPr>
              <a:t>문자</a:t>
            </a:r>
            <a:r>
              <a:rPr lang="en-US" altLang="ko-KR" sz="2400" b="1" dirty="0">
                <a:latin typeface="Consolas" panose="020B0609020204030204" pitchFamily="49" charset="0"/>
              </a:rPr>
              <a:t>‘3’</a:t>
            </a:r>
            <a:r>
              <a:rPr lang="ko-KR" altLang="en-US" sz="2400" b="1" dirty="0">
                <a:latin typeface="Consolas" panose="020B0609020204030204" pitchFamily="49" charset="0"/>
              </a:rPr>
              <a:t>을 정수 </a:t>
            </a:r>
            <a:r>
              <a:rPr lang="en-US" altLang="ko-KR" sz="2400" b="1" dirty="0">
                <a:latin typeface="Consolas" panose="020B0609020204030204" pitchFamily="49" charset="0"/>
              </a:rPr>
              <a:t>3</a:t>
            </a:r>
            <a:r>
              <a:rPr lang="ko-KR" altLang="en-US" sz="2400" b="1" dirty="0">
                <a:latin typeface="Consolas" panose="020B0609020204030204" pitchFamily="49" charset="0"/>
              </a:rPr>
              <a:t>으로 바꿔보자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list()  # </a:t>
            </a:r>
            <a:r>
              <a:rPr lang="ko-KR" altLang="en-US" sz="2400" b="1" dirty="0" err="1">
                <a:latin typeface="Consolas" panose="020B0609020204030204" pitchFamily="49" charset="0"/>
              </a:rPr>
              <a:t>튜플을</a:t>
            </a:r>
            <a:r>
              <a:rPr lang="ko-KR" altLang="en-US" sz="2400" b="1" dirty="0">
                <a:latin typeface="Consolas" panose="020B0609020204030204" pitchFamily="49" charset="0"/>
              </a:rPr>
              <a:t> 리스트로 바꿔보자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set()   #</a:t>
            </a:r>
            <a:r>
              <a:rPr lang="ko-KR" altLang="en-US" sz="2400" b="1" dirty="0">
                <a:latin typeface="Consolas" panose="020B0609020204030204" pitchFamily="49" charset="0"/>
              </a:rPr>
              <a:t>리스트에서 중복되는 값을 지워보자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ko-KR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627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if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026B2-E995-4488-A5A4-3E99D324A10A}"/>
              </a:ext>
            </a:extLst>
          </p:cNvPr>
          <p:cNvSpPr txBox="1"/>
          <p:nvPr/>
        </p:nvSpPr>
        <p:spPr>
          <a:xfrm>
            <a:off x="344031" y="1127125"/>
            <a:ext cx="10402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비교 연산자 </a:t>
            </a:r>
            <a:r>
              <a:rPr lang="en-US" altLang="ko-KR" sz="2800" b="1" dirty="0">
                <a:latin typeface="Consolas" panose="020B0609020204030204" pitchFamily="49" charset="0"/>
              </a:rPr>
              <a:t>=&gt; </a:t>
            </a:r>
            <a:r>
              <a:rPr lang="ko-KR" altLang="en-US" sz="2800" b="1" dirty="0">
                <a:latin typeface="Consolas" panose="020B0609020204030204" pitchFamily="49" charset="0"/>
              </a:rPr>
              <a:t>결과는 항상 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2800" b="1" dirty="0">
                <a:latin typeface="Consolas" panose="020B0609020204030204" pitchFamily="49" charset="0"/>
              </a:rPr>
              <a:t> / 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endParaRPr lang="ko-KR" altLang="en-US" sz="28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20D7077-1378-4808-9571-8ABD0702F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951282"/>
              </p:ext>
            </p:extLst>
          </p:nvPr>
        </p:nvGraphicFramePr>
        <p:xfrm>
          <a:off x="1811524" y="1881350"/>
          <a:ext cx="8568952" cy="4680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476">
                  <a:extLst>
                    <a:ext uri="{9D8B030D-6E8A-4147-A177-3AD203B41FA5}">
                      <a16:colId xmlns:a16="http://schemas.microsoft.com/office/drawing/2014/main" val="1371723923"/>
                    </a:ext>
                  </a:extLst>
                </a:gridCol>
                <a:gridCol w="4284476">
                  <a:extLst>
                    <a:ext uri="{9D8B030D-6E8A-4147-A177-3AD203B41FA5}">
                      <a16:colId xmlns:a16="http://schemas.microsoft.com/office/drawing/2014/main" val="536933685"/>
                    </a:ext>
                  </a:extLst>
                </a:gridCol>
              </a:tblGrid>
              <a:tr h="668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Consolas" panose="020B0609020204030204" pitchFamily="49" charset="0"/>
                        </a:rPr>
                        <a:t>연산자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596873"/>
                  </a:ext>
                </a:extLst>
              </a:tr>
              <a:tr h="66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Consolas" panose="020B0609020204030204" pitchFamily="49" charset="0"/>
                        </a:rPr>
                        <a:t>&gt;</a:t>
                      </a:r>
                      <a:endParaRPr lang="ko-KR" alt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Consolas" panose="020B0609020204030204" pitchFamily="49" charset="0"/>
                        </a:rPr>
                        <a:t>크다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73412"/>
                  </a:ext>
                </a:extLst>
              </a:tr>
              <a:tr h="66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Consolas" panose="020B0609020204030204" pitchFamily="49" charset="0"/>
                        </a:rPr>
                        <a:t>&lt;</a:t>
                      </a:r>
                      <a:endParaRPr lang="ko-KR" alt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Consolas" panose="020B0609020204030204" pitchFamily="49" charset="0"/>
                        </a:rPr>
                        <a:t>작다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79738"/>
                  </a:ext>
                </a:extLst>
              </a:tr>
              <a:tr h="66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Consolas" panose="020B0609020204030204" pitchFamily="49" charset="0"/>
                        </a:rPr>
                        <a:t>&gt;=</a:t>
                      </a:r>
                      <a:endParaRPr lang="ko-KR" alt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Consolas" panose="020B0609020204030204" pitchFamily="49" charset="0"/>
                        </a:rPr>
                        <a:t>크거나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864818"/>
                  </a:ext>
                </a:extLst>
              </a:tr>
              <a:tr h="66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Consolas" panose="020B0609020204030204" pitchFamily="49" charset="0"/>
                        </a:rPr>
                        <a:t>&lt;=</a:t>
                      </a:r>
                      <a:endParaRPr lang="ko-KR" alt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Consolas" panose="020B0609020204030204" pitchFamily="49" charset="0"/>
                        </a:rPr>
                        <a:t>작거나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964338"/>
                  </a:ext>
                </a:extLst>
              </a:tr>
              <a:tr h="66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Consolas" panose="020B0609020204030204" pitchFamily="49" charset="0"/>
                        </a:rPr>
                        <a:t>== (2</a:t>
                      </a:r>
                      <a:r>
                        <a:rPr lang="ko-KR" altLang="en-US" sz="2800" dirty="0">
                          <a:latin typeface="Consolas" panose="020B0609020204030204" pitchFamily="49" charset="0"/>
                        </a:rPr>
                        <a:t>개</a:t>
                      </a:r>
                      <a:r>
                        <a:rPr lang="en-US" altLang="ko-KR" sz="2800" dirty="0">
                          <a:latin typeface="Consolas" panose="020B0609020204030204" pitchFamily="49" charset="0"/>
                        </a:rPr>
                        <a:t>!!!!!)</a:t>
                      </a:r>
                      <a:endParaRPr lang="ko-KR" alt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Consolas" panose="020B0609020204030204" pitchFamily="49" charset="0"/>
                        </a:rPr>
                        <a:t>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01457"/>
                  </a:ext>
                </a:extLst>
              </a:tr>
              <a:tr h="66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Consolas" panose="020B0609020204030204" pitchFamily="49" charset="0"/>
                        </a:rPr>
                        <a:t>!=</a:t>
                      </a:r>
                      <a:endParaRPr lang="ko-KR" alt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Consolas" panose="020B0609020204030204" pitchFamily="49" charset="0"/>
                        </a:rPr>
                        <a:t>같지 않다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182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475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if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147CC4-3CFF-40C6-9B74-A7DD91E3916D}"/>
              </a:ext>
            </a:extLst>
          </p:cNvPr>
          <p:cNvSpPr/>
          <p:nvPr/>
        </p:nvSpPr>
        <p:spPr>
          <a:xfrm>
            <a:off x="401641" y="1127125"/>
            <a:ext cx="3801041" cy="5509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latin typeface="Consolas" panose="020B0609020204030204" pitchFamily="49" charset="0"/>
              </a:rPr>
              <a:t>비교 연산자 실습</a:t>
            </a:r>
            <a:endParaRPr lang="en-US" altLang="ko-KR" sz="3200" b="1" dirty="0">
              <a:latin typeface="Consolas" panose="020B0609020204030204" pitchFamily="49" charset="0"/>
            </a:endParaRPr>
          </a:p>
          <a:p>
            <a:endParaRPr lang="en-US" altLang="ko-KR" sz="3200" b="1" dirty="0">
              <a:latin typeface="Consolas" panose="020B0609020204030204" pitchFamily="49" charset="0"/>
            </a:endParaRPr>
          </a:p>
          <a:p>
            <a:r>
              <a:rPr lang="en-US" altLang="ko-KR" sz="3200" b="1" dirty="0">
                <a:latin typeface="Consolas" panose="020B0609020204030204" pitchFamily="49" charset="0"/>
              </a:rPr>
              <a:t>&gt;&gt;&gt;print(1&lt;2)</a:t>
            </a:r>
          </a:p>
          <a:p>
            <a:r>
              <a:rPr lang="en-US" altLang="ko-KR" sz="3200" b="1" dirty="0">
                <a:latin typeface="Consolas" panose="020B0609020204030204" pitchFamily="49" charset="0"/>
              </a:rPr>
              <a:t>&gt;&gt;&gt;print(1&gt;2)</a:t>
            </a:r>
            <a:r>
              <a:rPr lang="ko-KR" altLang="en-US" sz="32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3200" b="1" dirty="0">
                <a:latin typeface="Consolas" panose="020B0609020204030204" pitchFamily="49" charset="0"/>
              </a:rPr>
              <a:t>&gt;&gt;&gt;print(1&lt;=2)</a:t>
            </a:r>
            <a:r>
              <a:rPr lang="ko-KR" altLang="en-US" sz="32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3200" b="1" dirty="0">
                <a:latin typeface="Consolas" panose="020B0609020204030204" pitchFamily="49" charset="0"/>
              </a:rPr>
              <a:t>&gt;&gt;&gt;print(1=&lt;2)</a:t>
            </a:r>
          </a:p>
          <a:p>
            <a:r>
              <a:rPr lang="en-US" altLang="ko-KR" sz="3200" b="1" dirty="0">
                <a:latin typeface="Consolas" panose="020B0609020204030204" pitchFamily="49" charset="0"/>
              </a:rPr>
              <a:t>&gt;&gt;&gt;print(1=&lt;1)</a:t>
            </a:r>
          </a:p>
          <a:p>
            <a:r>
              <a:rPr lang="en-US" altLang="ko-KR" sz="3200" b="1" dirty="0">
                <a:latin typeface="Consolas" panose="020B0609020204030204" pitchFamily="49" charset="0"/>
              </a:rPr>
              <a:t>&gt;&gt;&gt;print(10==10)</a:t>
            </a:r>
          </a:p>
          <a:p>
            <a:r>
              <a:rPr lang="en-US" altLang="ko-KR" sz="3200" b="1" dirty="0">
                <a:latin typeface="Consolas" panose="020B0609020204030204" pitchFamily="49" charset="0"/>
              </a:rPr>
              <a:t>&gt;&gt;&gt;print(1 != 2)</a:t>
            </a:r>
          </a:p>
          <a:p>
            <a:endParaRPr lang="ko-KR" altLang="en-US" sz="3200" b="1" dirty="0">
              <a:latin typeface="Consolas" panose="020B0609020204030204" pitchFamily="49" charset="0"/>
            </a:endParaRPr>
          </a:p>
          <a:p>
            <a:endParaRPr lang="ko-KR" altLang="en-US" sz="3200" b="1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https://static.thenounproject.com/png/996118-200.png">
            <a:extLst>
              <a:ext uri="{FF2B5EF4-FFF2-40B4-BE49-F238E27FC236}">
                <a16:creationId xmlns:a16="http://schemas.microsoft.com/office/drawing/2014/main" id="{646BFB1D-3161-4827-88BA-078C13579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810" y="1252208"/>
            <a:ext cx="1184872" cy="118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185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if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DF2FAEB-14A7-45DF-B952-1B489B0CC4B9}"/>
              </a:ext>
            </a:extLst>
          </p:cNvPr>
          <p:cNvSpPr/>
          <p:nvPr/>
        </p:nvSpPr>
        <p:spPr>
          <a:xfrm>
            <a:off x="407405" y="2255022"/>
            <a:ext cx="4267200" cy="12003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C5137-4AC3-4319-9874-23A7DB3E0228}"/>
              </a:ext>
            </a:extLst>
          </p:cNvPr>
          <p:cNvSpPr txBox="1"/>
          <p:nvPr/>
        </p:nvSpPr>
        <p:spPr>
          <a:xfrm>
            <a:off x="817831" y="2378132"/>
            <a:ext cx="52781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if</a:t>
            </a:r>
            <a:r>
              <a:rPr lang="ko-KR" altLang="en-US" sz="2800" b="1" dirty="0">
                <a:latin typeface="Consolas" panose="020B0609020204030204" pitchFamily="49" charset="0"/>
              </a:rPr>
              <a:t> 조건 </a:t>
            </a:r>
            <a:r>
              <a:rPr lang="en-US" altLang="ko-KR" sz="28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	</a:t>
            </a:r>
            <a:r>
              <a:rPr lang="ko-KR" altLang="en-US" sz="2800" b="1" dirty="0">
                <a:latin typeface="Consolas" panose="020B0609020204030204" pitchFamily="49" charset="0"/>
              </a:rPr>
              <a:t>실행할 명령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EC457A-4702-4BF0-83F2-86D7B4506CE7}"/>
              </a:ext>
            </a:extLst>
          </p:cNvPr>
          <p:cNvSpPr txBox="1"/>
          <p:nvPr/>
        </p:nvSpPr>
        <p:spPr>
          <a:xfrm>
            <a:off x="6506426" y="2582656"/>
            <a:ext cx="58183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조건인 참인지 거짓인지에 따라 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코드블록 실행 여부를 결정한다</a:t>
            </a:r>
            <a:r>
              <a:rPr lang="en-US" altLang="ko-KR" sz="2400" b="1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조건이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참이면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=&gt; 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코드블록 실행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거짓이면 </a:t>
            </a:r>
            <a:r>
              <a:rPr lang="en-US" altLang="ko-KR" sz="2400" b="1" dirty="0">
                <a:latin typeface="Consolas" panose="020B0609020204030204" pitchFamily="49" charset="0"/>
              </a:rPr>
              <a:t>=&gt; </a:t>
            </a:r>
            <a:r>
              <a:rPr lang="ko-KR" altLang="en-US" sz="2400" b="1" dirty="0">
                <a:latin typeface="Consolas" panose="020B0609020204030204" pitchFamily="49" charset="0"/>
              </a:rPr>
              <a:t>실행 안 하고 </a:t>
            </a:r>
            <a:r>
              <a:rPr lang="ko-KR" altLang="en-US" sz="2400" b="1" dirty="0" err="1">
                <a:latin typeface="Consolas" panose="020B0609020204030204" pitchFamily="49" charset="0"/>
              </a:rPr>
              <a:t>넘어감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FD9484-837D-4909-A9B3-8FE7914136A3}"/>
              </a:ext>
            </a:extLst>
          </p:cNvPr>
          <p:cNvSpPr txBox="1"/>
          <p:nvPr/>
        </p:nvSpPr>
        <p:spPr>
          <a:xfrm>
            <a:off x="488886" y="4594324"/>
            <a:ext cx="5368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score = 90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score &gt; 80 :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print(‘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합격입니다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’)</a:t>
            </a: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D23158-F985-463D-9256-56D5F5E8D743}"/>
              </a:ext>
            </a:extLst>
          </p:cNvPr>
          <p:cNvSpPr txBox="1"/>
          <p:nvPr/>
        </p:nvSpPr>
        <p:spPr>
          <a:xfrm>
            <a:off x="407405" y="1201352"/>
            <a:ext cx="6799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if</a:t>
            </a:r>
            <a:r>
              <a:rPr lang="ko-KR" altLang="en-US" sz="2800" b="1" dirty="0">
                <a:latin typeface="Consolas" panose="020B0609020204030204" pitchFamily="49" charset="0"/>
              </a:rPr>
              <a:t> </a:t>
            </a:r>
            <a:r>
              <a:rPr lang="en-US" altLang="ko-KR" sz="2800" b="1" dirty="0">
                <a:latin typeface="Consolas" panose="020B0609020204030204" pitchFamily="49" charset="0"/>
              </a:rPr>
              <a:t>:</a:t>
            </a:r>
            <a:r>
              <a:rPr lang="ko-KR" altLang="en-US" sz="2800" b="1" dirty="0">
                <a:latin typeface="Consolas" panose="020B0609020204030204" pitchFamily="49" charset="0"/>
              </a:rPr>
              <a:t> 만약 </a:t>
            </a:r>
            <a:r>
              <a:rPr lang="en-US" altLang="ko-KR" sz="2800" b="1" dirty="0">
                <a:latin typeface="Consolas" panose="020B0609020204030204" pitchFamily="49" charset="0"/>
              </a:rPr>
              <a:t>OO</a:t>
            </a:r>
            <a:r>
              <a:rPr lang="ko-KR" altLang="en-US" sz="2800" b="1" dirty="0">
                <a:latin typeface="Consolas" panose="020B0609020204030204" pitchFamily="49" charset="0"/>
              </a:rPr>
              <a:t>라면</a:t>
            </a:r>
            <a:r>
              <a:rPr lang="en-US" altLang="ko-KR" sz="2800" b="1" dirty="0">
                <a:latin typeface="Consolas" panose="020B0609020204030204" pitchFamily="49" charset="0"/>
              </a:rPr>
              <a:t>, XX</a:t>
            </a:r>
            <a:r>
              <a:rPr lang="ko-KR" altLang="en-US" sz="2800" b="1" dirty="0">
                <a:latin typeface="Consolas" panose="020B0609020204030204" pitchFamily="49" charset="0"/>
              </a:rPr>
              <a:t>를 실행하세요 </a:t>
            </a:r>
          </a:p>
        </p:txBody>
      </p:sp>
    </p:spTree>
    <p:extLst>
      <p:ext uri="{BB962C8B-B14F-4D97-AF65-F5344CB8AC3E}">
        <p14:creationId xmlns:p14="http://schemas.microsoft.com/office/powerpoint/2010/main" val="2498183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if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4BDE9C9-D0BF-4436-8093-E319440713D9}"/>
              </a:ext>
            </a:extLst>
          </p:cNvPr>
          <p:cNvSpPr/>
          <p:nvPr/>
        </p:nvSpPr>
        <p:spPr>
          <a:xfrm>
            <a:off x="172017" y="1127125"/>
            <a:ext cx="4762122" cy="243088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70CC89-B7B1-4004-B0B5-185BA2A8644E}"/>
              </a:ext>
            </a:extLst>
          </p:cNvPr>
          <p:cNvSpPr txBox="1"/>
          <p:nvPr/>
        </p:nvSpPr>
        <p:spPr>
          <a:xfrm>
            <a:off x="488889" y="1348928"/>
            <a:ext cx="52781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if</a:t>
            </a:r>
            <a:r>
              <a:rPr lang="ko-KR" altLang="en-US" sz="2800" b="1" dirty="0">
                <a:latin typeface="Consolas" panose="020B0609020204030204" pitchFamily="49" charset="0"/>
              </a:rPr>
              <a:t> 조건 </a:t>
            </a:r>
            <a:r>
              <a:rPr lang="en-US" altLang="ko-KR" sz="28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	</a:t>
            </a:r>
            <a:r>
              <a:rPr lang="ko-KR" altLang="en-US" sz="2800" b="1" dirty="0">
                <a:latin typeface="Consolas" panose="020B0609020204030204" pitchFamily="49" charset="0"/>
              </a:rPr>
              <a:t>실행할 명령 </a:t>
            </a:r>
            <a:r>
              <a:rPr lang="en-US" altLang="ko-KR" sz="2800" b="1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else :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	</a:t>
            </a:r>
            <a:r>
              <a:rPr lang="ko-KR" altLang="en-US" sz="2800" b="1" dirty="0">
                <a:latin typeface="Consolas" panose="020B0609020204030204" pitchFamily="49" charset="0"/>
              </a:rPr>
              <a:t>실행할 명령 </a:t>
            </a:r>
            <a:r>
              <a:rPr lang="en-US" altLang="ko-KR" sz="2800" b="1" dirty="0">
                <a:latin typeface="Consolas" panose="020B0609020204030204" pitchFamily="49" charset="0"/>
              </a:rPr>
              <a:t>2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EAA2E-F796-48BA-ACF7-0E7D6E094D9E}"/>
              </a:ext>
            </a:extLst>
          </p:cNvPr>
          <p:cNvSpPr txBox="1"/>
          <p:nvPr/>
        </p:nvSpPr>
        <p:spPr>
          <a:xfrm>
            <a:off x="6243872" y="1841370"/>
            <a:ext cx="5776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조건이 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참</a:t>
            </a:r>
            <a:r>
              <a:rPr lang="ko-KR" altLang="en-US" sz="2400" b="1" dirty="0">
                <a:latin typeface="Consolas" panose="020B0609020204030204" pitchFamily="49" charset="0"/>
              </a:rPr>
              <a:t>이라면 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명령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을 실행</a:t>
            </a:r>
            <a:r>
              <a:rPr lang="ko-KR" altLang="en-US" sz="2400" b="1" dirty="0">
                <a:latin typeface="Consolas" panose="020B0609020204030204" pitchFamily="49" charset="0"/>
              </a:rPr>
              <a:t>하고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거짓</a:t>
            </a:r>
            <a:r>
              <a:rPr lang="ko-KR" altLang="en-US" sz="2400" b="1" dirty="0">
                <a:latin typeface="Consolas" panose="020B0609020204030204" pitchFamily="49" charset="0"/>
              </a:rPr>
              <a:t>이라면 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명령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를 실행</a:t>
            </a:r>
            <a:r>
              <a:rPr lang="ko-KR" altLang="en-US" sz="2400" b="1" dirty="0">
                <a:latin typeface="Consolas" panose="020B0609020204030204" pitchFamily="49" charset="0"/>
              </a:rPr>
              <a:t>한다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A7B49-253E-4474-B8E0-2E3C259567B8}"/>
              </a:ext>
            </a:extLst>
          </p:cNvPr>
          <p:cNvSpPr txBox="1"/>
          <p:nvPr/>
        </p:nvSpPr>
        <p:spPr>
          <a:xfrm>
            <a:off x="525103" y="3976549"/>
            <a:ext cx="5368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score = 20</a:t>
            </a:r>
          </a:p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score &gt; 80 :</a:t>
            </a:r>
          </a:p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print(‘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합격입니다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’)</a:t>
            </a:r>
          </a:p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else :</a:t>
            </a:r>
          </a:p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print(‘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불합격입니다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’)</a:t>
            </a:r>
          </a:p>
          <a:p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30A8B-5DD9-48E8-8C45-901E4CC076E6}"/>
              </a:ext>
            </a:extLst>
          </p:cNvPr>
          <p:cNvSpPr txBox="1"/>
          <p:nvPr/>
        </p:nvSpPr>
        <p:spPr>
          <a:xfrm>
            <a:off x="7994210" y="5088048"/>
            <a:ext cx="4300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If</a:t>
            </a:r>
            <a:r>
              <a:rPr lang="ko-KR" altLang="en-US" sz="4400" b="1" dirty="0"/>
              <a:t> ♥ </a:t>
            </a:r>
            <a:r>
              <a:rPr lang="en-US" altLang="ko-KR" sz="4400" b="1" dirty="0"/>
              <a:t>else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0263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if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B6C8B9-C592-42A9-9F39-FCED5140A483}"/>
              </a:ext>
            </a:extLst>
          </p:cNvPr>
          <p:cNvSpPr txBox="1"/>
          <p:nvPr/>
        </p:nvSpPr>
        <p:spPr>
          <a:xfrm>
            <a:off x="6464174" y="4019553"/>
            <a:ext cx="43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If</a:t>
            </a:r>
            <a:r>
              <a:rPr lang="ko-KR" altLang="en-US" sz="2400" b="1" dirty="0">
                <a:latin typeface="Consolas" panose="020B0609020204030204" pitchFamily="49" charset="0"/>
              </a:rPr>
              <a:t> ♥ </a:t>
            </a:r>
            <a:r>
              <a:rPr lang="en-US" altLang="ko-KR" sz="2400" b="1" dirty="0" err="1">
                <a:latin typeface="Consolas" panose="020B0609020204030204" pitchFamily="49" charset="0"/>
              </a:rPr>
              <a:t>elif</a:t>
            </a:r>
            <a:r>
              <a:rPr lang="en-US" altLang="ko-KR" sz="2400" b="1" dirty="0">
                <a:latin typeface="Consolas" panose="020B0609020204030204" pitchFamily="49" charset="0"/>
              </a:rPr>
              <a:t> </a:t>
            </a:r>
            <a:r>
              <a:rPr lang="ko-KR" altLang="en-US" sz="2400" b="1" dirty="0">
                <a:latin typeface="Consolas" panose="020B0609020204030204" pitchFamily="49" charset="0"/>
              </a:rPr>
              <a:t>♥ </a:t>
            </a:r>
            <a:r>
              <a:rPr lang="en-US" altLang="ko-KR" sz="2400" b="1" dirty="0">
                <a:latin typeface="Consolas" panose="020B0609020204030204" pitchFamily="49" charset="0"/>
              </a:rPr>
              <a:t>else 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E6760F5-1474-4EDB-9B9E-08EAC3F37F86}"/>
              </a:ext>
            </a:extLst>
          </p:cNvPr>
          <p:cNvSpPr/>
          <p:nvPr/>
        </p:nvSpPr>
        <p:spPr>
          <a:xfrm>
            <a:off x="172016" y="1127125"/>
            <a:ext cx="4418091" cy="28494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B43AD-3A27-4D9B-AFAD-77DAEACFDF9E}"/>
              </a:ext>
            </a:extLst>
          </p:cNvPr>
          <p:cNvSpPr txBox="1"/>
          <p:nvPr/>
        </p:nvSpPr>
        <p:spPr>
          <a:xfrm>
            <a:off x="461729" y="1401181"/>
            <a:ext cx="52781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if</a:t>
            </a:r>
            <a:r>
              <a:rPr lang="ko-KR" altLang="en-US" sz="2400" b="1" dirty="0">
                <a:latin typeface="Consolas" panose="020B0609020204030204" pitchFamily="49" charset="0"/>
              </a:rPr>
              <a:t> 조건</a:t>
            </a:r>
            <a:r>
              <a:rPr lang="en-US" altLang="ko-KR" sz="2400" b="1" dirty="0">
                <a:latin typeface="Consolas" panose="020B0609020204030204" pitchFamily="49" charset="0"/>
              </a:rPr>
              <a:t>1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	</a:t>
            </a:r>
            <a:r>
              <a:rPr lang="ko-KR" altLang="en-US" sz="2400" b="1" dirty="0">
                <a:latin typeface="Consolas" panose="020B0609020204030204" pitchFamily="49" charset="0"/>
              </a:rPr>
              <a:t>실행할 명령 </a:t>
            </a:r>
            <a:r>
              <a:rPr lang="en-US" altLang="ko-KR" sz="2400" b="1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2400" b="1" dirty="0" err="1">
                <a:latin typeface="Consolas" panose="020B0609020204030204" pitchFamily="49" charset="0"/>
              </a:rPr>
              <a:t>elif</a:t>
            </a:r>
            <a:r>
              <a:rPr lang="en-US" altLang="ko-KR" sz="2400" b="1" dirty="0">
                <a:latin typeface="Consolas" panose="020B0609020204030204" pitchFamily="49" charset="0"/>
              </a:rPr>
              <a:t> </a:t>
            </a:r>
            <a:r>
              <a:rPr lang="ko-KR" altLang="en-US" sz="2400" b="1" dirty="0">
                <a:latin typeface="Consolas" panose="020B0609020204030204" pitchFamily="49" charset="0"/>
              </a:rPr>
              <a:t>조건</a:t>
            </a:r>
            <a:r>
              <a:rPr lang="en-US" altLang="ko-KR" sz="2400" b="1" dirty="0">
                <a:latin typeface="Consolas" panose="020B0609020204030204" pitchFamily="49" charset="0"/>
              </a:rPr>
              <a:t>2 :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	</a:t>
            </a:r>
            <a:r>
              <a:rPr lang="ko-KR" altLang="en-US" sz="2400" b="1" dirty="0">
                <a:latin typeface="Consolas" panose="020B0609020204030204" pitchFamily="49" charset="0"/>
              </a:rPr>
              <a:t>실행할 명령 </a:t>
            </a:r>
            <a:r>
              <a:rPr lang="en-US" altLang="ko-KR" sz="2400" b="1" dirty="0"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else :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	</a:t>
            </a:r>
            <a:r>
              <a:rPr lang="ko-KR" altLang="en-US" sz="2400" b="1" dirty="0">
                <a:latin typeface="Consolas" panose="020B0609020204030204" pitchFamily="49" charset="0"/>
              </a:rPr>
              <a:t>실행할 명령 </a:t>
            </a:r>
            <a:r>
              <a:rPr lang="en-US" altLang="ko-KR" sz="2400" b="1" dirty="0">
                <a:latin typeface="Consolas" panose="020B0609020204030204" pitchFamily="49" charset="0"/>
              </a:rPr>
              <a:t>3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C7538-CE0A-4B7C-817B-99C4BF3109F9}"/>
              </a:ext>
            </a:extLst>
          </p:cNvPr>
          <p:cNvSpPr txBox="1"/>
          <p:nvPr/>
        </p:nvSpPr>
        <p:spPr>
          <a:xfrm>
            <a:off x="4590107" y="1606804"/>
            <a:ext cx="8090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Consolas" panose="020B0609020204030204" pitchFamily="49" charset="0"/>
              </a:rPr>
              <a:t>조건</a:t>
            </a:r>
            <a:r>
              <a:rPr lang="en-US" altLang="ko-KR" sz="2400" b="1" dirty="0">
                <a:latin typeface="Consolas" panose="020B0609020204030204" pitchFamily="49" charset="0"/>
              </a:rPr>
              <a:t>1 </a:t>
            </a:r>
            <a:r>
              <a:rPr lang="ko-KR" altLang="en-US" sz="2400" b="1" dirty="0">
                <a:latin typeface="Consolas" panose="020B0609020204030204" pitchFamily="49" charset="0"/>
              </a:rPr>
              <a:t>이 참이라면 명령</a:t>
            </a:r>
            <a:r>
              <a:rPr lang="en-US" altLang="ko-KR" sz="2400" b="1" dirty="0">
                <a:latin typeface="Consolas" panose="020B0609020204030204" pitchFamily="49" charset="0"/>
              </a:rPr>
              <a:t>1</a:t>
            </a:r>
            <a:r>
              <a:rPr lang="ko-KR" altLang="en-US" sz="2400" b="1" dirty="0">
                <a:latin typeface="Consolas" panose="020B0609020204030204" pitchFamily="49" charset="0"/>
              </a:rPr>
              <a:t>을 실행하고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pPr algn="ctr"/>
            <a:r>
              <a:rPr lang="ko-KR" altLang="en-US" sz="2400" b="1" dirty="0">
                <a:latin typeface="Consolas" panose="020B0609020204030204" pitchFamily="49" charset="0"/>
              </a:rPr>
              <a:t>조건</a:t>
            </a:r>
            <a:r>
              <a:rPr lang="en-US" altLang="ko-KR" sz="2400" b="1" dirty="0">
                <a:latin typeface="Consolas" panose="020B0609020204030204" pitchFamily="49" charset="0"/>
              </a:rPr>
              <a:t>1</a:t>
            </a:r>
            <a:r>
              <a:rPr lang="ko-KR" altLang="en-US" sz="2400" b="1" dirty="0">
                <a:latin typeface="Consolas" panose="020B0609020204030204" pitchFamily="49" charset="0"/>
              </a:rPr>
              <a:t>이 거짓이고 조건</a:t>
            </a:r>
            <a:r>
              <a:rPr lang="en-US" altLang="ko-KR" sz="2400" b="1" dirty="0">
                <a:latin typeface="Consolas" panose="020B0609020204030204" pitchFamily="49" charset="0"/>
              </a:rPr>
              <a:t>2</a:t>
            </a:r>
            <a:r>
              <a:rPr lang="ko-KR" altLang="en-US" sz="2400" b="1" dirty="0">
                <a:latin typeface="Consolas" panose="020B0609020204030204" pitchFamily="49" charset="0"/>
              </a:rPr>
              <a:t>가 참이라면 명령</a:t>
            </a:r>
            <a:r>
              <a:rPr lang="en-US" altLang="ko-KR" sz="2400" b="1" dirty="0">
                <a:latin typeface="Consolas" panose="020B0609020204030204" pitchFamily="49" charset="0"/>
              </a:rPr>
              <a:t>2</a:t>
            </a:r>
            <a:r>
              <a:rPr lang="ko-KR" altLang="en-US" sz="2400" b="1" dirty="0">
                <a:latin typeface="Consolas" panose="020B0609020204030204" pitchFamily="49" charset="0"/>
              </a:rPr>
              <a:t>를 실행하고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pPr algn="ctr"/>
            <a:r>
              <a:rPr lang="ko-KR" altLang="en-US" sz="2400" b="1" dirty="0">
                <a:latin typeface="Consolas" panose="020B0609020204030204" pitchFamily="49" charset="0"/>
              </a:rPr>
              <a:t>조건이 모두 거짓이라면 명령</a:t>
            </a:r>
            <a:r>
              <a:rPr lang="en-US" altLang="ko-KR" sz="2400" b="1" dirty="0">
                <a:latin typeface="Consolas" panose="020B0609020204030204" pitchFamily="49" charset="0"/>
              </a:rPr>
              <a:t>3</a:t>
            </a:r>
            <a:r>
              <a:rPr lang="ko-KR" altLang="en-US" sz="2400" b="1" dirty="0">
                <a:latin typeface="Consolas" panose="020B0609020204030204" pitchFamily="49" charset="0"/>
              </a:rPr>
              <a:t>를  실행한다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54FF1D-0F7C-464D-A309-178F9BE5C2FD}"/>
              </a:ext>
            </a:extLst>
          </p:cNvPr>
          <p:cNvSpPr txBox="1"/>
          <p:nvPr/>
        </p:nvSpPr>
        <p:spPr>
          <a:xfrm>
            <a:off x="920437" y="4139512"/>
            <a:ext cx="53687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score = 75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if  80&lt; score &lt;= 100 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print(‘A’)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elif</a:t>
            </a:r>
            <a:r>
              <a:rPr lang="en-US" altLang="ko-KR" dirty="0">
                <a:latin typeface="Consolas" panose="020B0609020204030204" pitchFamily="49" charset="0"/>
              </a:rPr>
              <a:t> 60 &lt; score &lt;= 80 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print(‘B’)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elif</a:t>
            </a:r>
            <a:r>
              <a:rPr lang="en-US" altLang="ko-KR" dirty="0">
                <a:latin typeface="Consolas" panose="020B0609020204030204" pitchFamily="49" charset="0"/>
              </a:rPr>
              <a:t> 40 &lt; score &lt;= 60 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print(‘C’)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else 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print(‘F’)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0AF47-30AC-4D92-BA9D-9DB89A4B972B}"/>
              </a:ext>
            </a:extLst>
          </p:cNvPr>
          <p:cNvSpPr txBox="1"/>
          <p:nvPr/>
        </p:nvSpPr>
        <p:spPr>
          <a:xfrm>
            <a:off x="5930020" y="4992212"/>
            <a:ext cx="73333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if </a:t>
            </a:r>
            <a:r>
              <a:rPr lang="ko-KR" altLang="en-US" sz="2400" b="1" dirty="0">
                <a:latin typeface="Consolas" panose="020B0609020204030204" pitchFamily="49" charset="0"/>
              </a:rPr>
              <a:t>단독 사용 가능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else, </a:t>
            </a:r>
            <a:r>
              <a:rPr lang="en-US" altLang="ko-KR" sz="2400" b="1" dirty="0" err="1">
                <a:latin typeface="Consolas" panose="020B0609020204030204" pitchFamily="49" charset="0"/>
              </a:rPr>
              <a:t>elif</a:t>
            </a:r>
            <a:r>
              <a:rPr lang="ko-KR" altLang="en-US" sz="2400" b="1" dirty="0">
                <a:latin typeface="Consolas" panose="020B0609020204030204" pitchFamily="49" charset="0"/>
              </a:rPr>
              <a:t>는 </a:t>
            </a:r>
            <a:r>
              <a:rPr lang="en-US" altLang="ko-KR" sz="2400" b="1" dirty="0">
                <a:latin typeface="Consolas" panose="020B0609020204030204" pitchFamily="49" charset="0"/>
              </a:rPr>
              <a:t>if</a:t>
            </a:r>
            <a:r>
              <a:rPr lang="ko-KR" altLang="en-US" sz="2400" b="1" dirty="0">
                <a:latin typeface="Consolas" panose="020B0609020204030204" pitchFamily="49" charset="0"/>
              </a:rPr>
              <a:t>와 함께 사용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else</a:t>
            </a:r>
            <a:r>
              <a:rPr lang="ko-KR" altLang="en-US" sz="2400" b="1" dirty="0">
                <a:latin typeface="Consolas" panose="020B0609020204030204" pitchFamily="49" charset="0"/>
              </a:rPr>
              <a:t>는 한번만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 err="1">
                <a:latin typeface="Consolas" panose="020B0609020204030204" pitchFamily="49" charset="0"/>
              </a:rPr>
              <a:t>elif</a:t>
            </a:r>
            <a:r>
              <a:rPr lang="ko-KR" altLang="en-US" sz="2400" b="1" dirty="0">
                <a:latin typeface="Consolas" panose="020B0609020204030204" pitchFamily="49" charset="0"/>
              </a:rPr>
              <a:t>는 얼마든지 추가 가능</a:t>
            </a:r>
          </a:p>
        </p:txBody>
      </p:sp>
    </p:spTree>
    <p:extLst>
      <p:ext uri="{BB962C8B-B14F-4D97-AF65-F5344CB8AC3E}">
        <p14:creationId xmlns:p14="http://schemas.microsoft.com/office/powerpoint/2010/main" val="573102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if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54FF1D-0F7C-464D-A309-178F9BE5C2FD}"/>
              </a:ext>
            </a:extLst>
          </p:cNvPr>
          <p:cNvSpPr txBox="1"/>
          <p:nvPr/>
        </p:nvSpPr>
        <p:spPr>
          <a:xfrm>
            <a:off x="727295" y="1776558"/>
            <a:ext cx="53687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score = 75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if  80 &lt; score &lt;= 100 :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    print(‘A’)</a:t>
            </a:r>
          </a:p>
          <a:p>
            <a:r>
              <a:rPr lang="en-US" altLang="ko-KR" sz="2800" b="1" dirty="0" err="1">
                <a:latin typeface="Consolas" panose="020B0609020204030204" pitchFamily="49" charset="0"/>
              </a:rPr>
              <a:t>elif</a:t>
            </a:r>
            <a:r>
              <a:rPr lang="en-US" altLang="ko-KR" sz="2800" b="1" dirty="0">
                <a:latin typeface="Consolas" panose="020B0609020204030204" pitchFamily="49" charset="0"/>
              </a:rPr>
              <a:t> 60 &lt; score &lt;= 80 :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    print(‘B’)</a:t>
            </a:r>
          </a:p>
          <a:p>
            <a:r>
              <a:rPr lang="en-US" altLang="ko-KR" sz="2800" b="1" dirty="0" err="1">
                <a:latin typeface="Consolas" panose="020B0609020204030204" pitchFamily="49" charset="0"/>
              </a:rPr>
              <a:t>elif</a:t>
            </a:r>
            <a:r>
              <a:rPr lang="en-US" altLang="ko-KR" sz="2800" b="1" dirty="0">
                <a:latin typeface="Consolas" panose="020B0609020204030204" pitchFamily="49" charset="0"/>
              </a:rPr>
              <a:t> 40 &lt; score &lt;= 60 :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    print(‘C’)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else :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    print(‘F’)</a:t>
            </a:r>
          </a:p>
          <a:p>
            <a:endParaRPr lang="ko-KR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648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if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A6A703-AC7C-406B-A794-974037DF7F7D}"/>
              </a:ext>
            </a:extLst>
          </p:cNvPr>
          <p:cNvSpPr/>
          <p:nvPr/>
        </p:nvSpPr>
        <p:spPr>
          <a:xfrm>
            <a:off x="304800" y="1873789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f</a:t>
            </a:r>
            <a:r>
              <a:rPr lang="en-US" altLang="ko-KR" sz="2800" b="1" i="0" dirty="0">
                <a:effectLst/>
                <a:latin typeface="Consolas" panose="020B0609020204030204" pitchFamily="49" charset="0"/>
              </a:rPr>
              <a:t>or</a:t>
            </a:r>
            <a:r>
              <a:rPr lang="ko-KR" altLang="en-US" sz="2800" b="1" i="0" dirty="0">
                <a:effectLst/>
                <a:latin typeface="Consolas" panose="020B0609020204030204" pitchFamily="49" charset="0"/>
              </a:rPr>
              <a:t>와 </a:t>
            </a:r>
            <a:r>
              <a:rPr lang="en-US" altLang="ko-KR" sz="2800" b="1" i="0" dirty="0">
                <a:effectLst/>
                <a:latin typeface="Consolas" panose="020B0609020204030204" pitchFamily="49" charset="0"/>
              </a:rPr>
              <a:t>if </a:t>
            </a:r>
            <a:r>
              <a:rPr lang="ko-KR" altLang="en-US" sz="2800" b="1" i="0" dirty="0">
                <a:effectLst/>
                <a:latin typeface="Consolas" panose="020B0609020204030204" pitchFamily="49" charset="0"/>
              </a:rPr>
              <a:t>같이 </a:t>
            </a:r>
            <a:r>
              <a:rPr lang="ko-KR" altLang="en-US" sz="2800" b="1" i="0" dirty="0" err="1">
                <a:effectLst/>
                <a:latin typeface="Consolas" panose="020B0609020204030204" pitchFamily="49" charset="0"/>
              </a:rPr>
              <a:t>써보기</a:t>
            </a:r>
            <a:endParaRPr lang="en-US" altLang="ko-KR" sz="2800" b="1" i="0" dirty="0">
              <a:effectLst/>
              <a:latin typeface="Consolas" panose="020B0609020204030204" pitchFamily="49" charset="0"/>
            </a:endParaRPr>
          </a:p>
          <a:p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= [1, 2, 3]</a:t>
            </a:r>
          </a:p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ko-KR" alt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x in</a:t>
            </a:r>
            <a:r>
              <a:rPr lang="ko-KR" alt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print</a:t>
            </a:r>
            <a:r>
              <a:rPr lang="ko-KR" alt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x</a:t>
            </a:r>
            <a:endParaRPr lang="ko-KR" altLang="en-US" sz="2800" b="0" i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ko-KR" alt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x ==</a:t>
            </a:r>
            <a:r>
              <a:rPr lang="ko-KR" alt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2:</a:t>
            </a:r>
          </a:p>
          <a:p>
            <a:r>
              <a:rPr lang="en-US" altLang="ko-KR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    print(‘check!’)</a:t>
            </a:r>
          </a:p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878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if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2FF72-D786-406C-B021-92297DF9A67B}"/>
              </a:ext>
            </a:extLst>
          </p:cNvPr>
          <p:cNvSpPr txBox="1"/>
          <p:nvPr/>
        </p:nvSpPr>
        <p:spPr>
          <a:xfrm>
            <a:off x="316870" y="1394169"/>
            <a:ext cx="109456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리스트 </a:t>
            </a:r>
            <a:r>
              <a:rPr lang="en-US" altLang="ko-KR" sz="2400" b="1" dirty="0">
                <a:latin typeface="Consolas" panose="020B0609020204030204" pitchFamily="49" charset="0"/>
              </a:rPr>
              <a:t>a</a:t>
            </a:r>
            <a:r>
              <a:rPr lang="ko-KR" altLang="en-US" sz="2400" b="1" dirty="0">
                <a:latin typeface="Consolas" panose="020B0609020204030204" pitchFamily="49" charset="0"/>
              </a:rPr>
              <a:t>의 요소 중 짝수의 개수를 구하는 프로그램을 작성해보자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print(count) </a:t>
            </a:r>
            <a:r>
              <a:rPr lang="ko-KR" altLang="en-US" sz="2400" b="1" dirty="0">
                <a:latin typeface="Consolas" panose="020B0609020204030204" pitchFamily="49" charset="0"/>
              </a:rPr>
              <a:t>를 하면 짝수의 개수가 출력되도록 한다</a:t>
            </a:r>
            <a:r>
              <a:rPr lang="en-US" altLang="ko-KR" sz="2400" b="1" dirty="0">
                <a:latin typeface="Consolas" panose="020B0609020204030204" pitchFamily="49" charset="0"/>
              </a:rPr>
              <a:t>. 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 = [ 1, 7 ,10, 5, 8, 2, 7]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6" name="Picture 2" descr="https://static.thenounproject.com/png/996118-200.png">
            <a:extLst>
              <a:ext uri="{FF2B5EF4-FFF2-40B4-BE49-F238E27FC236}">
                <a16:creationId xmlns:a16="http://schemas.microsoft.com/office/drawing/2014/main" id="{646BFB1D-3161-4827-88BA-078C13579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670" y="1127125"/>
            <a:ext cx="1184872" cy="118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988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if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EAB8A2-2D7B-4F7D-8208-ADCE6F69419A}"/>
              </a:ext>
            </a:extLst>
          </p:cNvPr>
          <p:cNvSpPr/>
          <p:nvPr/>
        </p:nvSpPr>
        <p:spPr>
          <a:xfrm>
            <a:off x="473799" y="1842970"/>
            <a:ext cx="84680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[ 1, 7 ,10, 5, 8, 2, 7]</a:t>
            </a:r>
          </a:p>
          <a:p>
            <a:r>
              <a:rPr lang="ko-KR" altLang="en-US" sz="3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ko-KR" altLang="en-US" sz="3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3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3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a:</a:t>
            </a:r>
          </a:p>
          <a:p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3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3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% 2 == 0 :</a:t>
            </a:r>
          </a:p>
          <a:p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sz="3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sz="3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+ 1</a:t>
            </a:r>
          </a:p>
          <a:p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sz="3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3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3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3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0361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if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ëì´ëì°ì ëí ì´ë¯¸ì§ ê²ìê²°ê³¼">
            <a:extLst>
              <a:ext uri="{FF2B5EF4-FFF2-40B4-BE49-F238E27FC236}">
                <a16:creationId xmlns:a16="http://schemas.microsoft.com/office/drawing/2014/main" id="{7D1FF5A3-B662-476F-9ED3-DE165E6AD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47" y="1127125"/>
            <a:ext cx="4741706" cy="316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BD8BAF-3DF4-485E-AE14-83397D04D552}"/>
              </a:ext>
            </a:extLst>
          </p:cNvPr>
          <p:cNvSpPr txBox="1"/>
          <p:nvPr/>
        </p:nvSpPr>
        <p:spPr>
          <a:xfrm>
            <a:off x="831056" y="4924636"/>
            <a:ext cx="5115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20</a:t>
            </a:r>
            <a:r>
              <a:rPr lang="ko-KR" altLang="en-US" sz="2800" b="1" dirty="0">
                <a:latin typeface="Consolas" panose="020B0609020204030204" pitchFamily="49" charset="0"/>
              </a:rPr>
              <a:t>세 이상 </a:t>
            </a:r>
            <a:r>
              <a:rPr lang="en-US" altLang="ko-KR" sz="2800" b="1" dirty="0">
                <a:latin typeface="Consolas" panose="020B0609020204030204" pitchFamily="49" charset="0"/>
              </a:rPr>
              <a:t>: 8000</a:t>
            </a:r>
            <a:r>
              <a:rPr lang="ko-KR" altLang="en-US" sz="2800" b="1" dirty="0">
                <a:latin typeface="Consolas" panose="020B0609020204030204" pitchFamily="49" charset="0"/>
              </a:rPr>
              <a:t>원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latin typeface="Consolas" panose="020B0609020204030204" pitchFamily="49" charset="0"/>
              </a:rPr>
              <a:t>10 ~ 19</a:t>
            </a:r>
            <a:r>
              <a:rPr lang="ko-KR" altLang="en-US" sz="2800" b="1" dirty="0">
                <a:latin typeface="Consolas" panose="020B0609020204030204" pitchFamily="49" charset="0"/>
              </a:rPr>
              <a:t>세 </a:t>
            </a:r>
            <a:r>
              <a:rPr lang="en-US" altLang="ko-KR" sz="2800" b="1" dirty="0">
                <a:latin typeface="Consolas" panose="020B0609020204030204" pitchFamily="49" charset="0"/>
              </a:rPr>
              <a:t>: 5000</a:t>
            </a:r>
            <a:r>
              <a:rPr lang="ko-KR" altLang="en-US" sz="2800" b="1" dirty="0">
                <a:latin typeface="Consolas" panose="020B0609020204030204" pitchFamily="49" charset="0"/>
              </a:rPr>
              <a:t>원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latin typeface="Consolas" panose="020B0609020204030204" pitchFamily="49" charset="0"/>
              </a:rPr>
              <a:t>10</a:t>
            </a:r>
            <a:r>
              <a:rPr lang="ko-KR" altLang="en-US" sz="2800" b="1" dirty="0">
                <a:latin typeface="Consolas" panose="020B0609020204030204" pitchFamily="49" charset="0"/>
              </a:rPr>
              <a:t>세 미만 </a:t>
            </a:r>
            <a:r>
              <a:rPr lang="en-US" altLang="ko-KR" sz="2800" b="1" dirty="0">
                <a:latin typeface="Consolas" panose="020B0609020204030204" pitchFamily="49" charset="0"/>
              </a:rPr>
              <a:t>: 2500</a:t>
            </a:r>
            <a:r>
              <a:rPr lang="ko-KR" altLang="en-US" sz="2800" b="1" dirty="0">
                <a:latin typeface="Consolas" panose="020B0609020204030204" pitchFamily="49" charset="0"/>
              </a:rPr>
              <a:t>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536DE-3FB3-4DF4-BC0F-014CE9FDD122}"/>
              </a:ext>
            </a:extLst>
          </p:cNvPr>
          <p:cNvSpPr txBox="1"/>
          <p:nvPr/>
        </p:nvSpPr>
        <p:spPr>
          <a:xfrm>
            <a:off x="5251009" y="3134100"/>
            <a:ext cx="6826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people = [22, 21, 17, 32, 4, 28, 19, 8]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위 사람들의 총 입장료는 얼마인가</a:t>
            </a:r>
            <a:r>
              <a:rPr lang="en-US" altLang="ko-KR" sz="2400" b="1" dirty="0">
                <a:latin typeface="Consolas" panose="020B0609020204030204" pitchFamily="49" charset="0"/>
              </a:rPr>
              <a:t>?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print(</a:t>
            </a:r>
            <a:r>
              <a:rPr lang="en-US" altLang="ko-KR" sz="2400" b="1" dirty="0" err="1">
                <a:latin typeface="Consolas" panose="020B0609020204030204" pitchFamily="49" charset="0"/>
              </a:rPr>
              <a:t>total_price</a:t>
            </a:r>
            <a:r>
              <a:rPr lang="en-US" altLang="ko-KR" sz="2400" b="1" dirty="0">
                <a:latin typeface="Consolas" panose="020B0609020204030204" pitchFamily="49" charset="0"/>
              </a:rPr>
              <a:t>) </a:t>
            </a:r>
            <a:r>
              <a:rPr lang="ko-KR" altLang="en-US" sz="2400" b="1" dirty="0">
                <a:latin typeface="Consolas" panose="020B0609020204030204" pitchFamily="49" charset="0"/>
              </a:rPr>
              <a:t>를 하면 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총 입장료가 나오도록 프로그램을 작성해보자</a:t>
            </a:r>
            <a:r>
              <a:rPr lang="en-US" altLang="ko-KR" sz="2400" b="1" dirty="0">
                <a:latin typeface="Consolas" panose="020B0609020204030204" pitchFamily="49" charset="0"/>
              </a:rPr>
              <a:t>. 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65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B19749-6F6D-4E79-9E26-614AB5434116}"/>
              </a:ext>
            </a:extLst>
          </p:cNvPr>
          <p:cNvSpPr/>
          <p:nvPr/>
        </p:nvSpPr>
        <p:spPr>
          <a:xfrm>
            <a:off x="413441" y="1413063"/>
            <a:ext cx="1095771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길이 측정하기 </a:t>
            </a:r>
            <a:r>
              <a:rPr lang="en-US" altLang="ko-K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a_list = [3, 4, 62, 27, 83, 956, 26, 58, 3, 78, 168, 64, 78]</a:t>
            </a:r>
          </a:p>
          <a:p>
            <a:endParaRPr lang="pt-BR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a_list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 = '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abc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 = ('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a','b','c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 = {'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a':'A','b':'B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’}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 = 3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298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if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2B2DC-75C3-423C-8CBE-B3ADE3A4AE75}"/>
              </a:ext>
            </a:extLst>
          </p:cNvPr>
          <p:cNvSpPr txBox="1"/>
          <p:nvPr/>
        </p:nvSpPr>
        <p:spPr>
          <a:xfrm>
            <a:off x="344031" y="1395843"/>
            <a:ext cx="93522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people = [22, 21, 17, 32, 4, 28, 19, 8]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 err="1">
                <a:latin typeface="Consolas" panose="020B0609020204030204" pitchFamily="49" charset="0"/>
              </a:rPr>
              <a:t>total_price</a:t>
            </a:r>
            <a:r>
              <a:rPr lang="en-US" altLang="ko-KR" sz="2400" b="1" dirty="0">
                <a:latin typeface="Consolas" panose="020B0609020204030204" pitchFamily="49" charset="0"/>
              </a:rPr>
              <a:t> = 0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for age in people :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    if age &gt;=20 :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	 </a:t>
            </a:r>
            <a:r>
              <a:rPr lang="en-US" altLang="ko-KR" sz="2400" b="1" dirty="0" err="1">
                <a:latin typeface="Consolas" panose="020B0609020204030204" pitchFamily="49" charset="0"/>
              </a:rPr>
              <a:t>total_price</a:t>
            </a:r>
            <a:r>
              <a:rPr lang="en-US" altLang="ko-KR" sz="2400" b="1" dirty="0">
                <a:latin typeface="Consolas" panose="020B0609020204030204" pitchFamily="49" charset="0"/>
              </a:rPr>
              <a:t>= </a:t>
            </a:r>
            <a:r>
              <a:rPr lang="en-US" altLang="ko-KR" sz="2400" b="1" dirty="0" err="1">
                <a:latin typeface="Consolas" panose="020B0609020204030204" pitchFamily="49" charset="0"/>
              </a:rPr>
              <a:t>total_price</a:t>
            </a:r>
            <a:r>
              <a:rPr lang="en-US" altLang="ko-KR" sz="2400" b="1" dirty="0">
                <a:latin typeface="Consolas" panose="020B0609020204030204" pitchFamily="49" charset="0"/>
              </a:rPr>
              <a:t> +8000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   </a:t>
            </a:r>
            <a:r>
              <a:rPr lang="en-US" altLang="ko-KR" sz="2400" b="1" dirty="0" err="1">
                <a:latin typeface="Consolas" panose="020B0609020204030204" pitchFamily="49" charset="0"/>
              </a:rPr>
              <a:t>elif</a:t>
            </a:r>
            <a:r>
              <a:rPr lang="en-US" altLang="ko-KR" sz="2400" b="1" dirty="0">
                <a:latin typeface="Consolas" panose="020B0609020204030204" pitchFamily="49" charset="0"/>
              </a:rPr>
              <a:t> age &gt; 10 : 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	 </a:t>
            </a:r>
            <a:r>
              <a:rPr lang="en-US" altLang="ko-KR" sz="2400" b="1" dirty="0" err="1">
                <a:latin typeface="Consolas" panose="020B0609020204030204" pitchFamily="49" charset="0"/>
              </a:rPr>
              <a:t>total_price</a:t>
            </a:r>
            <a:r>
              <a:rPr lang="en-US" altLang="ko-KR" sz="2400" b="1" dirty="0">
                <a:latin typeface="Consolas" panose="020B0609020204030204" pitchFamily="49" charset="0"/>
              </a:rPr>
              <a:t>= </a:t>
            </a:r>
            <a:r>
              <a:rPr lang="en-US" altLang="ko-KR" sz="2400" b="1" dirty="0" err="1">
                <a:latin typeface="Consolas" panose="020B0609020204030204" pitchFamily="49" charset="0"/>
              </a:rPr>
              <a:t>total_price</a:t>
            </a:r>
            <a:r>
              <a:rPr lang="en-US" altLang="ko-KR" sz="2400" b="1" dirty="0">
                <a:latin typeface="Consolas" panose="020B0609020204030204" pitchFamily="49" charset="0"/>
              </a:rPr>
              <a:t> +5000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   else :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	 </a:t>
            </a:r>
            <a:r>
              <a:rPr lang="en-US" altLang="ko-KR" sz="2400" b="1" dirty="0" err="1">
                <a:latin typeface="Consolas" panose="020B0609020204030204" pitchFamily="49" charset="0"/>
              </a:rPr>
              <a:t>total_price</a:t>
            </a:r>
            <a:r>
              <a:rPr lang="en-US" altLang="ko-KR" sz="2400" b="1" dirty="0">
                <a:latin typeface="Consolas" panose="020B0609020204030204" pitchFamily="49" charset="0"/>
              </a:rPr>
              <a:t>= </a:t>
            </a:r>
            <a:r>
              <a:rPr lang="en-US" altLang="ko-KR" sz="2400" b="1" dirty="0" err="1">
                <a:latin typeface="Consolas" panose="020B0609020204030204" pitchFamily="49" charset="0"/>
              </a:rPr>
              <a:t>total_price</a:t>
            </a:r>
            <a:r>
              <a:rPr lang="en-US" altLang="ko-KR" sz="2400" b="1" dirty="0">
                <a:latin typeface="Consolas" panose="020B0609020204030204" pitchFamily="49" charset="0"/>
              </a:rPr>
              <a:t> +2500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print(</a:t>
            </a:r>
            <a:r>
              <a:rPr lang="en-US" altLang="ko-KR" sz="2400" b="1" dirty="0" err="1">
                <a:latin typeface="Consolas" panose="020B0609020204030204" pitchFamily="49" charset="0"/>
              </a:rPr>
              <a:t>total_price</a:t>
            </a:r>
            <a:r>
              <a:rPr lang="en-US" altLang="ko-KR" sz="2400" b="1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22348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if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C6163-F4A7-4892-8FF0-DCA7780AB28B}"/>
              </a:ext>
            </a:extLst>
          </p:cNvPr>
          <p:cNvSpPr txBox="1"/>
          <p:nvPr/>
        </p:nvSpPr>
        <p:spPr>
          <a:xfrm>
            <a:off x="172017" y="1308194"/>
            <a:ext cx="124666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논리 연산자 </a:t>
            </a:r>
            <a:r>
              <a:rPr lang="en-US" altLang="ko-KR" sz="2400" b="1" dirty="0">
                <a:latin typeface="Consolas" panose="020B0609020204030204" pitchFamily="49" charset="0"/>
              </a:rPr>
              <a:t>: and  / or  / not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2400" b="1" dirty="0">
                <a:latin typeface="Consolas" panose="020B0609020204030204" pitchFamily="49" charset="0"/>
              </a:rPr>
              <a:t> : </a:t>
            </a:r>
            <a:r>
              <a:rPr lang="ko-KR" altLang="en-US" sz="2400" b="1" dirty="0">
                <a:latin typeface="Consolas" panose="020B0609020204030204" pitchFamily="49" charset="0"/>
              </a:rPr>
              <a:t>두 조건이 모두 참이면 </a:t>
            </a:r>
            <a:r>
              <a:rPr lang="en-US" altLang="ko-KR" sz="2400" b="1" dirty="0">
                <a:latin typeface="Consolas" panose="020B0609020204030204" pitchFamily="49" charset="0"/>
              </a:rPr>
              <a:t>Ture</a:t>
            </a:r>
          </a:p>
          <a:p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2400" b="1" dirty="0">
                <a:latin typeface="Consolas" panose="020B0609020204030204" pitchFamily="49" charset="0"/>
              </a:rPr>
              <a:t> : </a:t>
            </a:r>
            <a:r>
              <a:rPr lang="ko-KR" altLang="en-US" sz="2400" b="1" dirty="0">
                <a:latin typeface="Consolas" panose="020B0609020204030204" pitchFamily="49" charset="0"/>
              </a:rPr>
              <a:t>하나만 </a:t>
            </a:r>
            <a:r>
              <a:rPr lang="ko-KR" altLang="en-US" sz="2400" b="1" dirty="0" err="1">
                <a:latin typeface="Consolas" panose="020B0609020204030204" pitchFamily="49" charset="0"/>
              </a:rPr>
              <a:t>참이여도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latin typeface="Consolas" panose="020B0609020204030204" pitchFamily="49" charset="0"/>
              </a:rPr>
              <a:t>Ture</a:t>
            </a:r>
          </a:p>
          <a:p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not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latin typeface="Consolas" panose="020B0609020204030204" pitchFamily="49" charset="0"/>
              </a:rPr>
              <a:t>: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latin typeface="Consolas" panose="020B0609020204030204" pitchFamily="49" charset="0"/>
              </a:rPr>
              <a:t>True</a:t>
            </a:r>
            <a:r>
              <a:rPr lang="ko-KR" altLang="en-US" sz="2400" b="1" dirty="0">
                <a:latin typeface="Consolas" panose="020B0609020204030204" pitchFamily="49" charset="0"/>
              </a:rPr>
              <a:t>를 </a:t>
            </a:r>
            <a:r>
              <a:rPr lang="en-US" altLang="ko-KR" sz="2400" b="1" dirty="0">
                <a:latin typeface="Consolas" panose="020B0609020204030204" pitchFamily="49" charset="0"/>
              </a:rPr>
              <a:t>False</a:t>
            </a:r>
            <a:r>
              <a:rPr lang="ko-KR" altLang="en-US" sz="2400" b="1" dirty="0">
                <a:latin typeface="Consolas" panose="020B0609020204030204" pitchFamily="49" charset="0"/>
              </a:rPr>
              <a:t>로 </a:t>
            </a:r>
            <a:r>
              <a:rPr lang="en-US" altLang="ko-KR" sz="2400" b="1" dirty="0">
                <a:latin typeface="Consolas" panose="020B0609020204030204" pitchFamily="49" charset="0"/>
              </a:rPr>
              <a:t>, False</a:t>
            </a:r>
            <a:r>
              <a:rPr lang="ko-KR" altLang="en-US" sz="2400" b="1" dirty="0">
                <a:latin typeface="Consolas" panose="020B0609020204030204" pitchFamily="49" charset="0"/>
              </a:rPr>
              <a:t>를 </a:t>
            </a:r>
            <a:r>
              <a:rPr lang="en-US" altLang="ko-KR" sz="2400" b="1" dirty="0">
                <a:latin typeface="Consolas" panose="020B0609020204030204" pitchFamily="49" charset="0"/>
              </a:rPr>
              <a:t>True</a:t>
            </a:r>
            <a:r>
              <a:rPr lang="ko-KR" altLang="en-US" sz="2400" b="1" dirty="0">
                <a:latin typeface="Consolas" panose="020B0609020204030204" pitchFamily="49" charset="0"/>
              </a:rPr>
              <a:t>로 뒤집을 때 </a:t>
            </a:r>
            <a:r>
              <a:rPr lang="en-US" altLang="ko-KR" sz="2400" b="1" dirty="0">
                <a:latin typeface="Consolas" panose="020B0609020204030204" pitchFamily="49" charset="0"/>
              </a:rPr>
              <a:t>(not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latin typeface="Consolas" panose="020B0609020204030204" pitchFamily="49" charset="0"/>
              </a:rPr>
              <a:t>True = False )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9890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if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755B9-7E2A-4733-9192-B5F8078D348D}"/>
              </a:ext>
            </a:extLst>
          </p:cNvPr>
          <p:cNvSpPr txBox="1"/>
          <p:nvPr/>
        </p:nvSpPr>
        <p:spPr>
          <a:xfrm>
            <a:off x="244443" y="2380687"/>
            <a:ext cx="108460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출석점수</a:t>
            </a:r>
            <a:r>
              <a:rPr lang="en-US" altLang="ko-KR" sz="2400" b="1" dirty="0">
                <a:latin typeface="Consolas" panose="020B0609020204030204" pitchFamily="49" charset="0"/>
              </a:rPr>
              <a:t>(</a:t>
            </a:r>
            <a:r>
              <a:rPr lang="en-US" altLang="ko-KR" sz="2400" b="1" dirty="0" err="1">
                <a:latin typeface="Consolas" panose="020B0609020204030204" pitchFamily="49" charset="0"/>
              </a:rPr>
              <a:t>at_s</a:t>
            </a:r>
            <a:r>
              <a:rPr lang="en-US" altLang="ko-KR" sz="2400" b="1" dirty="0">
                <a:latin typeface="Consolas" panose="020B0609020204030204" pitchFamily="49" charset="0"/>
              </a:rPr>
              <a:t>)</a:t>
            </a:r>
            <a:r>
              <a:rPr lang="ko-KR" altLang="en-US" sz="2400" b="1" dirty="0">
                <a:latin typeface="Consolas" panose="020B0609020204030204" pitchFamily="49" charset="0"/>
              </a:rPr>
              <a:t>가 </a:t>
            </a:r>
            <a:r>
              <a:rPr lang="en-US" altLang="ko-KR" sz="2400" b="1" dirty="0">
                <a:latin typeface="Consolas" panose="020B0609020204030204" pitchFamily="49" charset="0"/>
              </a:rPr>
              <a:t>90 </a:t>
            </a:r>
            <a:r>
              <a:rPr lang="ko-KR" altLang="en-US" sz="2400" b="1" dirty="0">
                <a:latin typeface="Consolas" panose="020B0609020204030204" pitchFamily="49" charset="0"/>
              </a:rPr>
              <a:t>이상이고</a:t>
            </a:r>
            <a:r>
              <a:rPr lang="en-US" altLang="ko-KR" sz="2400" b="1" dirty="0">
                <a:latin typeface="Consolas" panose="020B0609020204030204" pitchFamily="49" charset="0"/>
              </a:rPr>
              <a:t>, </a:t>
            </a:r>
            <a:r>
              <a:rPr lang="ko-KR" altLang="en-US" sz="2400" b="1" dirty="0">
                <a:latin typeface="Consolas" panose="020B0609020204030204" pitchFamily="49" charset="0"/>
              </a:rPr>
              <a:t>시험점수</a:t>
            </a:r>
            <a:r>
              <a:rPr lang="en-US" altLang="ko-KR" sz="2400" b="1" dirty="0">
                <a:latin typeface="Consolas" panose="020B0609020204030204" pitchFamily="49" charset="0"/>
              </a:rPr>
              <a:t>(</a:t>
            </a:r>
            <a:r>
              <a:rPr lang="en-US" altLang="ko-KR" sz="2400" b="1" dirty="0" err="1">
                <a:latin typeface="Consolas" panose="020B0609020204030204" pitchFamily="49" charset="0"/>
              </a:rPr>
              <a:t>te_s</a:t>
            </a:r>
            <a:r>
              <a:rPr lang="en-US" altLang="ko-KR" sz="2400" b="1" dirty="0">
                <a:latin typeface="Consolas" panose="020B0609020204030204" pitchFamily="49" charset="0"/>
              </a:rPr>
              <a:t>)</a:t>
            </a:r>
            <a:r>
              <a:rPr lang="ko-KR" altLang="en-US" sz="2400" b="1" dirty="0">
                <a:latin typeface="Consolas" panose="020B0609020204030204" pitchFamily="49" charset="0"/>
              </a:rPr>
              <a:t>가 </a:t>
            </a:r>
            <a:r>
              <a:rPr lang="en-US" altLang="ko-KR" sz="2400" b="1" dirty="0">
                <a:latin typeface="Consolas" panose="020B0609020204030204" pitchFamily="49" charset="0"/>
              </a:rPr>
              <a:t>60</a:t>
            </a:r>
            <a:r>
              <a:rPr lang="ko-KR" altLang="en-US" sz="2400" b="1" dirty="0">
                <a:latin typeface="Consolas" panose="020B0609020204030204" pitchFamily="49" charset="0"/>
              </a:rPr>
              <a:t>점 이상이면 </a:t>
            </a:r>
            <a:r>
              <a:rPr lang="en-US" altLang="ko-KR" sz="2400" b="1" dirty="0">
                <a:latin typeface="Consolas" panose="020B0609020204030204" pitchFamily="49" charset="0"/>
              </a:rPr>
              <a:t>PASS!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at_s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100</a:t>
            </a:r>
          </a:p>
          <a:p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te_s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80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at_s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&gt;= 90 and 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te_s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&gt;= 60 :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print(‘PASS’)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ko-KR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406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18A698-6899-4186-93B9-728528807A03}"/>
              </a:ext>
            </a:extLst>
          </p:cNvPr>
          <p:cNvSpPr txBox="1"/>
          <p:nvPr/>
        </p:nvSpPr>
        <p:spPr>
          <a:xfrm>
            <a:off x="597529" y="1249377"/>
            <a:ext cx="91621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latin typeface="Consolas" panose="020B0609020204030204" pitchFamily="49" charset="0"/>
              </a:rPr>
              <a:t>제어문</a:t>
            </a:r>
            <a:endParaRPr lang="en-US" altLang="ko-KR" sz="3600" b="1" dirty="0">
              <a:latin typeface="Consolas" panose="020B0609020204030204" pitchFamily="49" charset="0"/>
            </a:endParaRPr>
          </a:p>
          <a:p>
            <a:endParaRPr lang="en-US" altLang="ko-KR" sz="36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3600" b="1" dirty="0">
                <a:latin typeface="Consolas" panose="020B0609020204030204" pitchFamily="49" charset="0"/>
              </a:rPr>
              <a:t> for : </a:t>
            </a:r>
            <a:r>
              <a:rPr lang="ko-KR" altLang="en-US" sz="3600" b="1" dirty="0">
                <a:latin typeface="Consolas" panose="020B0609020204030204" pitchFamily="49" charset="0"/>
              </a:rPr>
              <a:t>횟수로 반복하기</a:t>
            </a:r>
            <a:endParaRPr lang="en-US" altLang="ko-KR" sz="36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altLang="ko-KR" sz="36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3600" b="1" dirty="0">
                <a:latin typeface="Consolas" panose="020B0609020204030204" pitchFamily="49" charset="0"/>
              </a:rPr>
              <a:t> if : </a:t>
            </a:r>
            <a:r>
              <a:rPr lang="ko-KR" altLang="en-US" sz="3600" b="1" dirty="0">
                <a:latin typeface="Consolas" panose="020B0609020204030204" pitchFamily="49" charset="0"/>
              </a:rPr>
              <a:t>조건 판별하기</a:t>
            </a:r>
            <a:endParaRPr lang="en-US" altLang="ko-KR" sz="3600" b="1" dirty="0">
              <a:latin typeface="Consolas" panose="020B0609020204030204" pitchFamily="49" charset="0"/>
            </a:endParaRPr>
          </a:p>
          <a:p>
            <a:r>
              <a:rPr lang="en-US" altLang="ko-KR" sz="36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3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3. while : </a:t>
            </a:r>
            <a:r>
              <a:rPr lang="ko-KR" altLang="en-US" sz="3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조건으로 반복하기</a:t>
            </a:r>
            <a:endParaRPr lang="en-US" altLang="ko-KR" sz="36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https://static.thenounproject.com/png/1307937-200.png">
            <a:extLst>
              <a:ext uri="{FF2B5EF4-FFF2-40B4-BE49-F238E27FC236}">
                <a16:creationId xmlns:a16="http://schemas.microsoft.com/office/drawing/2014/main" id="{7C449CFB-BA3E-4503-8485-32D8DC9BC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90" y="280656"/>
            <a:ext cx="2299581" cy="229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173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while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15E92-8D28-4350-8E1B-4983D3D734C6}"/>
              </a:ext>
            </a:extLst>
          </p:cNvPr>
          <p:cNvSpPr txBox="1"/>
          <p:nvPr/>
        </p:nvSpPr>
        <p:spPr>
          <a:xfrm>
            <a:off x="172016" y="1249378"/>
            <a:ext cx="117242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while </a:t>
            </a:r>
          </a:p>
          <a:p>
            <a:r>
              <a:rPr lang="ko-KR" altLang="en-US" sz="2800" b="1" dirty="0">
                <a:latin typeface="Consolas" panose="020B0609020204030204" pitchFamily="49" charset="0"/>
              </a:rPr>
              <a:t>조건을 만족할 동안만 반복   </a:t>
            </a:r>
            <a:r>
              <a:rPr lang="en-US" altLang="ko-KR" sz="2800" b="1" dirty="0">
                <a:latin typeface="Consolas" panose="020B0609020204030204" pitchFamily="49" charset="0"/>
              </a:rPr>
              <a:t>/ </a:t>
            </a:r>
            <a:r>
              <a:rPr lang="ko-KR" altLang="en-US" sz="2800" b="1" dirty="0">
                <a:latin typeface="Consolas" panose="020B0609020204030204" pitchFamily="49" charset="0"/>
              </a:rPr>
              <a:t>조건을 만족하지 않을 때 멈춘다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en-US" altLang="ko-KR" sz="2800" b="1" dirty="0">
              <a:latin typeface="Consolas" panose="020B0609020204030204" pitchFamily="49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8DABBEA-1B77-4E7B-9FCD-7D432A868712}"/>
              </a:ext>
            </a:extLst>
          </p:cNvPr>
          <p:cNvSpPr/>
          <p:nvPr/>
        </p:nvSpPr>
        <p:spPr>
          <a:xfrm>
            <a:off x="3527833" y="2874475"/>
            <a:ext cx="4756087" cy="150740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B69DC-25DB-4D0F-A8CF-21AD7344BED3}"/>
              </a:ext>
            </a:extLst>
          </p:cNvPr>
          <p:cNvSpPr txBox="1"/>
          <p:nvPr/>
        </p:nvSpPr>
        <p:spPr>
          <a:xfrm>
            <a:off x="4135924" y="3151473"/>
            <a:ext cx="426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while </a:t>
            </a:r>
            <a:r>
              <a:rPr lang="ko-KR" altLang="en-US" sz="2800" b="1" dirty="0">
                <a:latin typeface="Consolas" panose="020B0609020204030204" pitchFamily="49" charset="0"/>
              </a:rPr>
              <a:t>조건 </a:t>
            </a:r>
            <a:r>
              <a:rPr lang="en-US" altLang="ko-KR" sz="28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	</a:t>
            </a:r>
            <a:r>
              <a:rPr lang="ko-KR" altLang="en-US" sz="2800" b="1" dirty="0">
                <a:latin typeface="Consolas" panose="020B0609020204030204" pitchFamily="49" charset="0"/>
              </a:rPr>
              <a:t>실행할 명령</a:t>
            </a:r>
          </a:p>
        </p:txBody>
      </p:sp>
    </p:spTree>
    <p:extLst>
      <p:ext uri="{BB962C8B-B14F-4D97-AF65-F5344CB8AC3E}">
        <p14:creationId xmlns:p14="http://schemas.microsoft.com/office/powerpoint/2010/main" val="77855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while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3798C-B09C-4309-9545-D9BDF8292013}"/>
              </a:ext>
            </a:extLst>
          </p:cNvPr>
          <p:cNvSpPr txBox="1"/>
          <p:nvPr/>
        </p:nvSpPr>
        <p:spPr>
          <a:xfrm>
            <a:off x="253496" y="1790338"/>
            <a:ext cx="8455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거북이가 </a:t>
            </a:r>
            <a:r>
              <a:rPr lang="en-US" altLang="ko-KR" sz="2400" b="1" dirty="0">
                <a:latin typeface="Consolas" panose="020B0609020204030204" pitchFamily="49" charset="0"/>
              </a:rPr>
              <a:t>5</a:t>
            </a:r>
            <a:r>
              <a:rPr lang="ko-KR" altLang="en-US" sz="2400" b="1" dirty="0">
                <a:latin typeface="Consolas" panose="020B0609020204030204" pitchFamily="49" charset="0"/>
              </a:rPr>
              <a:t>마리 있을 때 </a:t>
            </a:r>
            <a:r>
              <a:rPr lang="en-US" altLang="ko-KR" sz="2400" b="1" dirty="0">
                <a:latin typeface="Consolas" panose="020B0609020204030204" pitchFamily="49" charset="0"/>
              </a:rPr>
              <a:t>3</a:t>
            </a:r>
            <a:r>
              <a:rPr lang="ko-KR" altLang="en-US" sz="2400" b="1" dirty="0">
                <a:latin typeface="Consolas" panose="020B0609020204030204" pitchFamily="49" charset="0"/>
              </a:rPr>
              <a:t>마리 거북이 에게만 인사해보기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628A2-A2CE-4610-885A-564AA6DE6CEC}"/>
              </a:ext>
            </a:extLst>
          </p:cNvPr>
          <p:cNvSpPr txBox="1"/>
          <p:nvPr/>
        </p:nvSpPr>
        <p:spPr>
          <a:xfrm>
            <a:off x="325926" y="2915216"/>
            <a:ext cx="89176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turtle = [ 't1', 't2', 't3' ,'t4', 't5' ]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 = 0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 count &lt; 3 :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print( turtle[count] + 'HI~!')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count = count + 1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https://static.thenounproject.com/png/996118-200.png">
            <a:extLst>
              <a:ext uri="{FF2B5EF4-FFF2-40B4-BE49-F238E27FC236}">
                <a16:creationId xmlns:a16="http://schemas.microsoft.com/office/drawing/2014/main" id="{646BFB1D-3161-4827-88BA-078C13579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222" y="1290685"/>
            <a:ext cx="1184872" cy="118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116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while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7E3368-3E51-44FF-850D-ED8C35ED2BAF}"/>
              </a:ext>
            </a:extLst>
          </p:cNvPr>
          <p:cNvSpPr txBox="1"/>
          <p:nvPr/>
        </p:nvSpPr>
        <p:spPr>
          <a:xfrm>
            <a:off x="624686" y="4667283"/>
            <a:ext cx="93341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한 게임당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3000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원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주머니에는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39000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원이 있다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게임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 while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문 한번 실행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https://static.thenounproject.com/png/1750426-200.png">
            <a:extLst>
              <a:ext uri="{FF2B5EF4-FFF2-40B4-BE49-F238E27FC236}">
                <a16:creationId xmlns:a16="http://schemas.microsoft.com/office/drawing/2014/main" id="{FEB0BD80-403D-410D-A744-E64FB742C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12" y="1416931"/>
            <a:ext cx="3422211" cy="342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7393537-D403-48EB-B245-CDBC367A9F71}"/>
              </a:ext>
            </a:extLst>
          </p:cNvPr>
          <p:cNvSpPr/>
          <p:nvPr/>
        </p:nvSpPr>
        <p:spPr>
          <a:xfrm>
            <a:off x="4911502" y="1521759"/>
            <a:ext cx="73815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주머니의 돈을 다 쓸 </a:t>
            </a:r>
            <a:r>
              <a:rPr lang="ko-KR" altLang="en-US" sz="2400" b="1" dirty="0" err="1">
                <a:latin typeface="Consolas" panose="020B0609020204030204" pitchFamily="49" charset="0"/>
              </a:rPr>
              <a:t>때까지만</a:t>
            </a:r>
            <a:r>
              <a:rPr lang="ko-KR" altLang="en-US" sz="2400" dirty="0">
                <a:latin typeface="Consolas" panose="020B0609020204030204" pitchFamily="49" charset="0"/>
              </a:rPr>
              <a:t> 게임을 하고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게임을 실행할 때마다 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현재까지 쓴 돈</a:t>
            </a:r>
            <a:r>
              <a:rPr lang="ko-KR" altLang="en-US" sz="2400" dirty="0">
                <a:latin typeface="Consolas" panose="020B0609020204030204" pitchFamily="49" charset="0"/>
              </a:rPr>
              <a:t>과 </a:t>
            </a:r>
            <a:r>
              <a:rPr lang="ko-KR" altLang="en-US" sz="2400" b="1" dirty="0">
                <a:latin typeface="Consolas" panose="020B0609020204030204" pitchFamily="49" charset="0"/>
              </a:rPr>
              <a:t>몇 </a:t>
            </a:r>
            <a:r>
              <a:rPr lang="ko-KR" altLang="en-US" sz="2400" b="1" dirty="0" err="1">
                <a:latin typeface="Consolas" panose="020B0609020204030204" pitchFamily="49" charset="0"/>
              </a:rPr>
              <a:t>게임째인지</a:t>
            </a:r>
            <a:r>
              <a:rPr lang="ko-KR" altLang="en-US" sz="2400" dirty="0" err="1">
                <a:latin typeface="Consolas" panose="020B0609020204030204" pitchFamily="49" charset="0"/>
              </a:rPr>
              <a:t>를</a:t>
            </a:r>
            <a:r>
              <a:rPr lang="ko-KR" altLang="en-US" sz="2400" dirty="0">
                <a:latin typeface="Consolas" panose="020B0609020204030204" pitchFamily="49" charset="0"/>
              </a:rPr>
              <a:t> 출력한다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게임이 </a:t>
            </a:r>
            <a:r>
              <a:rPr lang="ko-KR" altLang="en-US" sz="2400" b="1" dirty="0">
                <a:latin typeface="Consolas" panose="020B0609020204030204" pitchFamily="49" charset="0"/>
              </a:rPr>
              <a:t>끝나면</a:t>
            </a:r>
            <a:r>
              <a:rPr lang="ko-KR" altLang="en-US" sz="2400" dirty="0">
                <a:latin typeface="Consolas" panose="020B0609020204030204" pitchFamily="49" charset="0"/>
              </a:rPr>
              <a:t> 총 몇 게임을 했는지 출력한다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5855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while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4E845D-4EEC-40E5-8D5A-55C3CF2077BA}"/>
              </a:ext>
            </a:extLst>
          </p:cNvPr>
          <p:cNvSpPr/>
          <p:nvPr/>
        </p:nvSpPr>
        <p:spPr>
          <a:xfrm>
            <a:off x="277639" y="230469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dirty="0" err="1">
                <a:latin typeface="Consolas" panose="020B0609020204030204" pitchFamily="49" charset="0"/>
              </a:rPr>
              <a:t>amount</a:t>
            </a:r>
            <a:r>
              <a:rPr lang="ko-KR" altLang="en-US" sz="2400" dirty="0">
                <a:latin typeface="Consolas" panose="020B0609020204030204" pitchFamily="49" charset="0"/>
              </a:rPr>
              <a:t>= 0</a:t>
            </a: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n</a:t>
            </a:r>
            <a:r>
              <a:rPr lang="ko-KR" alt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while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latin typeface="Consolas" panose="020B0609020204030204" pitchFamily="49" charset="0"/>
              </a:rPr>
              <a:t>amount</a:t>
            </a:r>
            <a:r>
              <a:rPr lang="ko-KR" altLang="en-US" sz="2400" dirty="0">
                <a:latin typeface="Consolas" panose="020B0609020204030204" pitchFamily="49" charset="0"/>
              </a:rPr>
              <a:t> &lt; 39000 :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    </a:t>
            </a:r>
            <a:r>
              <a:rPr lang="ko-KR" altLang="en-US" sz="2400" dirty="0" err="1">
                <a:latin typeface="Consolas" panose="020B0609020204030204" pitchFamily="49" charset="0"/>
              </a:rPr>
              <a:t>n</a:t>
            </a:r>
            <a:r>
              <a:rPr lang="ko-KR" altLang="en-US" sz="2400" dirty="0">
                <a:latin typeface="Consolas" panose="020B0609020204030204" pitchFamily="49" charset="0"/>
              </a:rPr>
              <a:t> = n+1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    </a:t>
            </a:r>
            <a:r>
              <a:rPr lang="ko-KR" altLang="en-US" sz="2400" dirty="0" err="1">
                <a:latin typeface="Consolas" panose="020B0609020204030204" pitchFamily="49" charset="0"/>
              </a:rPr>
              <a:t>amount</a:t>
            </a:r>
            <a:r>
              <a:rPr lang="ko-KR" altLang="en-US" sz="2400" dirty="0">
                <a:latin typeface="Consolas" panose="020B0609020204030204" pitchFamily="49" charset="0"/>
              </a:rPr>
              <a:t> = </a:t>
            </a:r>
            <a:r>
              <a:rPr lang="ko-KR" altLang="en-US" sz="2400" dirty="0" err="1">
                <a:latin typeface="Consolas" panose="020B0609020204030204" pitchFamily="49" charset="0"/>
              </a:rPr>
              <a:t>amount</a:t>
            </a:r>
            <a:r>
              <a:rPr lang="ko-KR" altLang="en-US" sz="2400" dirty="0">
                <a:latin typeface="Consolas" panose="020B0609020204030204" pitchFamily="49" charset="0"/>
              </a:rPr>
              <a:t> + 3000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    </a:t>
            </a:r>
            <a:r>
              <a:rPr lang="ko-KR" altLang="en-US" sz="2400" dirty="0" err="1">
                <a:latin typeface="Consolas" panose="020B0609020204030204" pitchFamily="49" charset="0"/>
              </a:rPr>
              <a:t>print</a:t>
            </a:r>
            <a:r>
              <a:rPr lang="ko-KR" altLang="en-US" sz="2400" dirty="0">
                <a:latin typeface="Consolas" panose="020B0609020204030204" pitchFamily="49" charset="0"/>
              </a:rPr>
              <a:t>(</a:t>
            </a:r>
            <a:r>
              <a:rPr lang="ko-KR" altLang="en-US" sz="2400" dirty="0" err="1">
                <a:latin typeface="Consolas" panose="020B0609020204030204" pitchFamily="49" charset="0"/>
              </a:rPr>
              <a:t>n</a:t>
            </a:r>
            <a:r>
              <a:rPr lang="ko-KR" altLang="en-US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 err="1">
                <a:latin typeface="Consolas" panose="020B0609020204030204" pitchFamily="49" charset="0"/>
              </a:rPr>
              <a:t>amount</a:t>
            </a:r>
            <a:r>
              <a:rPr lang="ko-KR" alt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print</a:t>
            </a:r>
            <a:r>
              <a:rPr lang="ko-KR" altLang="en-US" sz="2400" dirty="0">
                <a:latin typeface="Consolas" panose="020B0609020204030204" pitchFamily="49" charset="0"/>
              </a:rPr>
              <a:t>('**',</a:t>
            </a:r>
            <a:r>
              <a:rPr lang="ko-KR" altLang="en-US" sz="2400" dirty="0" err="1">
                <a:latin typeface="Consolas" panose="020B0609020204030204" pitchFamily="49" charset="0"/>
              </a:rPr>
              <a:t>amount</a:t>
            </a:r>
            <a:r>
              <a:rPr lang="ko-KR" alt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7F6432-774D-4306-9857-40B8BC5C2245}"/>
              </a:ext>
            </a:extLst>
          </p:cNvPr>
          <p:cNvSpPr/>
          <p:nvPr/>
        </p:nvSpPr>
        <p:spPr>
          <a:xfrm>
            <a:off x="6553200" y="2167157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dirty="0" err="1">
                <a:latin typeface="Consolas" panose="020B0609020204030204" pitchFamily="49" charset="0"/>
              </a:rPr>
              <a:t>amount</a:t>
            </a:r>
            <a:r>
              <a:rPr lang="ko-KR" altLang="en-US" sz="2400" dirty="0">
                <a:latin typeface="Consolas" panose="020B0609020204030204" pitchFamily="49" charset="0"/>
              </a:rPr>
              <a:t>= 0</a:t>
            </a: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n</a:t>
            </a:r>
            <a:r>
              <a:rPr lang="ko-KR" alt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flag</a:t>
            </a:r>
            <a:r>
              <a:rPr lang="ko-KR" alt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while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latin typeface="Consolas" panose="020B0609020204030204" pitchFamily="49" charset="0"/>
              </a:rPr>
              <a:t>flag</a:t>
            </a:r>
            <a:r>
              <a:rPr lang="ko-KR" altLang="en-US" sz="2400" dirty="0">
                <a:latin typeface="Consolas" panose="020B0609020204030204" pitchFamily="49" charset="0"/>
              </a:rPr>
              <a:t> == 0 :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    </a:t>
            </a:r>
            <a:r>
              <a:rPr lang="ko-KR" altLang="en-US" sz="2400" dirty="0" err="1">
                <a:latin typeface="Consolas" panose="020B0609020204030204" pitchFamily="49" charset="0"/>
              </a:rPr>
              <a:t>n</a:t>
            </a:r>
            <a:r>
              <a:rPr lang="ko-KR" altLang="en-US" sz="2400" dirty="0">
                <a:latin typeface="Consolas" panose="020B0609020204030204" pitchFamily="49" charset="0"/>
              </a:rPr>
              <a:t> = n+1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    </a:t>
            </a:r>
            <a:r>
              <a:rPr lang="ko-KR" altLang="en-US" sz="2400" dirty="0" err="1">
                <a:latin typeface="Consolas" panose="020B0609020204030204" pitchFamily="49" charset="0"/>
              </a:rPr>
              <a:t>amount</a:t>
            </a:r>
            <a:r>
              <a:rPr lang="ko-KR" altLang="en-US" sz="2400" dirty="0">
                <a:latin typeface="Consolas" panose="020B0609020204030204" pitchFamily="49" charset="0"/>
              </a:rPr>
              <a:t> = </a:t>
            </a:r>
            <a:r>
              <a:rPr lang="ko-KR" altLang="en-US" sz="2400" dirty="0" err="1">
                <a:latin typeface="Consolas" panose="020B0609020204030204" pitchFamily="49" charset="0"/>
              </a:rPr>
              <a:t>amount</a:t>
            </a:r>
            <a:r>
              <a:rPr lang="ko-KR" altLang="en-US" sz="2400" dirty="0">
                <a:latin typeface="Consolas" panose="020B0609020204030204" pitchFamily="49" charset="0"/>
              </a:rPr>
              <a:t> + 3000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    </a:t>
            </a:r>
            <a:r>
              <a:rPr lang="ko-KR" altLang="en-US" sz="2400" dirty="0" err="1">
                <a:latin typeface="Consolas" panose="020B0609020204030204" pitchFamily="49" charset="0"/>
              </a:rPr>
              <a:t>print</a:t>
            </a:r>
            <a:r>
              <a:rPr lang="ko-KR" altLang="en-US" sz="2400" dirty="0">
                <a:latin typeface="Consolas" panose="020B0609020204030204" pitchFamily="49" charset="0"/>
              </a:rPr>
              <a:t>(</a:t>
            </a:r>
            <a:r>
              <a:rPr lang="ko-KR" altLang="en-US" sz="2400" dirty="0" err="1">
                <a:latin typeface="Consolas" panose="020B0609020204030204" pitchFamily="49" charset="0"/>
              </a:rPr>
              <a:t>n</a:t>
            </a:r>
            <a:r>
              <a:rPr lang="ko-KR" altLang="en-US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 err="1">
                <a:latin typeface="Consolas" panose="020B0609020204030204" pitchFamily="49" charset="0"/>
              </a:rPr>
              <a:t>amount</a:t>
            </a:r>
            <a:r>
              <a:rPr lang="ko-KR" alt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    </a:t>
            </a:r>
            <a:r>
              <a:rPr lang="ko-KR" altLang="en-US" sz="2400" dirty="0" err="1">
                <a:latin typeface="Consolas" panose="020B0609020204030204" pitchFamily="49" charset="0"/>
              </a:rPr>
              <a:t>if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latin typeface="Consolas" panose="020B0609020204030204" pitchFamily="49" charset="0"/>
              </a:rPr>
              <a:t>amount</a:t>
            </a:r>
            <a:r>
              <a:rPr lang="ko-KR" altLang="en-US" sz="2400" dirty="0">
                <a:latin typeface="Consolas" panose="020B0609020204030204" pitchFamily="49" charset="0"/>
              </a:rPr>
              <a:t> == 39000 :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        </a:t>
            </a:r>
            <a:r>
              <a:rPr lang="ko-KR" altLang="en-US" sz="2400" dirty="0" err="1">
                <a:latin typeface="Consolas" panose="020B0609020204030204" pitchFamily="49" charset="0"/>
              </a:rPr>
              <a:t>flag</a:t>
            </a:r>
            <a:r>
              <a:rPr lang="ko-KR" altLang="en-US" sz="2400" dirty="0">
                <a:latin typeface="Consolas" panose="020B0609020204030204" pitchFamily="49" charset="0"/>
              </a:rPr>
              <a:t> = 1</a:t>
            </a: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print</a:t>
            </a:r>
            <a:r>
              <a:rPr lang="ko-KR" altLang="en-US" sz="2400" dirty="0">
                <a:latin typeface="Consolas" panose="020B0609020204030204" pitchFamily="49" charset="0"/>
              </a:rPr>
              <a:t>(‘*</a:t>
            </a:r>
            <a:r>
              <a:rPr lang="en-US" altLang="ko-KR" sz="2400" dirty="0">
                <a:latin typeface="Consolas" panose="020B0609020204030204" pitchFamily="49" charset="0"/>
              </a:rPr>
              <a:t>amount</a:t>
            </a:r>
            <a:r>
              <a:rPr lang="ko-KR" altLang="en-US" sz="2400" dirty="0">
                <a:latin typeface="Consolas" panose="020B0609020204030204" pitchFamily="49" charset="0"/>
              </a:rPr>
              <a:t>*',</a:t>
            </a:r>
            <a:r>
              <a:rPr lang="ko-KR" altLang="en-US" sz="2400" dirty="0" err="1">
                <a:latin typeface="Consolas" panose="020B0609020204030204" pitchFamily="49" charset="0"/>
              </a:rPr>
              <a:t>amount</a:t>
            </a:r>
            <a:r>
              <a:rPr lang="ko-KR" alt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E31DB-0B35-46AA-924D-94853DC7BD91}"/>
              </a:ext>
            </a:extLst>
          </p:cNvPr>
          <p:cNvSpPr txBox="1"/>
          <p:nvPr/>
        </p:nvSpPr>
        <p:spPr>
          <a:xfrm>
            <a:off x="362139" y="1276539"/>
            <a:ext cx="4110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방법 </a:t>
            </a:r>
            <a:r>
              <a:rPr lang="en-US" altLang="ko-KR" sz="2800" b="1" dirty="0">
                <a:latin typeface="Consolas" panose="020B0609020204030204" pitchFamily="49" charset="0"/>
              </a:rPr>
              <a:t>1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2B72C-FF26-4FDD-899D-879563D9E983}"/>
              </a:ext>
            </a:extLst>
          </p:cNvPr>
          <p:cNvSpPr txBox="1"/>
          <p:nvPr/>
        </p:nvSpPr>
        <p:spPr>
          <a:xfrm>
            <a:off x="6462666" y="1276539"/>
            <a:ext cx="4110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방법 </a:t>
            </a:r>
            <a:r>
              <a:rPr lang="en-US" altLang="ko-KR" sz="2800" b="1" dirty="0">
                <a:latin typeface="Consolas" panose="020B0609020204030204" pitchFamily="49" charset="0"/>
              </a:rPr>
              <a:t>2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ACD1E9-67D9-4E97-A925-4B67DAE25DE9}"/>
              </a:ext>
            </a:extLst>
          </p:cNvPr>
          <p:cNvCxnSpPr>
            <a:cxnSpLocks/>
          </p:cNvCxnSpPr>
          <p:nvPr/>
        </p:nvCxnSpPr>
        <p:spPr>
          <a:xfrm>
            <a:off x="5539213" y="1430448"/>
            <a:ext cx="0" cy="513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0077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while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0CFAF2-5AE5-46BC-A489-7BD939147548}"/>
              </a:ext>
            </a:extLst>
          </p:cNvPr>
          <p:cNvSpPr txBox="1"/>
          <p:nvPr/>
        </p:nvSpPr>
        <p:spPr>
          <a:xfrm>
            <a:off x="172017" y="1127125"/>
            <a:ext cx="872753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반복문</a:t>
            </a:r>
            <a:r>
              <a:rPr lang="en-US" altLang="ko-KR" sz="2800" b="1" dirty="0"/>
              <a:t>(for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/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while)</a:t>
            </a:r>
            <a:r>
              <a:rPr lang="ko-KR" altLang="en-US" sz="2800" b="1" dirty="0"/>
              <a:t> 을 제어하는 방법 </a:t>
            </a:r>
            <a:endParaRPr lang="en-US" altLang="ko-KR" sz="2800" b="1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Continue</a:t>
            </a:r>
            <a:r>
              <a:rPr lang="en-US" altLang="ko-KR" sz="2400" b="1" dirty="0">
                <a:latin typeface="Consolas" panose="020B0609020204030204" pitchFamily="49" charset="0"/>
              </a:rPr>
              <a:t> : </a:t>
            </a:r>
            <a:r>
              <a:rPr lang="ko-KR" altLang="en-US" sz="2400" b="1" dirty="0">
                <a:latin typeface="Consolas" panose="020B0609020204030204" pitchFamily="49" charset="0"/>
              </a:rPr>
              <a:t>반복의 처음으로 돌아가는 키워드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latin typeface="Consolas" panose="020B0609020204030204" pitchFamily="49" charset="0"/>
              </a:rPr>
              <a:t>:</a:t>
            </a:r>
            <a:r>
              <a:rPr lang="ko-KR" altLang="en-US" sz="2400" b="1" dirty="0">
                <a:latin typeface="Consolas" panose="020B0609020204030204" pitchFamily="49" charset="0"/>
              </a:rPr>
              <a:t> 반복을 종료하는 키워드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67D70C-B4B8-476B-AF06-C0BDCE5395AC}"/>
              </a:ext>
            </a:extLst>
          </p:cNvPr>
          <p:cNvSpPr txBox="1"/>
          <p:nvPr/>
        </p:nvSpPr>
        <p:spPr>
          <a:xfrm>
            <a:off x="461726" y="3244903"/>
            <a:ext cx="75958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count</a:t>
            </a:r>
            <a:r>
              <a:rPr lang="ko-KR" altLang="en-US" sz="2400" b="1" dirty="0">
                <a:latin typeface="Consolas" panose="020B0609020204030204" pitchFamily="49" charset="0"/>
              </a:rPr>
              <a:t>가 </a:t>
            </a:r>
            <a:r>
              <a:rPr lang="en-US" altLang="ko-KR" sz="2400" b="1" dirty="0">
                <a:latin typeface="Consolas" panose="020B0609020204030204" pitchFamily="49" charset="0"/>
              </a:rPr>
              <a:t>2</a:t>
            </a:r>
            <a:r>
              <a:rPr lang="ko-KR" altLang="en-US" sz="2400" b="1" dirty="0">
                <a:latin typeface="Consolas" panose="020B0609020204030204" pitchFamily="49" charset="0"/>
              </a:rPr>
              <a:t>이면 넘어가는 코드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 = 0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 count &lt; 3 :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count = count + 1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if count == 2 :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continue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print(count)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22D23-57AC-47FF-8EDA-FD2B2BC926BB}"/>
              </a:ext>
            </a:extLst>
          </p:cNvPr>
          <p:cNvSpPr txBox="1"/>
          <p:nvPr/>
        </p:nvSpPr>
        <p:spPr>
          <a:xfrm>
            <a:off x="6934954" y="3220006"/>
            <a:ext cx="44452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count</a:t>
            </a:r>
            <a:r>
              <a:rPr lang="ko-KR" altLang="en-US" sz="2400" b="1" dirty="0">
                <a:latin typeface="Consolas" panose="020B0609020204030204" pitchFamily="49" charset="0"/>
              </a:rPr>
              <a:t>가 </a:t>
            </a:r>
            <a:r>
              <a:rPr lang="en-US" altLang="ko-KR" sz="2400" b="1" dirty="0">
                <a:latin typeface="Consolas" panose="020B0609020204030204" pitchFamily="49" charset="0"/>
              </a:rPr>
              <a:t>2</a:t>
            </a:r>
            <a:r>
              <a:rPr lang="ko-KR" altLang="en-US" sz="2400" b="1" dirty="0">
                <a:latin typeface="Consolas" panose="020B0609020204030204" pitchFamily="49" charset="0"/>
              </a:rPr>
              <a:t>이면 멈추는 코드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 = 0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 count &lt; 3 :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count = count + 1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if count == 2 :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print(count)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C17EBD2-7377-45D9-A044-BBC5023864DE}"/>
              </a:ext>
            </a:extLst>
          </p:cNvPr>
          <p:cNvCxnSpPr>
            <a:cxnSpLocks/>
          </p:cNvCxnSpPr>
          <p:nvPr/>
        </p:nvCxnSpPr>
        <p:spPr>
          <a:xfrm>
            <a:off x="5801762" y="3220006"/>
            <a:ext cx="0" cy="3390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081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90123" y="384214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while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BE87A-C838-4BAB-BEC2-307765ED88C7}"/>
              </a:ext>
            </a:extLst>
          </p:cNvPr>
          <p:cNvSpPr txBox="1"/>
          <p:nvPr/>
        </p:nvSpPr>
        <p:spPr>
          <a:xfrm>
            <a:off x="190123" y="1233875"/>
            <a:ext cx="600244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무한반복하기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print(‘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따라하지마세요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’)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8C50BEE-DC77-49DC-B88C-18B9118E0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78234"/>
              </p:ext>
            </p:extLst>
          </p:nvPr>
        </p:nvGraphicFramePr>
        <p:xfrm>
          <a:off x="5094067" y="2063685"/>
          <a:ext cx="6799168" cy="3948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445">
                  <a:extLst>
                    <a:ext uri="{9D8B030D-6E8A-4147-A177-3AD203B41FA5}">
                      <a16:colId xmlns:a16="http://schemas.microsoft.com/office/drawing/2014/main" val="3600817297"/>
                    </a:ext>
                  </a:extLst>
                </a:gridCol>
                <a:gridCol w="3847723">
                  <a:extLst>
                    <a:ext uri="{9D8B030D-6E8A-4147-A177-3AD203B41FA5}">
                      <a16:colId xmlns:a16="http://schemas.microsoft.com/office/drawing/2014/main" val="1551772167"/>
                    </a:ext>
                  </a:extLst>
                </a:gridCol>
              </a:tblGrid>
              <a:tr h="960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Consolas" panose="020B0609020204030204" pitchFamily="49" charset="0"/>
                        </a:rPr>
                        <a:t>거짓</a:t>
                      </a:r>
                      <a:r>
                        <a:rPr lang="en-US" altLang="ko-KR" sz="2400" b="1" dirty="0">
                          <a:latin typeface="Consolas" panose="020B0609020204030204" pitchFamily="49" charset="0"/>
                        </a:rPr>
                        <a:t>(False)</a:t>
                      </a:r>
                    </a:p>
                    <a:p>
                      <a:pPr algn="ctr" latinLnBrk="1"/>
                      <a:endParaRPr lang="ko-KR" altLang="en-US" sz="24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Consolas" panose="020B0609020204030204" pitchFamily="49" charset="0"/>
                        </a:rPr>
                        <a:t>참</a:t>
                      </a:r>
                      <a:r>
                        <a:rPr lang="en-US" altLang="ko-KR" sz="2400" b="1" dirty="0">
                          <a:latin typeface="Consolas" panose="020B0609020204030204" pitchFamily="49" charset="0"/>
                        </a:rPr>
                        <a:t>(True)</a:t>
                      </a:r>
                      <a:endParaRPr lang="ko-KR" altLang="en-US" sz="24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9917"/>
                  </a:ext>
                </a:extLst>
              </a:tr>
              <a:tr h="9604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dirty="0">
                          <a:latin typeface="Consolas" panose="020B0609020204030204" pitchFamily="49" charset="0"/>
                        </a:rPr>
                        <a:t>0,    0L,    0.0,    0.0+0.0j</a:t>
                      </a:r>
                      <a:endParaRPr lang="ko-KR" altLang="en-US" sz="24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Consolas" panose="020B0609020204030204" pitchFamily="49" charset="0"/>
                        </a:rPr>
                        <a:t>거짓을 제외한 나머지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58822"/>
                  </a:ext>
                </a:extLst>
              </a:tr>
              <a:tr h="9604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dirty="0">
                          <a:latin typeface="Consolas" panose="020B0609020204030204" pitchFamily="49" charset="0"/>
                        </a:rPr>
                        <a:t>‘’,    “”   </a:t>
                      </a:r>
                      <a:endParaRPr lang="ko-KR" altLang="en-US" sz="3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43957"/>
                  </a:ext>
                </a:extLst>
              </a:tr>
              <a:tr h="9604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dirty="0">
                          <a:latin typeface="Consolas" panose="020B0609020204030204" pitchFamily="49" charset="0"/>
                        </a:rPr>
                        <a:t>[],    (),    {}</a:t>
                      </a:r>
                      <a:endParaRPr lang="ko-KR" altLang="en-US" sz="3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033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42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(+) 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집합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32B4D-7352-4BB1-B5F5-CBB6913560E7}"/>
              </a:ext>
            </a:extLst>
          </p:cNvPr>
          <p:cNvSpPr txBox="1"/>
          <p:nvPr/>
        </p:nvSpPr>
        <p:spPr>
          <a:xfrm>
            <a:off x="313138" y="1254233"/>
            <a:ext cx="93650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중복을 허용하지 않는다</a:t>
            </a:r>
            <a:r>
              <a:rPr lang="en-US" altLang="ko-KR" sz="2400" b="1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b="1" dirty="0">
                <a:latin typeface="Consolas" panose="020B0609020204030204" pitchFamily="49" charset="0"/>
              </a:rPr>
              <a:t>순서가 없는 자료형 </a:t>
            </a:r>
            <a:r>
              <a:rPr lang="en-US" altLang="ko-KR" sz="2400" b="1" dirty="0">
                <a:latin typeface="Consolas" panose="020B0609020204030204" pitchFamily="49" charset="0"/>
              </a:rPr>
              <a:t>(</a:t>
            </a:r>
            <a:r>
              <a:rPr lang="ko-KR" altLang="en-US" sz="2400" b="1" dirty="0" err="1">
                <a:latin typeface="Consolas" panose="020B0609020204030204" pitchFamily="49" charset="0"/>
              </a:rPr>
              <a:t>딕셔너리도</a:t>
            </a:r>
            <a:r>
              <a:rPr lang="ko-KR" altLang="en-US" sz="2400" b="1" dirty="0">
                <a:latin typeface="Consolas" panose="020B0609020204030204" pitchFamily="49" charset="0"/>
              </a:rPr>
              <a:t> 순서가 없었다</a:t>
            </a:r>
            <a:r>
              <a:rPr lang="en-US" altLang="ko-KR" sz="2400" b="1" dirty="0">
                <a:latin typeface="Consolas" panose="020B0609020204030204" pitchFamily="49" charset="0"/>
              </a:rPr>
              <a:t>!)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만드는 법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를 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set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함수를 이용해 집합으로 변환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2400" b="1" dirty="0">
                <a:latin typeface="Consolas" panose="020B0609020204030204" pitchFamily="49" charset="0"/>
              </a:rPr>
              <a:t>{ } (</a:t>
            </a:r>
            <a:r>
              <a:rPr lang="ko-KR" altLang="en-US" sz="2400" b="1" dirty="0">
                <a:latin typeface="Consolas" panose="020B0609020204030204" pitchFamily="49" charset="0"/>
              </a:rPr>
              <a:t>중괄호</a:t>
            </a:r>
            <a:r>
              <a:rPr lang="en-US" altLang="ko-KR" sz="2400" b="1" dirty="0">
                <a:latin typeface="Consolas" panose="020B0609020204030204" pitchFamily="49" charset="0"/>
              </a:rPr>
              <a:t>) </a:t>
            </a:r>
            <a:r>
              <a:rPr lang="ko-KR" altLang="en-US" sz="2400" b="1" dirty="0">
                <a:latin typeface="Consolas" panose="020B0609020204030204" pitchFamily="49" charset="0"/>
              </a:rPr>
              <a:t>를 사용해 정의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*** { }</a:t>
            </a:r>
            <a:r>
              <a:rPr lang="ko-KR" altLang="en-US" sz="2400" dirty="0">
                <a:latin typeface="Consolas" panose="020B0609020204030204" pitchFamily="49" charset="0"/>
              </a:rPr>
              <a:t>는 </a:t>
            </a:r>
            <a:r>
              <a:rPr lang="ko-KR" altLang="en-US" sz="2400" dirty="0" err="1">
                <a:latin typeface="Consolas" panose="020B0609020204030204" pitchFamily="49" charset="0"/>
              </a:rPr>
              <a:t>딕셔너리를</a:t>
            </a:r>
            <a:r>
              <a:rPr lang="ko-KR" altLang="en-US" sz="2400" dirty="0">
                <a:latin typeface="Consolas" panose="020B0609020204030204" pitchFamily="49" charset="0"/>
              </a:rPr>
              <a:t> 정의할 때도 사용한다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하지만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b="1" dirty="0" err="1">
                <a:latin typeface="Consolas" panose="020B0609020204030204" pitchFamily="49" charset="0"/>
              </a:rPr>
              <a:t>딕셔너리는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latin typeface="Consolas" panose="020B0609020204030204" pitchFamily="49" charset="0"/>
              </a:rPr>
              <a:t>: </a:t>
            </a:r>
            <a:r>
              <a:rPr lang="ko-KR" altLang="en-US" sz="2400" b="1" dirty="0">
                <a:latin typeface="Consolas" panose="020B0609020204030204" pitchFamily="49" charset="0"/>
              </a:rPr>
              <a:t>를 이용해 쌍을 이루지만 집합은 아님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유의할 점은 </a:t>
            </a:r>
            <a:r>
              <a:rPr lang="ko-KR" altLang="en-US" sz="2400" b="1" dirty="0">
                <a:latin typeface="Consolas" panose="020B0609020204030204" pitchFamily="49" charset="0"/>
              </a:rPr>
              <a:t>비어 있는 중괄호는 </a:t>
            </a:r>
            <a:r>
              <a:rPr lang="ko-KR" altLang="en-US" sz="2400" b="1" dirty="0" err="1">
                <a:latin typeface="Consolas" panose="020B0609020204030204" pitchFamily="49" charset="0"/>
              </a:rPr>
              <a:t>딕셔너리를</a:t>
            </a:r>
            <a:r>
              <a:rPr lang="ko-KR" altLang="en-US" sz="2400" b="1" dirty="0">
                <a:latin typeface="Consolas" panose="020B0609020204030204" pitchFamily="49" charset="0"/>
              </a:rPr>
              <a:t> 의미</a:t>
            </a:r>
            <a:r>
              <a:rPr lang="ko-KR" altLang="en-US" sz="2400" dirty="0">
                <a:latin typeface="Consolas" panose="020B0609020204030204" pitchFamily="49" charset="0"/>
              </a:rPr>
              <a:t>한다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81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A6B919-D7DC-45B6-8DC2-E785088AB5CB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Prime number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A36BB7-56CE-4824-B05A-30822FE5F91F}"/>
              </a:ext>
            </a:extLst>
          </p:cNvPr>
          <p:cNvSpPr txBox="1"/>
          <p:nvPr/>
        </p:nvSpPr>
        <p:spPr>
          <a:xfrm>
            <a:off x="271605" y="1511928"/>
            <a:ext cx="99950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Prime number (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소수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sz="2400" b="1" dirty="0"/>
              <a:t>: 1</a:t>
            </a:r>
            <a:r>
              <a:rPr lang="ko-KR" altLang="en-US" sz="2400" b="1" dirty="0"/>
              <a:t>과 자기 자신으로만 나누어 떨어지는 자연수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단</a:t>
            </a:r>
            <a:r>
              <a:rPr lang="en-US" altLang="ko-KR" sz="2400" b="1" dirty="0"/>
              <a:t>, 1</a:t>
            </a:r>
            <a:r>
              <a:rPr lang="ko-KR" altLang="en-US" sz="2400" b="1" dirty="0"/>
              <a:t>은 소수가 아니다</a:t>
            </a:r>
            <a:r>
              <a:rPr lang="en-US" altLang="ko-KR" sz="2400" b="1" dirty="0"/>
              <a:t>)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ex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2 , 3 ,5 ,7 ….</a:t>
            </a:r>
          </a:p>
          <a:p>
            <a:endParaRPr lang="en-US" altLang="ko-KR" sz="2400" b="1" dirty="0"/>
          </a:p>
          <a:p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부터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100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까지의 자연수 중 소수의 개수는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endParaRPr lang="en-US" altLang="ko-KR" sz="2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2400" b="1" dirty="0"/>
              <a:t>+) </a:t>
            </a:r>
            <a:r>
              <a:rPr lang="ko-KR" altLang="en-US" sz="2400" b="1" dirty="0"/>
              <a:t>소수를 찾으면 </a:t>
            </a:r>
            <a:r>
              <a:rPr lang="en-US" altLang="ko-KR" sz="2400" b="1" dirty="0"/>
              <a:t>prime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=[]</a:t>
            </a:r>
            <a:r>
              <a:rPr lang="ko-KR" altLang="en-US" sz="2400" b="1" dirty="0"/>
              <a:t> 라는 리스트에 추가하고</a:t>
            </a:r>
            <a:endParaRPr lang="en-US" altLang="ko-KR" sz="2400" b="1" dirty="0"/>
          </a:p>
          <a:p>
            <a:r>
              <a:rPr lang="ko-KR" altLang="en-US" sz="2400" b="1" dirty="0"/>
              <a:t>탐색이 끝나면 </a:t>
            </a:r>
            <a:r>
              <a:rPr lang="en-US" altLang="ko-KR" sz="2400" b="1" dirty="0" err="1"/>
              <a:t>len</a:t>
            </a:r>
            <a:r>
              <a:rPr lang="en-US" altLang="ko-KR" sz="2400" b="1" dirty="0"/>
              <a:t>(prime) </a:t>
            </a:r>
            <a:r>
              <a:rPr lang="ko-KR" altLang="en-US" sz="2400" b="1" dirty="0"/>
              <a:t>으로 원소의 개수를 세면 된다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+) </a:t>
            </a:r>
            <a:r>
              <a:rPr lang="ko-KR" altLang="en-US" sz="2400" b="1" dirty="0"/>
              <a:t>소수를 찾으면 </a:t>
            </a:r>
            <a:r>
              <a:rPr lang="en-US" altLang="ko-KR" sz="2400" b="1" dirty="0"/>
              <a:t>count</a:t>
            </a:r>
            <a:r>
              <a:rPr lang="ko-KR" altLang="en-US" sz="2400" b="1" dirty="0"/>
              <a:t>라는 변수를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씩 증가시킨 후</a:t>
            </a:r>
            <a:endParaRPr lang="en-US" altLang="ko-KR" sz="2400" b="1" dirty="0"/>
          </a:p>
          <a:p>
            <a:r>
              <a:rPr lang="ko-KR" altLang="en-US" sz="2400" b="1" dirty="0"/>
              <a:t>탐색이 끝나면 </a:t>
            </a:r>
            <a:r>
              <a:rPr lang="en-US" altLang="ko-KR" sz="2400" b="1" dirty="0"/>
              <a:t>count</a:t>
            </a:r>
            <a:r>
              <a:rPr lang="ko-KR" altLang="en-US" sz="2400" b="1" dirty="0"/>
              <a:t>를 출력하면 된다</a:t>
            </a:r>
            <a:r>
              <a:rPr lang="en-US" altLang="ko-KR" sz="2400" b="1" dirty="0"/>
              <a:t>.</a:t>
            </a:r>
          </a:p>
        </p:txBody>
      </p:sp>
      <p:pic>
        <p:nvPicPr>
          <p:cNvPr id="6" name="Picture 2" descr="https://static.thenounproject.com/png/996118-200.png">
            <a:extLst>
              <a:ext uri="{FF2B5EF4-FFF2-40B4-BE49-F238E27FC236}">
                <a16:creationId xmlns:a16="http://schemas.microsoft.com/office/drawing/2014/main" id="{646BFB1D-3161-4827-88BA-078C13579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813" y="1089245"/>
            <a:ext cx="1184872" cy="118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301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A6B919-D7DC-45B6-8DC2-E785088AB5CB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Prime number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0F6BD6-F767-400D-B033-8ADE04B0E767}"/>
              </a:ext>
            </a:extLst>
          </p:cNvPr>
          <p:cNvSpPr/>
          <p:nvPr/>
        </p:nvSpPr>
        <p:spPr>
          <a:xfrm>
            <a:off x="334224" y="1536174"/>
            <a:ext cx="115235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latin typeface="Consolas" panose="020B0609020204030204" pitchFamily="49" charset="0"/>
              </a:rPr>
              <a:t>prime</a:t>
            </a:r>
            <a:r>
              <a:rPr lang="ko-KR" altLang="en-US" sz="2400" dirty="0">
                <a:latin typeface="Consolas" panose="020B0609020204030204" pitchFamily="49" charset="0"/>
              </a:rPr>
              <a:t>= []</a:t>
            </a: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for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latin typeface="Consolas" panose="020B0609020204030204" pitchFamily="49" charset="0"/>
              </a:rPr>
              <a:t>num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latin typeface="Consolas" panose="020B0609020204030204" pitchFamily="49" charset="0"/>
              </a:rPr>
              <a:t>in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latin typeface="Consolas" panose="020B0609020204030204" pitchFamily="49" charset="0"/>
              </a:rPr>
              <a:t>range</a:t>
            </a:r>
            <a:r>
              <a:rPr lang="ko-KR" altLang="en-US" sz="2400" dirty="0">
                <a:latin typeface="Consolas" panose="020B0609020204030204" pitchFamily="49" charset="0"/>
              </a:rPr>
              <a:t>(2,101) : #2부터 </a:t>
            </a:r>
            <a:r>
              <a:rPr lang="ko-KR" altLang="en-US" sz="2400" dirty="0" smtClean="0">
                <a:latin typeface="Consolas" panose="020B0609020204030204" pitchFamily="49" charset="0"/>
              </a:rPr>
              <a:t>100까지 </a:t>
            </a:r>
            <a:r>
              <a:rPr lang="ko-KR" altLang="en-US" sz="2400" dirty="0">
                <a:latin typeface="Consolas" panose="020B0609020204030204" pitchFamily="49" charset="0"/>
              </a:rPr>
              <a:t>체크함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    </a:t>
            </a:r>
            <a:r>
              <a:rPr lang="ko-KR" altLang="en-US" sz="2400" dirty="0" err="1">
                <a:latin typeface="Consolas" panose="020B0609020204030204" pitchFamily="49" charset="0"/>
              </a:rPr>
              <a:t>flag</a:t>
            </a:r>
            <a:r>
              <a:rPr lang="ko-KR" altLang="en-US" sz="2400" dirty="0">
                <a:latin typeface="Consolas" panose="020B0609020204030204" pitchFamily="49" charset="0"/>
              </a:rPr>
              <a:t> = 1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    </a:t>
            </a:r>
            <a:r>
              <a:rPr lang="ko-KR" altLang="en-US" sz="2400" dirty="0" err="1">
                <a:latin typeface="Consolas" panose="020B0609020204030204" pitchFamily="49" charset="0"/>
              </a:rPr>
              <a:t>for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latin typeface="Consolas" panose="020B0609020204030204" pitchFamily="49" charset="0"/>
              </a:rPr>
              <a:t>i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latin typeface="Consolas" panose="020B0609020204030204" pitchFamily="49" charset="0"/>
              </a:rPr>
              <a:t>in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latin typeface="Consolas" panose="020B0609020204030204" pitchFamily="49" charset="0"/>
              </a:rPr>
              <a:t>range</a:t>
            </a:r>
            <a:r>
              <a:rPr lang="ko-KR" altLang="en-US" sz="2400" dirty="0">
                <a:latin typeface="Consolas" panose="020B0609020204030204" pitchFamily="49" charset="0"/>
              </a:rPr>
              <a:t>(2, </a:t>
            </a:r>
            <a:r>
              <a:rPr lang="ko-KR" altLang="en-US" sz="2400" dirty="0" err="1">
                <a:latin typeface="Consolas" panose="020B0609020204030204" pitchFamily="49" charset="0"/>
              </a:rPr>
              <a:t>num</a:t>
            </a:r>
            <a:r>
              <a:rPr lang="ko-KR" altLang="en-US" sz="2400" dirty="0">
                <a:latin typeface="Consolas" panose="020B0609020204030204" pitchFamily="49" charset="0"/>
              </a:rPr>
              <a:t>):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        </a:t>
            </a:r>
            <a:r>
              <a:rPr lang="ko-KR" altLang="en-US" sz="2400" dirty="0" err="1">
                <a:latin typeface="Consolas" panose="020B0609020204030204" pitchFamily="49" charset="0"/>
              </a:rPr>
              <a:t>if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latin typeface="Consolas" panose="020B0609020204030204" pitchFamily="49" charset="0"/>
              </a:rPr>
              <a:t>num</a:t>
            </a:r>
            <a:r>
              <a:rPr lang="ko-KR" altLang="en-US" sz="2400" dirty="0">
                <a:latin typeface="Consolas" panose="020B0609020204030204" pitchFamily="49" charset="0"/>
              </a:rPr>
              <a:t> % </a:t>
            </a:r>
            <a:r>
              <a:rPr lang="ko-KR" altLang="en-US" sz="2400" dirty="0" err="1">
                <a:latin typeface="Consolas" panose="020B0609020204030204" pitchFamily="49" charset="0"/>
              </a:rPr>
              <a:t>i</a:t>
            </a:r>
            <a:r>
              <a:rPr lang="ko-KR" altLang="en-US" sz="2400" dirty="0">
                <a:latin typeface="Consolas" panose="020B0609020204030204" pitchFamily="49" charset="0"/>
              </a:rPr>
              <a:t> == 0 :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            </a:t>
            </a:r>
            <a:r>
              <a:rPr lang="ko-KR" altLang="en-US" sz="2400" dirty="0" err="1">
                <a:latin typeface="Consolas" panose="020B0609020204030204" pitchFamily="49" charset="0"/>
              </a:rPr>
              <a:t>flag</a:t>
            </a:r>
            <a:r>
              <a:rPr lang="ko-KR" alt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            </a:t>
            </a:r>
            <a:r>
              <a:rPr lang="ko-KR" altLang="en-US" sz="2400" dirty="0" err="1">
                <a:latin typeface="Consolas" panose="020B0609020204030204" pitchFamily="49" charset="0"/>
              </a:rPr>
              <a:t>break</a:t>
            </a:r>
            <a:r>
              <a:rPr lang="ko-KR" altLang="en-US" sz="2400" dirty="0">
                <a:latin typeface="Consolas" panose="020B0609020204030204" pitchFamily="49" charset="0"/>
              </a:rPr>
              <a:t>   </a:t>
            </a:r>
            <a:r>
              <a:rPr lang="en-US" altLang="ko-KR" sz="2400" dirty="0">
                <a:latin typeface="Consolas" panose="020B0609020204030204" pitchFamily="49" charset="0"/>
              </a:rPr>
              <a:t>#</a:t>
            </a:r>
            <a:r>
              <a:rPr lang="ko-KR" altLang="en-US" sz="2400" dirty="0">
                <a:latin typeface="Consolas" panose="020B0609020204030204" pitchFamily="49" charset="0"/>
              </a:rPr>
              <a:t>나눠 떨어지는 수를 만나면 더이상 체크하지 않는다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  <a:endParaRPr lang="ko-KR" altLang="en-US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    </a:t>
            </a:r>
            <a:r>
              <a:rPr lang="ko-KR" altLang="en-US" sz="2400" dirty="0" err="1">
                <a:latin typeface="Consolas" panose="020B0609020204030204" pitchFamily="49" charset="0"/>
              </a:rPr>
              <a:t>if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latin typeface="Consolas" panose="020B0609020204030204" pitchFamily="49" charset="0"/>
              </a:rPr>
              <a:t>flag</a:t>
            </a:r>
            <a:r>
              <a:rPr lang="ko-KR" altLang="en-US" sz="2400" dirty="0">
                <a:latin typeface="Consolas" panose="020B0609020204030204" pitchFamily="49" charset="0"/>
              </a:rPr>
              <a:t> == 1 :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        </a:t>
            </a:r>
            <a:r>
              <a:rPr lang="ko-KR" altLang="en-US" sz="2400" dirty="0" err="1">
                <a:latin typeface="Consolas" panose="020B0609020204030204" pitchFamily="49" charset="0"/>
              </a:rPr>
              <a:t>prime.append</a:t>
            </a:r>
            <a:r>
              <a:rPr lang="ko-KR" altLang="en-US" sz="2400" dirty="0">
                <a:latin typeface="Consolas" panose="020B0609020204030204" pitchFamily="49" charset="0"/>
              </a:rPr>
              <a:t>(</a:t>
            </a:r>
            <a:r>
              <a:rPr lang="ko-KR" altLang="en-US" sz="2400" dirty="0" err="1">
                <a:latin typeface="Consolas" panose="020B0609020204030204" pitchFamily="49" charset="0"/>
              </a:rPr>
              <a:t>num</a:t>
            </a:r>
            <a:r>
              <a:rPr lang="ko-KR" alt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print(</a:t>
            </a:r>
            <a:r>
              <a:rPr lang="ko-KR" altLang="en-US" sz="2400" dirty="0" err="1">
                <a:latin typeface="Consolas" panose="020B0609020204030204" pitchFamily="49" charset="0"/>
              </a:rPr>
              <a:t>len</a:t>
            </a:r>
            <a:r>
              <a:rPr lang="ko-KR" altLang="en-US" sz="2400" dirty="0">
                <a:latin typeface="Consolas" panose="020B0609020204030204" pitchFamily="49" charset="0"/>
              </a:rPr>
              <a:t>(</a:t>
            </a:r>
            <a:r>
              <a:rPr lang="ko-KR" altLang="en-US" sz="2400" dirty="0" err="1">
                <a:latin typeface="Consolas" panose="020B0609020204030204" pitchFamily="49" charset="0"/>
              </a:rPr>
              <a:t>prime</a:t>
            </a:r>
            <a:r>
              <a:rPr lang="ko-KR" altLang="en-US" sz="2400" dirty="0">
                <a:latin typeface="Consolas" panose="020B0609020204030204" pitchFamily="49" charset="0"/>
              </a:rPr>
              <a:t>)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197E57-31ED-4819-84E7-D4A578586D7B}"/>
              </a:ext>
            </a:extLst>
          </p:cNvPr>
          <p:cNvSpPr/>
          <p:nvPr/>
        </p:nvSpPr>
        <p:spPr>
          <a:xfrm>
            <a:off x="5836468" y="59155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2, 3, 5, 7, 11, 13, 17, 19, 23, 29, 31, 37, 41, 43, 47, 53, 59, 61, 67, 71, 73, 79, 83, 89, 97</a:t>
            </a:r>
            <a:r>
              <a:rPr lang="ko-KR" altLang="en-US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 모두 </a:t>
            </a:r>
            <a:r>
              <a:rPr lang="en-US" altLang="ko-KR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25</a:t>
            </a:r>
            <a:r>
              <a:rPr lang="ko-KR" altLang="en-US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개다</a:t>
            </a:r>
            <a:r>
              <a:rPr lang="en-US" altLang="ko-KR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87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(+) 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집합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32B4D-7352-4BB1-B5F5-CBB6913560E7}"/>
              </a:ext>
            </a:extLst>
          </p:cNvPr>
          <p:cNvSpPr txBox="1"/>
          <p:nvPr/>
        </p:nvSpPr>
        <p:spPr>
          <a:xfrm>
            <a:off x="4488680" y="1114870"/>
            <a:ext cx="81752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값 추가 </a:t>
            </a:r>
            <a:r>
              <a:rPr lang="en-US" altLang="ko-KR" sz="2400" dirty="0"/>
              <a:t>/ </a:t>
            </a:r>
            <a:r>
              <a:rPr lang="ko-KR" altLang="en-US" sz="2400" dirty="0"/>
              <a:t>제거 </a:t>
            </a:r>
            <a:r>
              <a:rPr lang="ko-KR" altLang="en-US" sz="2400" b="1" dirty="0"/>
              <a:t>가능</a:t>
            </a:r>
            <a:endParaRPr lang="en-US" altLang="ko-KR" sz="2400" b="1" dirty="0"/>
          </a:p>
          <a:p>
            <a:pPr algn="ctr"/>
            <a:r>
              <a:rPr lang="ko-KR" altLang="en-US" sz="2400" dirty="0"/>
              <a:t>인덱싱은 </a:t>
            </a:r>
            <a:r>
              <a:rPr lang="ko-KR" altLang="en-US" sz="2400" b="1" dirty="0"/>
              <a:t>불가능</a:t>
            </a:r>
            <a:endParaRPr lang="en-US" altLang="ko-KR" sz="2400" b="1" dirty="0"/>
          </a:p>
          <a:p>
            <a:pPr algn="ctr"/>
            <a:r>
              <a:rPr lang="ko-KR" altLang="en-US" sz="2400" dirty="0"/>
              <a:t>인덱싱 하려면 리스트로 변환 후 인덱싱 하면 된다</a:t>
            </a:r>
            <a:r>
              <a:rPr lang="en-US" altLang="ko-KR" sz="2400" dirty="0"/>
              <a:t>!</a:t>
            </a:r>
          </a:p>
          <a:p>
            <a:pPr algn="ctr"/>
            <a:r>
              <a:rPr lang="en-US" altLang="ko-KR" sz="2400" dirty="0"/>
              <a:t>  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1582E-AD0A-4BD4-8207-8DA0ECCE7221}"/>
              </a:ext>
            </a:extLst>
          </p:cNvPr>
          <p:cNvSpPr txBox="1"/>
          <p:nvPr/>
        </p:nvSpPr>
        <p:spPr>
          <a:xfrm>
            <a:off x="401041" y="1284552"/>
            <a:ext cx="81752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집합 연산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a = set('hello world')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b = set('hello python')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print(a | b)   </a:t>
            </a:r>
            <a:r>
              <a:rPr lang="en-US" altLang="ko-KR" sz="2400" b="1" dirty="0"/>
              <a:t># </a:t>
            </a:r>
            <a:r>
              <a:rPr lang="ko-KR" altLang="en-US" sz="2400" b="1" dirty="0"/>
              <a:t>합집합</a:t>
            </a:r>
            <a:endParaRPr lang="en-US" altLang="ko-KR" sz="2400" b="1" dirty="0"/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print(a &amp; b)   </a:t>
            </a:r>
            <a:r>
              <a:rPr lang="en-US" altLang="ko-KR" sz="2400" b="1" dirty="0"/>
              <a:t># </a:t>
            </a:r>
            <a:r>
              <a:rPr lang="ko-KR" altLang="en-US" sz="2400" b="1" dirty="0"/>
              <a:t>교집합</a:t>
            </a:r>
            <a:endParaRPr lang="en-US" altLang="ko-KR" sz="2400" b="1" dirty="0"/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print(a - b)   </a:t>
            </a:r>
            <a:r>
              <a:rPr lang="en-US" altLang="ko-KR" sz="2400" b="1" dirty="0"/>
              <a:t># </a:t>
            </a:r>
            <a:r>
              <a:rPr lang="ko-KR" altLang="en-US" sz="2400" b="1" dirty="0" err="1"/>
              <a:t>차집합</a:t>
            </a:r>
            <a:endParaRPr lang="en-US" altLang="ko-KR" sz="2400" b="1" dirty="0"/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print(a ^ b)  </a:t>
            </a:r>
            <a:r>
              <a:rPr lang="en-US" altLang="ko-KR" sz="2400" b="1" dirty="0"/>
              <a:t># </a:t>
            </a:r>
            <a:r>
              <a:rPr lang="ko-KR" altLang="en-US" sz="2400" b="1" dirty="0"/>
              <a:t>합집합에서 교집합 뺀 집합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 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7494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Python 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문법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090A4-E3A9-46E8-9E10-42B6C9DFAEC8}"/>
              </a:ext>
            </a:extLst>
          </p:cNvPr>
          <p:cNvSpPr txBox="1"/>
          <p:nvPr/>
        </p:nvSpPr>
        <p:spPr>
          <a:xfrm>
            <a:off x="2688879" y="1928388"/>
            <a:ext cx="49431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자료형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숫자형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문자열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리스트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32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튜플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32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딕셔너리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ko-KR" altLang="en-US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C0C14-4E8D-4E69-A503-8D192BC974D1}"/>
              </a:ext>
            </a:extLst>
          </p:cNvPr>
          <p:cNvSpPr txBox="1"/>
          <p:nvPr/>
        </p:nvSpPr>
        <p:spPr>
          <a:xfrm>
            <a:off x="6512460" y="1928388"/>
            <a:ext cx="26677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제어문</a:t>
            </a:r>
            <a:endParaRPr lang="en-US" altLang="ko-KR" sz="32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32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32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</a:p>
          <a:p>
            <a:pPr marL="342900" indent="-342900">
              <a:buAutoNum type="arabicPeriod"/>
            </a:pPr>
            <a:r>
              <a:rPr lang="en-US" altLang="ko-KR" sz="32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</a:p>
          <a:p>
            <a:pPr marL="342900" indent="-342900">
              <a:buAutoNum type="arabicPeriod"/>
            </a:pPr>
            <a:r>
              <a:rPr lang="en-US" altLang="ko-KR" sz="32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255596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18A698-6899-4186-93B9-728528807A03}"/>
              </a:ext>
            </a:extLst>
          </p:cNvPr>
          <p:cNvSpPr txBox="1"/>
          <p:nvPr/>
        </p:nvSpPr>
        <p:spPr>
          <a:xfrm>
            <a:off x="597529" y="1249377"/>
            <a:ext cx="91621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latin typeface="Consolas" panose="020B0609020204030204" pitchFamily="49" charset="0"/>
              </a:rPr>
              <a:t>제어문</a:t>
            </a:r>
            <a:endParaRPr lang="en-US" altLang="ko-KR" sz="3600" b="1" dirty="0">
              <a:latin typeface="Consolas" panose="020B0609020204030204" pitchFamily="49" charset="0"/>
            </a:endParaRPr>
          </a:p>
          <a:p>
            <a:endParaRPr lang="en-US" altLang="ko-KR" sz="36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3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for : </a:t>
            </a:r>
            <a:r>
              <a:rPr lang="ko-KR" altLang="en-US" sz="3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횟수로 반복하기</a:t>
            </a:r>
            <a:endParaRPr lang="en-US" altLang="ko-KR" sz="36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altLang="ko-KR" sz="36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3600" b="1" dirty="0">
                <a:latin typeface="Consolas" panose="020B0609020204030204" pitchFamily="49" charset="0"/>
              </a:rPr>
              <a:t> if : </a:t>
            </a:r>
            <a:r>
              <a:rPr lang="ko-KR" altLang="en-US" sz="3600" b="1" dirty="0">
                <a:latin typeface="Consolas" panose="020B0609020204030204" pitchFamily="49" charset="0"/>
              </a:rPr>
              <a:t>조건 판별하기</a:t>
            </a:r>
            <a:endParaRPr lang="en-US" altLang="ko-KR" sz="3600" b="1" dirty="0">
              <a:latin typeface="Consolas" panose="020B0609020204030204" pitchFamily="49" charset="0"/>
            </a:endParaRPr>
          </a:p>
          <a:p>
            <a:r>
              <a:rPr lang="en-US" altLang="ko-KR" sz="36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3600" b="1" dirty="0">
                <a:latin typeface="Consolas" panose="020B0609020204030204" pitchFamily="49" charset="0"/>
              </a:rPr>
              <a:t>3. while : </a:t>
            </a:r>
            <a:r>
              <a:rPr lang="ko-KR" altLang="en-US" sz="3600" b="1" dirty="0">
                <a:latin typeface="Consolas" panose="020B0609020204030204" pitchFamily="49" charset="0"/>
              </a:rPr>
              <a:t>조건으로 반복하기</a:t>
            </a:r>
            <a:endParaRPr lang="en-US" altLang="ko-KR" sz="3600" b="1" dirty="0">
              <a:latin typeface="Consolas" panose="020B0609020204030204" pitchFamily="49" charset="0"/>
            </a:endParaRPr>
          </a:p>
        </p:txBody>
      </p:sp>
      <p:pic>
        <p:nvPicPr>
          <p:cNvPr id="2050" name="Picture 2" descr="https://static.thenounproject.com/png/1307937-200.png">
            <a:extLst>
              <a:ext uri="{FF2B5EF4-FFF2-40B4-BE49-F238E27FC236}">
                <a16:creationId xmlns:a16="http://schemas.microsoft.com/office/drawing/2014/main" id="{7C449CFB-BA3E-4503-8485-32D8DC9BC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90" y="280656"/>
            <a:ext cx="2299581" cy="229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319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– for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CCCF3FC-12BB-4EEB-AE84-6A23BF89DFDA}"/>
              </a:ext>
            </a:extLst>
          </p:cNvPr>
          <p:cNvSpPr/>
          <p:nvPr/>
        </p:nvSpPr>
        <p:spPr>
          <a:xfrm>
            <a:off x="775580" y="1439377"/>
            <a:ext cx="4267200" cy="12003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1F070-FFA6-42E2-9441-483A0933E4CC}"/>
              </a:ext>
            </a:extLst>
          </p:cNvPr>
          <p:cNvSpPr txBox="1"/>
          <p:nvPr/>
        </p:nvSpPr>
        <p:spPr>
          <a:xfrm>
            <a:off x="1041149" y="1575303"/>
            <a:ext cx="4390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for </a:t>
            </a:r>
            <a:r>
              <a:rPr lang="ko-KR" altLang="en-US" sz="2800" b="1" dirty="0">
                <a:latin typeface="Consolas" panose="020B0609020204030204" pitchFamily="49" charset="0"/>
              </a:rPr>
              <a:t>변수 </a:t>
            </a:r>
            <a:r>
              <a:rPr lang="en-US" altLang="ko-KR" sz="2800" b="1" dirty="0">
                <a:latin typeface="Consolas" panose="020B0609020204030204" pitchFamily="49" charset="0"/>
              </a:rPr>
              <a:t>in</a:t>
            </a:r>
            <a:r>
              <a:rPr lang="ko-KR" altLang="en-US" sz="2800" b="1" dirty="0">
                <a:latin typeface="Consolas" panose="020B0609020204030204" pitchFamily="49" charset="0"/>
              </a:rPr>
              <a:t> 리스트 </a:t>
            </a:r>
            <a:r>
              <a:rPr lang="en-US" altLang="ko-KR" sz="28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	</a:t>
            </a:r>
            <a:r>
              <a:rPr lang="ko-KR" altLang="en-US" sz="2800" b="1" dirty="0">
                <a:latin typeface="Consolas" panose="020B0609020204030204" pitchFamily="49" charset="0"/>
              </a:rPr>
              <a:t>실행할 명령</a:t>
            </a:r>
            <a:endParaRPr lang="en-US" altLang="ko-KR" sz="2800" b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D2DA9-3B8F-48C2-84CF-B644A3852D97}"/>
              </a:ext>
            </a:extLst>
          </p:cNvPr>
          <p:cNvSpPr txBox="1"/>
          <p:nvPr/>
        </p:nvSpPr>
        <p:spPr>
          <a:xfrm>
            <a:off x="6171447" y="1341604"/>
            <a:ext cx="63283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onsolas" panose="020B0609020204030204" pitchFamily="49" charset="0"/>
              </a:rPr>
              <a:t>코드블록을 구분하기위해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b="1" dirty="0">
                <a:latin typeface="Consolas" panose="020B0609020204030204" pitchFamily="49" charset="0"/>
              </a:rPr>
              <a:t> </a:t>
            </a:r>
            <a:r>
              <a:rPr lang="ko-KR" altLang="en-US" sz="2400" dirty="0">
                <a:latin typeface="Consolas" panose="020B0609020204030204" pitchFamily="49" charset="0"/>
              </a:rPr>
              <a:t>와 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들여쓰기</a:t>
            </a:r>
            <a:r>
              <a:rPr lang="ko-KR" altLang="en-US" sz="2400" dirty="0">
                <a:latin typeface="Consolas" panose="020B0609020204030204" pitchFamily="49" charset="0"/>
              </a:rPr>
              <a:t> 사용하다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들여쓰기는 띄어쓰기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칸 또는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tab</a:t>
            </a:r>
            <a:r>
              <a:rPr lang="ko-KR" altLang="en-US" sz="2400" dirty="0">
                <a:latin typeface="Consolas" panose="020B0609020204030204" pitchFamily="49" charset="0"/>
              </a:rPr>
              <a:t>으로</a:t>
            </a:r>
            <a:r>
              <a:rPr lang="en-US" altLang="ko-KR" sz="2400" dirty="0">
                <a:latin typeface="Consolas" panose="020B0609020204030204" pitchFamily="49" charset="0"/>
              </a:rPr>
              <a:t>!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다만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>
                <a:latin typeface="Consolas" panose="020B0609020204030204" pitchFamily="49" charset="0"/>
              </a:rPr>
              <a:t>한 가지 방법으로 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통일</a:t>
            </a:r>
            <a:r>
              <a:rPr lang="en-US" altLang="ko-KR" sz="2400" dirty="0">
                <a:latin typeface="Consolas" panose="020B0609020204030204" pitchFamily="49" charset="0"/>
              </a:rPr>
              <a:t>!!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8F1042-9DE5-455A-8C6B-E58D3ED317E7}"/>
              </a:ext>
            </a:extLst>
          </p:cNvPr>
          <p:cNvSpPr txBox="1"/>
          <p:nvPr/>
        </p:nvSpPr>
        <p:spPr>
          <a:xfrm>
            <a:off x="857061" y="3445417"/>
            <a:ext cx="6328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num in [0,1,2] :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print(num)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F4D408-BC9F-4287-998F-1B999706FFC0}"/>
              </a:ext>
            </a:extLst>
          </p:cNvPr>
          <p:cNvSpPr txBox="1"/>
          <p:nvPr/>
        </p:nvSpPr>
        <p:spPr>
          <a:xfrm>
            <a:off x="312344" y="4933677"/>
            <a:ext cx="107872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문제</a:t>
            </a:r>
            <a:r>
              <a:rPr lang="en-US" altLang="ko-KR" sz="2800" b="1" dirty="0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2800" b="1" dirty="0">
                <a:latin typeface="Consolas" panose="020B0609020204030204" pitchFamily="49" charset="0"/>
              </a:rPr>
              <a:t>리스트에 거북이 </a:t>
            </a:r>
            <a:r>
              <a:rPr lang="en-US" altLang="ko-KR" sz="2800" b="1" dirty="0">
                <a:latin typeface="Consolas" panose="020B0609020204030204" pitchFamily="49" charset="0"/>
              </a:rPr>
              <a:t>3</a:t>
            </a:r>
            <a:r>
              <a:rPr lang="ko-KR" altLang="en-US" sz="2800" b="1" dirty="0">
                <a:latin typeface="Consolas" panose="020B0609020204030204" pitchFamily="49" charset="0"/>
              </a:rPr>
              <a:t>마리를 넣고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ko-KR" altLang="en-US" sz="2800" b="1" dirty="0">
                <a:latin typeface="Consolas" panose="020B0609020204030204" pitchFamily="49" charset="0"/>
              </a:rPr>
              <a:t>거북이 모두에게 </a:t>
            </a:r>
            <a:r>
              <a:rPr lang="en-US" altLang="ko-KR" sz="2800" b="1" dirty="0">
                <a:latin typeface="Consolas" panose="020B0609020204030204" pitchFamily="49" charset="0"/>
              </a:rPr>
              <a:t>“OO</a:t>
            </a:r>
            <a:r>
              <a:rPr lang="ko-KR" altLang="en-US" sz="2800" b="1" dirty="0">
                <a:latin typeface="Consolas" panose="020B0609020204030204" pitchFamily="49" charset="0"/>
              </a:rPr>
              <a:t>거북이 안녕</a:t>
            </a:r>
            <a:r>
              <a:rPr lang="en-US" altLang="ko-KR" sz="2800" b="1" dirty="0">
                <a:latin typeface="Consolas" panose="020B0609020204030204" pitchFamily="49" charset="0"/>
              </a:rPr>
              <a:t>~!” </a:t>
            </a:r>
            <a:r>
              <a:rPr lang="ko-KR" altLang="en-US" sz="2800" b="1" dirty="0">
                <a:latin typeface="Consolas" panose="020B0609020204030204" pitchFamily="49" charset="0"/>
              </a:rPr>
              <a:t>하고 인사해보자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6627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– for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8F1042-9DE5-455A-8C6B-E58D3ED317E7}"/>
              </a:ext>
            </a:extLst>
          </p:cNvPr>
          <p:cNvSpPr txBox="1"/>
          <p:nvPr/>
        </p:nvSpPr>
        <p:spPr>
          <a:xfrm>
            <a:off x="929489" y="1607564"/>
            <a:ext cx="10034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turtle= [“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바다거북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”, “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초록거북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”, “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얼룩거북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”]</a:t>
            </a:r>
          </a:p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t in turtle :</a:t>
            </a:r>
          </a:p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print(t, “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아 안녕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~!”)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2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1806</Words>
  <Application>Microsoft Office PowerPoint</Application>
  <PresentationFormat>와이드스크린</PresentationFormat>
  <Paragraphs>445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돋움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crong</dc:creator>
  <cp:lastModifiedBy>crong</cp:lastModifiedBy>
  <cp:revision>36</cp:revision>
  <dcterms:created xsi:type="dcterms:W3CDTF">2018-09-14T10:55:08Z</dcterms:created>
  <dcterms:modified xsi:type="dcterms:W3CDTF">2018-09-17T09:24:18Z</dcterms:modified>
</cp:coreProperties>
</file>