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5" r:id="rId4"/>
    <p:sldId id="274" r:id="rId5"/>
    <p:sldId id="276" r:id="rId6"/>
    <p:sldId id="278" r:id="rId7"/>
    <p:sldId id="258" r:id="rId8"/>
    <p:sldId id="257" r:id="rId9"/>
    <p:sldId id="259" r:id="rId10"/>
    <p:sldId id="260" r:id="rId11"/>
    <p:sldId id="261" r:id="rId12"/>
    <p:sldId id="269" r:id="rId13"/>
    <p:sldId id="262" r:id="rId14"/>
    <p:sldId id="268" r:id="rId15"/>
    <p:sldId id="270" r:id="rId16"/>
    <p:sldId id="266" r:id="rId17"/>
    <p:sldId id="26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8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tmp"/><Relationship Id="rId3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tmp"/><Relationship Id="rId3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4" Type="http://schemas.openxmlformats.org/officeDocument/2006/relationships/image" Target="../media/image20.tm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tmp"/><Relationship Id="rId3" Type="http://schemas.openxmlformats.org/officeDocument/2006/relationships/image" Target="../media/image22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tmp"/><Relationship Id="rId3" Type="http://schemas.openxmlformats.org/officeDocument/2006/relationships/image" Target="../media/image24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tmp"/><Relationship Id="rId3" Type="http://schemas.openxmlformats.org/officeDocument/2006/relationships/image" Target="../media/image27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mp"/><Relationship Id="rId3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mp"/><Relationship Id="rId3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DATA WITH OPEN REFINE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STORYTELLING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6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8" y="286603"/>
            <a:ext cx="10058400" cy="145075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with text facets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95006" y="1855259"/>
            <a:ext cx="4937760" cy="402336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We get a wide array of the same occupation named differently i.e. Boston Police employees</a:t>
            </a:r>
          </a:p>
          <a:p>
            <a:r>
              <a:rPr lang="en-US" dirty="0" smtClean="0"/>
              <a:t>Let’s clean these up: </a:t>
            </a:r>
          </a:p>
          <a:p>
            <a:r>
              <a:rPr lang="en-US" dirty="0" smtClean="0"/>
              <a:t>We see we have 1614 different rows of occupations though many are the same agency or employer</a:t>
            </a:r>
          </a:p>
          <a:p>
            <a:r>
              <a:rPr lang="en-US" dirty="0" smtClean="0"/>
              <a:t>Let’s first get rid of any trailing white spaces</a:t>
            </a:r>
          </a:p>
          <a:p>
            <a:r>
              <a:rPr lang="en-US" dirty="0" smtClean="0"/>
              <a:t>In Column J go to </a:t>
            </a:r>
            <a:r>
              <a:rPr lang="en-US" b="1" dirty="0" smtClean="0"/>
              <a:t>edit cells – common transforms – trim white space</a:t>
            </a:r>
          </a:p>
          <a:p>
            <a:r>
              <a:rPr lang="en-US" dirty="0" smtClean="0"/>
              <a:t>You’ll see:  Then </a:t>
            </a:r>
            <a:r>
              <a:rPr lang="en-US" b="1" dirty="0"/>
              <a:t>Text transform on 9 cells in column Occupation: </a:t>
            </a:r>
            <a:r>
              <a:rPr lang="en-US" b="1" dirty="0" err="1"/>
              <a:t>value.trim</a:t>
            </a:r>
            <a:r>
              <a:rPr lang="en-US" b="1" dirty="0"/>
              <a:t>()Undo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" name="Content Placeholder 10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t="20739" r="-278" b="710"/>
          <a:stretch/>
        </p:blipFill>
        <p:spPr>
          <a:xfrm>
            <a:off x="6333434" y="1737360"/>
            <a:ext cx="3430382" cy="3160289"/>
          </a:xfrm>
        </p:spPr>
      </p:pic>
      <p:sp>
        <p:nvSpPr>
          <p:cNvPr id="12" name="Up-Down Arrow 11"/>
          <p:cNvSpPr/>
          <p:nvPr/>
        </p:nvSpPr>
        <p:spPr>
          <a:xfrm rot="917758">
            <a:off x="7086600" y="866775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7994534" y="4897649"/>
            <a:ext cx="702564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8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with text 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Before we go further with cleaning the occupation column for police, let’s check the </a:t>
            </a:r>
            <a:r>
              <a:rPr lang="en-US" b="1" dirty="0" smtClean="0"/>
              <a:t>employe</a:t>
            </a:r>
            <a:r>
              <a:rPr lang="en-US" dirty="0" smtClean="0"/>
              <a:t>r column – </a:t>
            </a:r>
            <a:r>
              <a:rPr lang="en-US" b="1" dirty="0" smtClean="0"/>
              <a:t>Column K</a:t>
            </a:r>
          </a:p>
          <a:p>
            <a:r>
              <a:rPr lang="en-US" dirty="0" smtClean="0"/>
              <a:t>Remove the data we were cleaning – occupation - by clicking </a:t>
            </a:r>
            <a:r>
              <a:rPr lang="en-US" b="1" dirty="0" smtClean="0"/>
              <a:t>Remove All</a:t>
            </a:r>
          </a:p>
          <a:p>
            <a:r>
              <a:rPr lang="en-US" b="1" dirty="0" smtClean="0"/>
              <a:t>Now click on:</a:t>
            </a:r>
          </a:p>
          <a:p>
            <a:r>
              <a:rPr lang="en-US" b="1" dirty="0" smtClean="0"/>
              <a:t>Employer – Column K</a:t>
            </a:r>
          </a:p>
          <a:p>
            <a:r>
              <a:rPr lang="en-US" b="1" dirty="0" smtClean="0"/>
              <a:t>Facet</a:t>
            </a:r>
          </a:p>
          <a:p>
            <a:r>
              <a:rPr lang="en-US" b="1" dirty="0" smtClean="0"/>
              <a:t>Text Facet</a:t>
            </a:r>
          </a:p>
          <a:p>
            <a:pPr lvl="1"/>
            <a:r>
              <a:rPr lang="en-US" dirty="0" smtClean="0"/>
              <a:t>You should get 3962 employers</a:t>
            </a:r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t="48709" r="-4824" b="-11280"/>
          <a:stretch/>
        </p:blipFill>
        <p:spPr>
          <a:xfrm>
            <a:off x="5913438" y="2388659"/>
            <a:ext cx="4937125" cy="232479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5" descr="Snipping Too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8" t="44065" r="-5528" b="-20854"/>
          <a:stretch/>
        </p:blipFill>
        <p:spPr>
          <a:xfrm>
            <a:off x="6346083" y="3895725"/>
            <a:ext cx="4809597" cy="29622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10351" y="43656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897368" y="1348930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1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by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Let’s count our employers in descending order</a:t>
            </a:r>
          </a:p>
          <a:p>
            <a:r>
              <a:rPr lang="en-US" dirty="0" smtClean="0"/>
              <a:t>Click: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We see City of Boston at the top with 565 employees giving to Walsh</a:t>
            </a:r>
          </a:p>
          <a:p>
            <a:r>
              <a:rPr lang="en-US" dirty="0" smtClean="0"/>
              <a:t>Is that accurate?</a:t>
            </a:r>
          </a:p>
          <a:p>
            <a:r>
              <a:rPr lang="en-US" dirty="0" smtClean="0"/>
              <a:t>No, because the City of Boston and other EMPLOYERS are listed in this column many different ways</a:t>
            </a:r>
          </a:p>
          <a:p>
            <a:r>
              <a:rPr lang="en-US" dirty="0" smtClean="0"/>
              <a:t>Let’s clean by clustering</a:t>
            </a:r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1"/>
          <a:stretch/>
        </p:blipFill>
        <p:spPr>
          <a:xfrm>
            <a:off x="7351041" y="2152650"/>
            <a:ext cx="3204918" cy="3021013"/>
          </a:xfrm>
        </p:spPr>
      </p:pic>
      <p:sp>
        <p:nvSpPr>
          <p:cNvPr id="6" name="Frame 5"/>
          <p:cNvSpPr/>
          <p:nvPr/>
        </p:nvSpPr>
        <p:spPr>
          <a:xfrm>
            <a:off x="6715125" y="1000125"/>
            <a:ext cx="5038725" cy="56959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5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Let’s cluster by employer</a:t>
            </a:r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t="25028" r="10221" b="31848"/>
          <a:stretch/>
        </p:blipFill>
        <p:spPr>
          <a:xfrm>
            <a:off x="1578466" y="1845735"/>
            <a:ext cx="4044950" cy="18383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Click on:</a:t>
            </a:r>
          </a:p>
          <a:p>
            <a:r>
              <a:rPr lang="en-US" b="1" dirty="0" smtClean="0"/>
              <a:t>Cluster</a:t>
            </a:r>
          </a:p>
          <a:p>
            <a:r>
              <a:rPr lang="en-US" dirty="0" smtClean="0"/>
              <a:t>We get a grid that gives us choices in how we want to name EMPLOYER</a:t>
            </a:r>
          </a:p>
          <a:p>
            <a:r>
              <a:rPr lang="en-US" dirty="0" smtClean="0"/>
              <a:t>There a lot of problems with this column</a:t>
            </a:r>
          </a:p>
          <a:p>
            <a:pPr lvl="1"/>
            <a:r>
              <a:rPr lang="en-US" dirty="0" smtClean="0"/>
              <a:t>Commonwealth of Mass is listed a number of different ways</a:t>
            </a:r>
          </a:p>
          <a:p>
            <a:pPr lvl="1"/>
            <a:r>
              <a:rPr lang="en-US" dirty="0" smtClean="0"/>
              <a:t>so is self and unemployed (also listed as not employed)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is McDermott </a:t>
            </a:r>
            <a:r>
              <a:rPr lang="en-US" dirty="0" err="1"/>
              <a:t>Quilty</a:t>
            </a:r>
            <a:r>
              <a:rPr lang="en-US" dirty="0"/>
              <a:t> &amp; Miller </a:t>
            </a:r>
            <a:r>
              <a:rPr lang="en-US" dirty="0" smtClean="0"/>
              <a:t>LLP, which is also listed as McDermott, </a:t>
            </a:r>
            <a:r>
              <a:rPr lang="en-US" dirty="0" err="1" smtClean="0"/>
              <a:t>Quilty</a:t>
            </a:r>
            <a:r>
              <a:rPr lang="en-US" dirty="0" smtClean="0"/>
              <a:t> and Miller</a:t>
            </a:r>
          </a:p>
          <a:p>
            <a:pPr lvl="1"/>
            <a:r>
              <a:rPr lang="en-US" dirty="0" smtClean="0"/>
              <a:t>So is MBTA</a:t>
            </a:r>
          </a:p>
          <a:p>
            <a:endParaRPr lang="en-US" dirty="0"/>
          </a:p>
        </p:txBody>
      </p:sp>
      <p:pic>
        <p:nvPicPr>
          <p:cNvPr id="6" name="Picture 5" descr="Snipping Too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1"/>
          <a:stretch/>
        </p:blipFill>
        <p:spPr>
          <a:xfrm>
            <a:off x="1647046" y="3792435"/>
            <a:ext cx="4479434" cy="2180696"/>
          </a:xfrm>
          <a:prstGeom prst="rect">
            <a:avLst/>
          </a:prstGeom>
        </p:spPr>
      </p:pic>
      <p:sp>
        <p:nvSpPr>
          <p:cNvPr id="7" name="Up Arrow Callout 6"/>
          <p:cNvSpPr/>
          <p:nvPr/>
        </p:nvSpPr>
        <p:spPr>
          <a:xfrm>
            <a:off x="3990975" y="4882783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 rot="3502592">
            <a:off x="5472540" y="1339194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with clusters</a:t>
            </a:r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2"/>
          <a:stretch/>
        </p:blipFill>
        <p:spPr>
          <a:xfrm>
            <a:off x="1097280" y="1816950"/>
            <a:ext cx="4938712" cy="19637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Clustering helps you find groups of different cell values that might be alternative representations of the same thing </a:t>
            </a:r>
          </a:p>
          <a:p>
            <a:r>
              <a:rPr lang="en-US" dirty="0" smtClean="0"/>
              <a:t>If we keep “fingerprint” we get 161 different clusters; if we choose “</a:t>
            </a:r>
            <a:r>
              <a:rPr lang="en-US" dirty="0" err="1" smtClean="0"/>
              <a:t>ngram</a:t>
            </a:r>
            <a:r>
              <a:rPr lang="en-US" dirty="0" smtClean="0"/>
              <a:t>-fingerprint” we get a more aggressive look with 184 </a:t>
            </a:r>
          </a:p>
          <a:p>
            <a:r>
              <a:rPr lang="en-US" dirty="0" smtClean="0"/>
              <a:t>You </a:t>
            </a:r>
            <a:r>
              <a:rPr lang="en-US" dirty="0"/>
              <a:t>can select each group whose choices you want to "merge" and enter the text that all choices in that group will be replaced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Or you can </a:t>
            </a:r>
            <a:r>
              <a:rPr lang="en-US" b="1" dirty="0" smtClean="0"/>
              <a:t>select all </a:t>
            </a:r>
            <a:r>
              <a:rPr lang="en-US" dirty="0" smtClean="0"/>
              <a:t>and </a:t>
            </a:r>
            <a:r>
              <a:rPr lang="en-US" b="1" dirty="0" smtClean="0"/>
              <a:t>merge selected and close</a:t>
            </a:r>
            <a:r>
              <a:rPr lang="en-US" dirty="0" smtClean="0"/>
              <a:t> to match all similar EMPLOYERS together</a:t>
            </a:r>
          </a:p>
          <a:p>
            <a:r>
              <a:rPr lang="en-US" dirty="0" smtClean="0"/>
              <a:t>That cleans the data up to give you 3729 different EMPLOYERS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nipping Too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9"/>
          <a:stretch/>
        </p:blipFill>
        <p:spPr>
          <a:xfrm>
            <a:off x="899232" y="3695700"/>
            <a:ext cx="2667404" cy="1138510"/>
          </a:xfrm>
          <a:prstGeom prst="rect">
            <a:avLst/>
          </a:prstGeom>
        </p:spPr>
      </p:pic>
      <p:pic>
        <p:nvPicPr>
          <p:cNvPr id="7" name="Picture 6" descr="WALSH CONTRIBUTIONS xlsx - OpenRefine - Google Chro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22" y="4412190"/>
            <a:ext cx="3265170" cy="1757805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333702" y="459189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1748302" y="4443274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with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Let’s check our EMPLOYERS – any problems?</a:t>
            </a:r>
          </a:p>
          <a:p>
            <a:r>
              <a:rPr lang="en-US" dirty="0" smtClean="0"/>
              <a:t>there are 6 additional clusters with differing names</a:t>
            </a:r>
          </a:p>
          <a:p>
            <a:r>
              <a:rPr lang="en-US" dirty="0" smtClean="0"/>
              <a:t>If we click select all and merge selected and close, we’ve cleaned our data again and brought the group down to 3723</a:t>
            </a:r>
          </a:p>
          <a:p>
            <a:r>
              <a:rPr lang="en-US" dirty="0" smtClean="0"/>
              <a:t>Any problems?</a:t>
            </a:r>
          </a:p>
          <a:p>
            <a:r>
              <a:rPr lang="en-US" dirty="0" smtClean="0"/>
              <a:t>If we choose </a:t>
            </a:r>
            <a:r>
              <a:rPr lang="en-US" b="1" dirty="0" smtClean="0"/>
              <a:t>fingerprint</a:t>
            </a:r>
            <a:r>
              <a:rPr lang="en-US" dirty="0" smtClean="0"/>
              <a:t> or </a:t>
            </a:r>
            <a:r>
              <a:rPr lang="en-US" b="1" dirty="0" err="1" smtClean="0"/>
              <a:t>ngram</a:t>
            </a:r>
            <a:r>
              <a:rPr lang="en-US" b="1" dirty="0" smtClean="0"/>
              <a:t>-fingerprint,</a:t>
            </a:r>
            <a:r>
              <a:rPr lang="en-US" dirty="0" smtClean="0"/>
              <a:t> we don’t see any additional clustering</a:t>
            </a:r>
          </a:p>
          <a:p>
            <a:r>
              <a:rPr lang="en-US" dirty="0" smtClean="0"/>
              <a:t>Let’s try another </a:t>
            </a:r>
            <a:r>
              <a:rPr lang="en-US" b="1" dirty="0" smtClean="0"/>
              <a:t>Keying Function – </a:t>
            </a:r>
            <a:r>
              <a:rPr lang="en-US" b="1" dirty="0" err="1" smtClean="0"/>
              <a:t>Metaphone</a:t>
            </a:r>
            <a:r>
              <a:rPr lang="en-US" b="1" dirty="0" smtClean="0"/>
              <a:t> 3</a:t>
            </a:r>
            <a:r>
              <a:rPr lang="en-US" dirty="0" smtClean="0"/>
              <a:t> </a:t>
            </a:r>
            <a:r>
              <a:rPr lang="en-US" dirty="0"/>
              <a:t>                                                  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29340" r="-571" b="-1421"/>
          <a:stretch/>
        </p:blipFill>
        <p:spPr>
          <a:xfrm>
            <a:off x="6626913" y="395920"/>
            <a:ext cx="3338725" cy="2899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5" descr="Snipping To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63" y="2517705"/>
            <a:ext cx="5027587" cy="26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9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with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Now we see 250 groups of names clustered together</a:t>
            </a:r>
          </a:p>
          <a:p>
            <a:r>
              <a:rPr lang="en-US" dirty="0" smtClean="0"/>
              <a:t>What’s the problem?</a:t>
            </a:r>
          </a:p>
          <a:p>
            <a:r>
              <a:rPr lang="en-US" dirty="0" smtClean="0"/>
              <a:t>Open Refine has been too aggressive in clustering; some of these EMPLOYER names don’t belong together i.e. </a:t>
            </a:r>
          </a:p>
          <a:p>
            <a:pPr lvl="1"/>
            <a:r>
              <a:rPr lang="en-US" dirty="0" smtClean="0"/>
              <a:t>Boston Public Schools </a:t>
            </a:r>
          </a:p>
          <a:p>
            <a:pPr lvl="1"/>
            <a:r>
              <a:rPr lang="en-US" dirty="0" smtClean="0"/>
              <a:t>Boston Public Works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/>
          <a:stretch/>
        </p:blipFill>
        <p:spPr>
          <a:xfrm>
            <a:off x="5883779" y="1661160"/>
            <a:ext cx="4348742" cy="29733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" name="Picture 5" descr="Snipping To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577544"/>
            <a:ext cx="3467100" cy="25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with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if we changed the method from key collision to nearest neighbor?</a:t>
            </a:r>
          </a:p>
          <a:p>
            <a:r>
              <a:rPr lang="en-US" dirty="0" smtClean="0"/>
              <a:t>That gives us 55 clusters</a:t>
            </a:r>
          </a:p>
          <a:p>
            <a:r>
              <a:rPr lang="en-US" dirty="0" smtClean="0"/>
              <a:t>Let’s check our EMPLOYER names; if ok click select all and merge selected and close</a:t>
            </a:r>
          </a:p>
          <a:p>
            <a:r>
              <a:rPr lang="en-US" dirty="0" smtClean="0"/>
              <a:t>That brings us to 3671; let’s continue</a:t>
            </a:r>
          </a:p>
          <a:p>
            <a:r>
              <a:rPr lang="en-US" dirty="0" smtClean="0"/>
              <a:t>Change method from key collision to nearest neighbor</a:t>
            </a:r>
          </a:p>
          <a:p>
            <a:r>
              <a:rPr lang="en-US" dirty="0" smtClean="0"/>
              <a:t>We should get 2 more clusters</a:t>
            </a:r>
          </a:p>
          <a:p>
            <a:r>
              <a:rPr lang="en-US" dirty="0" smtClean="0"/>
              <a:t>Click select all and merge selected and close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1" t="30187" r="2701" b="-5805"/>
          <a:stretch/>
        </p:blipFill>
        <p:spPr>
          <a:xfrm>
            <a:off x="5939788" y="1737360"/>
            <a:ext cx="4937125" cy="22332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Circular Arrow 5"/>
          <p:cNvSpPr/>
          <p:nvPr/>
        </p:nvSpPr>
        <p:spPr>
          <a:xfrm>
            <a:off x="5939788" y="590550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7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with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Now are down to 3669</a:t>
            </a:r>
          </a:p>
          <a:p>
            <a:r>
              <a:rPr lang="en-US" dirty="0" smtClean="0"/>
              <a:t>Rather than continue to cluster and </a:t>
            </a:r>
            <a:r>
              <a:rPr lang="en-US" dirty="0" err="1" smtClean="0"/>
              <a:t>recluster</a:t>
            </a:r>
            <a:r>
              <a:rPr lang="en-US" dirty="0" smtClean="0"/>
              <a:t> this way, let’s edit the EMPLOYER names</a:t>
            </a:r>
          </a:p>
          <a:p>
            <a:r>
              <a:rPr lang="en-US" dirty="0" smtClean="0"/>
              <a:t>We have one group called self and one called self-employed; let’s edit self-employed to just say self</a:t>
            </a:r>
          </a:p>
          <a:p>
            <a:r>
              <a:rPr lang="en-US" dirty="0" smtClean="0"/>
              <a:t>Let’s do the same with letter sent and send letter </a:t>
            </a:r>
          </a:p>
          <a:p>
            <a:r>
              <a:rPr lang="en-US" dirty="0" smtClean="0"/>
              <a:t>And with Boston Police Department </a:t>
            </a:r>
          </a:p>
          <a:p>
            <a:r>
              <a:rPr lang="en-US" dirty="0" smtClean="0"/>
              <a:t>And so on</a:t>
            </a:r>
          </a:p>
          <a:p>
            <a:r>
              <a:rPr lang="en-US" dirty="0" smtClean="0"/>
              <a:t>IMPORTANT – if you aren’t sure to merge something DON’T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9" b="16580"/>
          <a:stretch/>
        </p:blipFill>
        <p:spPr>
          <a:xfrm>
            <a:off x="6454372" y="1933576"/>
            <a:ext cx="3340907" cy="234315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5" descr="Snipping To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301" y="3895048"/>
            <a:ext cx="3212950" cy="19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Open Refine?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/>
              <a:t>A web application that runs locally on your computer</a:t>
            </a:r>
          </a:p>
          <a:p>
            <a:r>
              <a:rPr lang="en-US" dirty="0" smtClean="0"/>
              <a:t>Don’t need an Internet connection to clean your data in Refine</a:t>
            </a:r>
          </a:p>
          <a:p>
            <a:r>
              <a:rPr lang="en-US" dirty="0" smtClean="0"/>
              <a:t>Can read numerous different formats of data</a:t>
            </a:r>
          </a:p>
          <a:p>
            <a:r>
              <a:rPr lang="en-US" dirty="0" smtClean="0"/>
              <a:t>Also allows for exploration of data – not just cleaning </a:t>
            </a:r>
          </a:p>
          <a:p>
            <a:r>
              <a:rPr lang="en-US" dirty="0"/>
              <a:t>Good practice:  http://onlinejournalismblog.com/tag/google-refine/</a:t>
            </a:r>
          </a:p>
        </p:txBody>
      </p:sp>
      <p:pic>
        <p:nvPicPr>
          <p:cNvPr id="5" name="Content Placeholder 4" descr="j0289054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1" r="9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195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Today’s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Cleaning data with:</a:t>
            </a:r>
          </a:p>
          <a:p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Cell splitting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Text facets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Clustering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Merging cells</a:t>
            </a:r>
            <a:endParaRPr lang="en-US" dirty="0"/>
          </a:p>
        </p:txBody>
      </p:sp>
      <p:pic>
        <p:nvPicPr>
          <p:cNvPr id="5" name="Content Placeholder 4" descr="Screen Shot 2014-10-23 at 12.49.15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 r="271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9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Let’s import some data to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charset="2"/>
              <a:buChar char="q"/>
            </a:pPr>
            <a:r>
              <a:rPr lang="en-US" dirty="0" smtClean="0"/>
              <a:t>Download the spreadsheet called “</a:t>
            </a:r>
            <a:r>
              <a:rPr lang="en-US" b="1" dirty="0" smtClean="0"/>
              <a:t>Employees</a:t>
            </a:r>
            <a:r>
              <a:rPr lang="en-US" dirty="0" smtClean="0"/>
              <a:t>” from Blackboard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Save it to your desktop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Start Open Refine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Import the spreadsheet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Create a </a:t>
            </a:r>
            <a:r>
              <a:rPr lang="en-US" b="1" dirty="0" smtClean="0"/>
              <a:t>new project </a:t>
            </a:r>
            <a:r>
              <a:rPr lang="en-US" dirty="0" smtClean="0"/>
              <a:t>named </a:t>
            </a:r>
            <a:r>
              <a:rPr lang="en-US" b="1" dirty="0" smtClean="0"/>
              <a:t>Employees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Do a four corners test: what do we have in our data?</a:t>
            </a:r>
            <a:endParaRPr lang="en-US" dirty="0"/>
          </a:p>
        </p:txBody>
      </p:sp>
      <p:pic>
        <p:nvPicPr>
          <p:cNvPr id="5" name="Content Placeholder 4" descr="Screen Shot 2014-10-23 at 12.34.43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6" b="14786"/>
          <a:stretch>
            <a:fillRect/>
          </a:stretch>
        </p:blipFill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6" name="Down Arrow Callout 5"/>
          <p:cNvSpPr/>
          <p:nvPr/>
        </p:nvSpPr>
        <p:spPr>
          <a:xfrm>
            <a:off x="9029700" y="698500"/>
            <a:ext cx="914400" cy="91440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Cleaning by splitting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We have our first and last names merged together, which can make it difficult to sort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Let’s split the cell into two columns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Click on the down arrow in your NAME column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Go to edit column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Go to split into several columns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We need to tell Open Refine how our data is separated in the column, which is a comma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And how many columns we want it broken into, which is 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0561320" y="3246120"/>
            <a:ext cx="822960" cy="82296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851900" y="2070100"/>
            <a:ext cx="1270000" cy="749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Screen Shot 2014-10-23 at 12.55.13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" r="123"/>
          <a:stretch>
            <a:fillRect/>
          </a:stretch>
        </p:blipFill>
        <p:spPr>
          <a:xfrm>
            <a:off x="6205220" y="1744135"/>
            <a:ext cx="4937760" cy="4023360"/>
          </a:xfrm>
        </p:spPr>
      </p:pic>
      <p:pic>
        <p:nvPicPr>
          <p:cNvPr id="10" name="Picture 9" descr="Screen Shot 2014-10-23 at 12.57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3723118"/>
            <a:ext cx="4292600" cy="3045982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9118600" y="157480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363200" y="293370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Cleaning by splitting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Insert a 2 into our column field</a:t>
            </a:r>
          </a:p>
          <a:p>
            <a:r>
              <a:rPr lang="en-US" dirty="0" smtClean="0"/>
              <a:t>Let’s </a:t>
            </a:r>
            <a:r>
              <a:rPr lang="en-US" dirty="0"/>
              <a:t>insert a comma into our separator field</a:t>
            </a:r>
          </a:p>
          <a:p>
            <a:r>
              <a:rPr lang="en-US" dirty="0" smtClean="0"/>
              <a:t>Click ok</a:t>
            </a:r>
          </a:p>
          <a:p>
            <a:r>
              <a:rPr lang="en-US" dirty="0" smtClean="0"/>
              <a:t>Your cell is split into two columns – </a:t>
            </a:r>
          </a:p>
          <a:p>
            <a:r>
              <a:rPr lang="en-US" dirty="0" smtClean="0"/>
              <a:t>Last name and first name</a:t>
            </a:r>
          </a:p>
          <a:p>
            <a:endParaRPr lang="en-US" dirty="0"/>
          </a:p>
        </p:txBody>
      </p:sp>
      <p:pic>
        <p:nvPicPr>
          <p:cNvPr id="7" name="Content Placeholder 6" descr="Screen Shot 2014-10-23 at 12.57.12 P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6" t="21126" r="3596" b="17693"/>
          <a:stretch/>
        </p:blipFill>
        <p:spPr>
          <a:xfrm>
            <a:off x="7937500" y="1422400"/>
            <a:ext cx="4254500" cy="2120900"/>
          </a:xfrm>
        </p:spPr>
      </p:pic>
      <p:sp>
        <p:nvSpPr>
          <p:cNvPr id="8" name="Right Arrow 7"/>
          <p:cNvSpPr/>
          <p:nvPr/>
        </p:nvSpPr>
        <p:spPr>
          <a:xfrm>
            <a:off x="6350000" y="23114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4-10-23 at 1.09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94" y="2984500"/>
            <a:ext cx="4611225" cy="5130800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>
            <a:off x="9321800" y="4533900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0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Let’s import some data to clean: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Go to the Massachusetts state Office of Campaign and Political Finance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Download into Excel all contributions for Boston Mayor Martin J. Walsh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Upload the data to Open Refine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Create a new project </a:t>
            </a:r>
            <a:endParaRPr lang="en-US" dirty="0"/>
          </a:p>
        </p:txBody>
      </p:sp>
      <p:pic>
        <p:nvPicPr>
          <p:cNvPr id="7" name="Content Placeholder 6" descr="OpenRefine - Google Chrom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737360"/>
            <a:ext cx="4937125" cy="4131734"/>
          </a:xfrm>
        </p:spPr>
      </p:pic>
    </p:spTree>
    <p:extLst>
      <p:ext uri="{BB962C8B-B14F-4D97-AF65-F5344CB8AC3E}">
        <p14:creationId xmlns:p14="http://schemas.microsoft.com/office/powerpoint/2010/main" val="306753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Doing your four corners tests:  </a:t>
            </a:r>
            <a:endParaRPr lang="en-US" dirty="0"/>
          </a:p>
        </p:txBody>
      </p:sp>
      <p:pic>
        <p:nvPicPr>
          <p:cNvPr id="10" name="Content Placeholder 9" descr="OpenRefine - Google Chrome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45734"/>
            <a:ext cx="4938712" cy="40233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8" name="Content Placeholder 7" descr="WALSH CONTRIBUTIONS - Excel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45734"/>
            <a:ext cx="4937125" cy="4023360"/>
          </a:xfrm>
        </p:spPr>
      </p:pic>
      <p:sp>
        <p:nvSpPr>
          <p:cNvPr id="9" name="Left Arrow 8"/>
          <p:cNvSpPr/>
          <p:nvPr/>
        </p:nvSpPr>
        <p:spPr>
          <a:xfrm>
            <a:off x="6736976" y="508298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3240742" y="449131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columns with text 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Let’s start with the “Occupation” Column – Column J</a:t>
            </a:r>
          </a:p>
          <a:p>
            <a:r>
              <a:rPr lang="en-US" dirty="0" smtClean="0"/>
              <a:t>Pull down the right arrow on the column</a:t>
            </a:r>
          </a:p>
          <a:p>
            <a:r>
              <a:rPr lang="en-US" dirty="0" smtClean="0"/>
              <a:t>Choose </a:t>
            </a:r>
            <a:r>
              <a:rPr lang="en-US" b="1" u="sng" dirty="0" smtClean="0"/>
              <a:t>text filter</a:t>
            </a:r>
          </a:p>
          <a:p>
            <a:r>
              <a:rPr lang="en-US" dirty="0" smtClean="0"/>
              <a:t>Choose </a:t>
            </a:r>
            <a:r>
              <a:rPr lang="en-US" b="1" u="sng" dirty="0" smtClean="0"/>
              <a:t>text facet </a:t>
            </a:r>
          </a:p>
          <a:p>
            <a:endParaRPr lang="en-US" dirty="0" smtClean="0"/>
          </a:p>
        </p:txBody>
      </p:sp>
      <p:pic>
        <p:nvPicPr>
          <p:cNvPr id="11" name="Content Placeholder 10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07" y="4198272"/>
            <a:ext cx="4305301" cy="1721290"/>
          </a:xfrm>
        </p:spPr>
      </p:pic>
      <p:sp>
        <p:nvSpPr>
          <p:cNvPr id="12" name="Frame 11"/>
          <p:cNvSpPr/>
          <p:nvPr/>
        </p:nvSpPr>
        <p:spPr>
          <a:xfrm>
            <a:off x="1097277" y="3857414"/>
            <a:ext cx="3857625" cy="25241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6" descr="Snipping To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84" y="2085976"/>
            <a:ext cx="4182970" cy="4173538"/>
          </a:xfrm>
          <a:prstGeom prst="rect">
            <a:avLst/>
          </a:prstGeom>
        </p:spPr>
      </p:pic>
      <p:sp>
        <p:nvSpPr>
          <p:cNvPr id="14" name="Up-Down Arrow 13"/>
          <p:cNvSpPr/>
          <p:nvPr/>
        </p:nvSpPr>
        <p:spPr>
          <a:xfrm>
            <a:off x="8053737" y="194310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</TotalTime>
  <Words>926</Words>
  <Application>Microsoft Macintosh PowerPoint</Application>
  <PresentationFormat>Custom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CLEANING DATA WITH OPEN REFINE</vt:lpstr>
      <vt:lpstr>What is Open Refine?</vt:lpstr>
      <vt:lpstr>Today’s Lesson</vt:lpstr>
      <vt:lpstr>Let’s import some data to clean</vt:lpstr>
      <vt:lpstr>Cleaning by splitting cells</vt:lpstr>
      <vt:lpstr>Cleaning by splitting cells</vt:lpstr>
      <vt:lpstr>Let’s import some data to clean:</vt:lpstr>
      <vt:lpstr>Doing your four corners tests:  </vt:lpstr>
      <vt:lpstr>Cleaning columns with text facets</vt:lpstr>
      <vt:lpstr>Cleaning with text facets</vt:lpstr>
      <vt:lpstr>Cleaning with text facets</vt:lpstr>
      <vt:lpstr>Cleaning by clustering</vt:lpstr>
      <vt:lpstr>Let’s cluster by employer</vt:lpstr>
      <vt:lpstr>Cleaning with clusters</vt:lpstr>
      <vt:lpstr>Cleaning with clusters</vt:lpstr>
      <vt:lpstr>Cleaning with clusters</vt:lpstr>
      <vt:lpstr>Cleaning with clusters</vt:lpstr>
      <vt:lpstr>Cleaning with clusters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DATA WITH OPEN REFINE</dc:title>
  <dc:creator>Maggie Mulvihill</dc:creator>
  <cp:lastModifiedBy>comguest</cp:lastModifiedBy>
  <cp:revision>35</cp:revision>
  <dcterms:created xsi:type="dcterms:W3CDTF">2014-10-22T18:15:13Z</dcterms:created>
  <dcterms:modified xsi:type="dcterms:W3CDTF">2014-10-23T17:33:14Z</dcterms:modified>
</cp:coreProperties>
</file>