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70" r:id="rId8"/>
    <p:sldId id="271" r:id="rId9"/>
    <p:sldId id="262" r:id="rId10"/>
    <p:sldId id="272" r:id="rId11"/>
    <p:sldId id="273" r:id="rId12"/>
    <p:sldId id="263" r:id="rId13"/>
    <p:sldId id="279" r:id="rId14"/>
    <p:sldId id="278" r:id="rId15"/>
    <p:sldId id="277" r:id="rId16"/>
    <p:sldId id="275" r:id="rId17"/>
    <p:sldId id="301" r:id="rId18"/>
    <p:sldId id="281" r:id="rId19"/>
    <p:sldId id="302" r:id="rId20"/>
    <p:sldId id="303" r:id="rId21"/>
    <p:sldId id="282" r:id="rId22"/>
    <p:sldId id="304" r:id="rId23"/>
    <p:sldId id="284" r:id="rId24"/>
    <p:sldId id="293" r:id="rId25"/>
    <p:sldId id="294" r:id="rId26"/>
    <p:sldId id="288" r:id="rId27"/>
    <p:sldId id="295" r:id="rId28"/>
    <p:sldId id="289" r:id="rId29"/>
    <p:sldId id="297" r:id="rId30"/>
    <p:sldId id="29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94259D-6584-43B9-B8BE-EBE4F1ECAE3B}">
          <p14:sldIdLst>
            <p14:sldId id="256"/>
            <p14:sldId id="258"/>
            <p14:sldId id="259"/>
            <p14:sldId id="260"/>
            <p14:sldId id="269"/>
            <p14:sldId id="261"/>
            <p14:sldId id="270"/>
            <p14:sldId id="271"/>
            <p14:sldId id="262"/>
            <p14:sldId id="272"/>
            <p14:sldId id="273"/>
            <p14:sldId id="263"/>
            <p14:sldId id="279"/>
            <p14:sldId id="278"/>
            <p14:sldId id="277"/>
            <p14:sldId id="275"/>
            <p14:sldId id="301"/>
            <p14:sldId id="281"/>
            <p14:sldId id="302"/>
            <p14:sldId id="303"/>
            <p14:sldId id="282"/>
            <p14:sldId id="304"/>
            <p14:sldId id="284"/>
          </p14:sldIdLst>
        </p14:section>
        <p14:section name="VISUALIZING DATA WITH GOOGLE FUSION TABLES" id="{FFF74AE0-A8F0-4E2C-A080-2EBBDF40DEBE}">
          <p14:sldIdLst>
            <p14:sldId id="293"/>
            <p14:sldId id="294"/>
            <p14:sldId id="288"/>
            <p14:sldId id="295"/>
            <p14:sldId id="289"/>
            <p14:sldId id="297"/>
            <p14:sldId id="298"/>
            <p14:sldId id="283"/>
          </p14:sldIdLst>
        </p14:section>
        <p14:section name="SCRAPING DATA WITH IMPORT.IO" id="{5D205970-9E9F-4DB4-9550-577B4E69915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gie Mulvihill" initials="MM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02:08:56.820" idx="8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TAKE HOME EXERCISE #3 WITH ANSWERS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3" y="523469"/>
            <a:ext cx="619211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9" y="518706"/>
            <a:ext cx="617306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CLUSTER the EMPLOYERS with they </a:t>
            </a:r>
            <a:r>
              <a:rPr lang="en-US" u="sng" dirty="0" smtClean="0"/>
              <a:t>keying cluster </a:t>
            </a:r>
            <a:r>
              <a:rPr lang="en-US" dirty="0" smtClean="0"/>
              <a:t>as FINGERPRINT</a:t>
            </a:r>
          </a:p>
          <a:p>
            <a:r>
              <a:rPr lang="en-US" dirty="0"/>
              <a:t>How many different EMPLOYER clusters are there in the column?</a:t>
            </a:r>
          </a:p>
          <a:p>
            <a:pPr marL="457200" lvl="1" indent="0">
              <a:buNone/>
            </a:pPr>
            <a:r>
              <a:rPr lang="en-US" dirty="0" smtClean="0"/>
              <a:t>232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Content Placeholder 3" descr="MENINO CONTRIBUTIONS txt - OpenRefine - Google Chrom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88" y="1900429"/>
            <a:ext cx="5033962" cy="3884229"/>
          </a:xfrm>
        </p:spPr>
      </p:pic>
      <p:sp>
        <p:nvSpPr>
          <p:cNvPr id="5" name="Frame 4"/>
          <p:cNvSpPr/>
          <p:nvPr/>
        </p:nvSpPr>
        <p:spPr>
          <a:xfrm>
            <a:off x="8836819" y="2768600"/>
            <a:ext cx="2794000" cy="20193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Try using the other three keying clusters to see if you get a different number for EMPLOYER cluster</a:t>
            </a:r>
          </a:p>
          <a:p>
            <a:r>
              <a:rPr lang="en-US" dirty="0" smtClean="0"/>
              <a:t>What is the EMPLOYER cluster number if you change the </a:t>
            </a:r>
            <a:r>
              <a:rPr lang="en-US" u="sng" dirty="0" smtClean="0"/>
              <a:t>keying function </a:t>
            </a:r>
            <a:r>
              <a:rPr lang="en-US" dirty="0" smtClean="0"/>
              <a:t>to </a:t>
            </a:r>
            <a:r>
              <a:rPr lang="en-US" i="1" dirty="0" smtClean="0"/>
              <a:t>n-gram-fingerprint?</a:t>
            </a:r>
          </a:p>
          <a:p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5" t="26996" r="2775" b="10800"/>
          <a:stretch/>
        </p:blipFill>
        <p:spPr>
          <a:xfrm>
            <a:off x="6071616" y="1568451"/>
            <a:ext cx="5732462" cy="3178175"/>
          </a:xfrm>
        </p:spPr>
      </p:pic>
      <p:sp>
        <p:nvSpPr>
          <p:cNvPr id="6" name="Up-Down Arrow 5"/>
          <p:cNvSpPr/>
          <p:nvPr/>
        </p:nvSpPr>
        <p:spPr>
          <a:xfrm>
            <a:off x="9093200" y="3892487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12" y="0"/>
            <a:ext cx="8920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0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If you change the </a:t>
            </a:r>
            <a:r>
              <a:rPr lang="en-US" u="sng" dirty="0"/>
              <a:t>keying function</a:t>
            </a:r>
            <a:r>
              <a:rPr lang="en-US" dirty="0"/>
              <a:t> to metaphone3, now how many EMPLOYER clusters do you get?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618</a:t>
            </a:r>
            <a:endParaRPr 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6531428" y="5355771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12" y="0"/>
            <a:ext cx="8920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pic>
        <p:nvPicPr>
          <p:cNvPr id="6" name="Content Placeholder 5" descr="Snipping Tool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5341" r="-694" b="4117"/>
          <a:stretch/>
        </p:blipFill>
        <p:spPr>
          <a:xfrm>
            <a:off x="7091929" y="2475185"/>
            <a:ext cx="4261871" cy="3393419"/>
          </a:xfrm>
        </p:spPr>
      </p:pic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33962" cy="4196803"/>
          </a:xfrm>
        </p:spPr>
      </p:pic>
      <p:sp>
        <p:nvSpPr>
          <p:cNvPr id="7" name="Down Arrow 6"/>
          <p:cNvSpPr/>
          <p:nvPr/>
        </p:nvSpPr>
        <p:spPr>
          <a:xfrm flipH="1">
            <a:off x="7885183" y="2748190"/>
            <a:ext cx="1705707" cy="784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35062" y="1087821"/>
            <a:ext cx="2822028" cy="157434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USE THE  COLOGNE – PHONETIC KEYING FUNCTION, YOU’D GET 437 CLUSTERS FOR EMPLOYER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Go back to the keying function FINGERPRINT</a:t>
            </a:r>
            <a:endParaRPr lang="en-US" dirty="0"/>
          </a:p>
          <a:p>
            <a:r>
              <a:rPr lang="en-US" dirty="0" smtClean="0"/>
              <a:t>Select CLUSTER and answer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EMPLOYER clusters do you have now?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you’d have 232 with the fingerprint cluster keying function selected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all the EMPLOYER </a:t>
            </a:r>
            <a:r>
              <a:rPr lang="en-US" dirty="0"/>
              <a:t>clusters </a:t>
            </a:r>
            <a:r>
              <a:rPr lang="en-US" dirty="0" smtClean="0"/>
              <a:t>for an employer beginning with Brown, Rudnick; make sure to select all of them.  Rename your cluster:  BROWN RUDNICK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DATA IN OPEN REFINE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9" y="3405192"/>
            <a:ext cx="5024438" cy="23156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Content Placeholder 6" descr="Snipping Tool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676579"/>
            <a:ext cx="5033962" cy="21959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ular Callout 5"/>
          <p:cNvSpPr/>
          <p:nvPr/>
        </p:nvSpPr>
        <p:spPr>
          <a:xfrm>
            <a:off x="1397725" y="2596994"/>
            <a:ext cx="2913017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 RUDNICK #1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863840" y="2063931"/>
            <a:ext cx="2312126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 RUDNICK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 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refine on your computer:   </a:t>
            </a:r>
          </a:p>
          <a:p>
            <a:r>
              <a:rPr lang="en-US" dirty="0" err="1" smtClean="0">
                <a:hlinkClick r:id="rId2"/>
              </a:rPr>
              <a:t>OpenRefine.Org</a:t>
            </a:r>
            <a:endParaRPr lang="en-US" dirty="0" smtClean="0"/>
          </a:p>
          <a:p>
            <a:r>
              <a:rPr lang="en-US" dirty="0" smtClean="0"/>
              <a:t>Go to the Office of Campaign and Political Finance</a:t>
            </a:r>
          </a:p>
          <a:p>
            <a:r>
              <a:rPr lang="en-US" dirty="0" smtClean="0"/>
              <a:t>Export to a  </a:t>
            </a:r>
            <a:r>
              <a:rPr lang="en-US" b="1" dirty="0" smtClean="0"/>
              <a:t>TEXT FILE all </a:t>
            </a:r>
            <a:r>
              <a:rPr lang="en-US" dirty="0" smtClean="0"/>
              <a:t>contributions to former Mayor Thomas M. </a:t>
            </a:r>
            <a:r>
              <a:rPr lang="en-US" dirty="0" err="1" smtClean="0"/>
              <a:t>Menino</a:t>
            </a:r>
            <a:endParaRPr lang="en-US" dirty="0" smtClean="0"/>
          </a:p>
          <a:p>
            <a:r>
              <a:rPr lang="en-US" dirty="0" smtClean="0"/>
              <a:t>Import to </a:t>
            </a:r>
            <a:r>
              <a:rPr lang="en-US" dirty="0" err="1" smtClean="0"/>
              <a:t>OpenRefine</a:t>
            </a:r>
            <a:r>
              <a:rPr lang="en-US" dirty="0" smtClean="0"/>
              <a:t> as a new project</a:t>
            </a:r>
          </a:p>
          <a:p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90688"/>
            <a:ext cx="5033962" cy="4341811"/>
          </a:xfrm>
        </p:spPr>
      </p:pic>
    </p:spTree>
    <p:extLst>
      <p:ext uri="{BB962C8B-B14F-4D97-AF65-F5344CB8AC3E}">
        <p14:creationId xmlns:p14="http://schemas.microsoft.com/office/powerpoint/2010/main" val="25026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DATA IN OPEN REFINE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3017798"/>
            <a:ext cx="5024438" cy="315916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Brown, Rudnick appears multiple times in the data in different ways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502228" y="2711474"/>
            <a:ext cx="4428309" cy="612648"/>
          </a:xfrm>
          <a:prstGeom prst="wedgeRoundRectCallout">
            <a:avLst>
              <a:gd name="adj1" fmla="val 406"/>
              <a:gd name="adj2" fmla="val 173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 RUDNICK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Select MERGE SELECTED &amp; RE-CLUSTER for BROWN, RUDNICK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EMPLOYER clusters do you have now</a:t>
            </a:r>
            <a:r>
              <a:rPr lang="en-US" dirty="0" smtClean="0"/>
              <a:t>? 228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are in BROWN, RUDNICK?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nipping To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"/>
          <a:stretch/>
        </p:blipFill>
        <p:spPr>
          <a:xfrm>
            <a:off x="1269893" y="3188555"/>
            <a:ext cx="4467849" cy="334317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09144">
            <a:off x="3850783" y="38250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Snipping T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1294"/>
            <a:ext cx="5024438" cy="29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Now you have 228 EMPLOYER clusters</a:t>
            </a:r>
            <a:endParaRPr lang="en-US" dirty="0"/>
          </a:p>
        </p:txBody>
      </p:sp>
      <p:sp>
        <p:nvSpPr>
          <p:cNvPr id="3" name="Up Arrow 2"/>
          <p:cNvSpPr/>
          <p:nvPr/>
        </p:nvSpPr>
        <p:spPr>
          <a:xfrm rot="15652761">
            <a:off x="5853684" y="280851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 close your EMPLOYER cluster and go back to the main </a:t>
            </a:r>
            <a:r>
              <a:rPr lang="en-US" dirty="0" err="1" smtClean="0"/>
              <a:t>OpenRefine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Click on EXPORT on the upper right: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21" t="33120" r="8121" b="1854"/>
          <a:stretch/>
        </p:blipFill>
        <p:spPr>
          <a:xfrm>
            <a:off x="2369711" y="4752304"/>
            <a:ext cx="3013167" cy="180684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Down Arrow 5"/>
          <p:cNvSpPr/>
          <p:nvPr/>
        </p:nvSpPr>
        <p:spPr>
          <a:xfrm>
            <a:off x="3876295" y="38769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7222" y="3551975"/>
            <a:ext cx="408214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EXPORT your MENINO file to your desktop as a comma-separated file; name it MENINO CONTRIBUTIONS ALL and save it to your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VIZUALIZING DATA WITH GOOGLE FUSION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Open Google Drive and then Google Fusion Tables</a:t>
            </a:r>
          </a:p>
          <a:p>
            <a:r>
              <a:rPr lang="en-US" dirty="0" smtClean="0"/>
              <a:t>Import the spreadsheet called </a:t>
            </a:r>
            <a:r>
              <a:rPr lang="en-US" u="sng" dirty="0" smtClean="0"/>
              <a:t>Massachusetts Federal Firearms Licenses</a:t>
            </a:r>
            <a:r>
              <a:rPr lang="en-US" dirty="0" smtClean="0"/>
              <a:t> in Blackboard; you’ll find it in the folder EXERCISE 3 MATERALS</a:t>
            </a:r>
          </a:p>
          <a:p>
            <a:r>
              <a:rPr lang="en-US" dirty="0" smtClean="0"/>
              <a:t>Create a new Fusion Table with the </a:t>
            </a:r>
            <a:r>
              <a:rPr lang="en-US" u="sng" dirty="0" smtClean="0"/>
              <a:t>Firearms Licens</a:t>
            </a:r>
            <a:r>
              <a:rPr lang="en-US" dirty="0" smtClean="0"/>
              <a:t>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Before you bring the data into Fusion Tables, how many records are there?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you bring the data into Fusion Tables, how many rows of data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VIZUALIZING DATA WITH GOOGLE FUSION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 smtClean="0"/>
              <a:t>Geocode the data; click on </a:t>
            </a:r>
            <a:r>
              <a:rPr lang="en-US" u="sng" dirty="0" smtClean="0"/>
              <a:t>Rows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u="sng" dirty="0" smtClean="0"/>
              <a:t>File</a:t>
            </a:r>
          </a:p>
          <a:p>
            <a:r>
              <a:rPr lang="en-US" dirty="0" smtClean="0"/>
              <a:t>Click on </a:t>
            </a:r>
            <a:r>
              <a:rPr lang="en-US" u="sng" dirty="0" smtClean="0"/>
              <a:t>Geocode</a:t>
            </a:r>
          </a:p>
          <a:p>
            <a:r>
              <a:rPr lang="en-US" dirty="0" smtClean="0"/>
              <a:t>for a location hint, type in </a:t>
            </a:r>
            <a:r>
              <a:rPr lang="en-US" b="1" dirty="0" smtClean="0">
                <a:solidFill>
                  <a:schemeClr val="accent1"/>
                </a:solidFill>
              </a:rPr>
              <a:t>Massachusetts</a:t>
            </a:r>
            <a:r>
              <a:rPr lang="en-US" dirty="0" smtClean="0"/>
              <a:t> – geocoding will take a few minutes but wait until it completes</a:t>
            </a:r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9" t="1669" r="1279" b="-21750"/>
          <a:stretch/>
        </p:blipFill>
        <p:spPr>
          <a:xfrm>
            <a:off x="6678534" y="2166020"/>
            <a:ext cx="5033962" cy="18545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Left-Right Arrow 5"/>
          <p:cNvSpPr/>
          <p:nvPr/>
        </p:nvSpPr>
        <p:spPr>
          <a:xfrm rot="5400000">
            <a:off x="7876036" y="1888726"/>
            <a:ext cx="1163391" cy="5280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>
            <a:off x="7405656" y="5742623"/>
            <a:ext cx="1316092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nipping T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70" y="3258355"/>
            <a:ext cx="3228644" cy="3834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Frame 9"/>
          <p:cNvSpPr/>
          <p:nvPr/>
        </p:nvSpPr>
        <p:spPr>
          <a:xfrm>
            <a:off x="9195515" y="5911403"/>
            <a:ext cx="1701073" cy="553791"/>
          </a:xfrm>
          <a:prstGeom prst="frame">
            <a:avLst>
              <a:gd name="adj1" fmla="val 0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017170" y="1391627"/>
            <a:ext cx="233663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GEOCODE THE DATA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680540" y="4943825"/>
            <a:ext cx="233663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GEOCODE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5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py of Mass Federal Firearms Licenses (ATF doc.) - Google Fusion Table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5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VIZUALIZING DATA WITH GOOGLE FUSION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to the </a:t>
            </a:r>
            <a:r>
              <a:rPr lang="en-US" u="sng" dirty="0" smtClean="0"/>
              <a:t>Map</a:t>
            </a:r>
            <a:r>
              <a:rPr lang="en-US" dirty="0" smtClean="0"/>
              <a:t> view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12460" r="-1279" b="18989"/>
          <a:stretch/>
        </p:blipFill>
        <p:spPr>
          <a:xfrm>
            <a:off x="5539641" y="2258671"/>
            <a:ext cx="5033962" cy="1487822"/>
          </a:xfrm>
        </p:spPr>
      </p:pic>
      <p:sp>
        <p:nvSpPr>
          <p:cNvPr id="6" name="Bent-Up Arrow 5"/>
          <p:cNvSpPr/>
          <p:nvPr/>
        </p:nvSpPr>
        <p:spPr>
          <a:xfrm>
            <a:off x="7353449" y="357303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>
            <a:off x="3348507" y="4546242"/>
            <a:ext cx="77273" cy="1647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6073" y="4597585"/>
            <a:ext cx="6297768" cy="1692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Change your map style to use </a:t>
            </a:r>
            <a:r>
              <a:rPr lang="en-US" sz="2800" b="1" u="sng" dirty="0" smtClean="0"/>
              <a:t>large purple markers</a:t>
            </a:r>
            <a:r>
              <a:rPr lang="en-US" sz="2800" dirty="0" smtClean="0"/>
              <a:t> throughout; save your map </a:t>
            </a:r>
            <a:r>
              <a:rPr lang="en-US" sz="2800" i="1" dirty="0" smtClean="0"/>
              <a:t>(</a:t>
            </a:r>
            <a:r>
              <a:rPr lang="en-US" i="1" dirty="0" smtClean="0"/>
              <a:t>refer to my Fusion </a:t>
            </a:r>
            <a:r>
              <a:rPr lang="en-US" sz="2000" i="1" dirty="0" smtClean="0"/>
              <a:t>Tables presentation for guidance)</a:t>
            </a:r>
            <a:endParaRPr lang="en-US" sz="2000" i="1" dirty="0"/>
          </a:p>
        </p:txBody>
      </p:sp>
      <p:sp>
        <p:nvSpPr>
          <p:cNvPr id="10" name="Frame 9"/>
          <p:cNvSpPr/>
          <p:nvPr/>
        </p:nvSpPr>
        <p:spPr>
          <a:xfrm>
            <a:off x="6735650" y="2818328"/>
            <a:ext cx="2936383" cy="1120462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py of Mass Federal Firearms Licenses (ATF doc.) - Google Fusion Table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88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VIZUALIZING DATA WITH GOOGLE FUSION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Get out of the </a:t>
            </a:r>
            <a:r>
              <a:rPr lang="en-US" u="sng" dirty="0" smtClean="0"/>
              <a:t>Map</a:t>
            </a:r>
            <a:r>
              <a:rPr lang="en-US" dirty="0" smtClean="0"/>
              <a:t> view; go back to the </a:t>
            </a:r>
            <a:r>
              <a:rPr lang="en-US" u="sng" dirty="0" smtClean="0"/>
              <a:t>Row</a:t>
            </a:r>
            <a:r>
              <a:rPr lang="en-US" dirty="0" smtClean="0"/>
              <a:t> view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2654200" y="32430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3" t="23725" r="1023" b="422"/>
          <a:stretch/>
        </p:blipFill>
        <p:spPr>
          <a:xfrm>
            <a:off x="838200" y="3863662"/>
            <a:ext cx="5033962" cy="23133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Bent Arrow 8"/>
          <p:cNvSpPr/>
          <p:nvPr/>
        </p:nvSpPr>
        <p:spPr>
          <a:xfrm>
            <a:off x="431292" y="4842456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1103" y="2609595"/>
            <a:ext cx="4772697" cy="3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dirty="0" smtClean="0"/>
              <a:t>Go to </a:t>
            </a:r>
            <a:r>
              <a:rPr lang="en-US" sz="2800" u="sng" dirty="0" smtClean="0"/>
              <a:t>Tools</a:t>
            </a:r>
          </a:p>
          <a:p>
            <a:r>
              <a:rPr lang="en-US" sz="2800" dirty="0" smtClean="0"/>
              <a:t>Go to </a:t>
            </a:r>
            <a:r>
              <a:rPr lang="en-US" sz="2800" u="sng" dirty="0" smtClean="0"/>
              <a:t>Summarize</a:t>
            </a:r>
          </a:p>
          <a:p>
            <a:r>
              <a:rPr lang="en-US" sz="2800" dirty="0" smtClean="0"/>
              <a:t>Summarize </a:t>
            </a:r>
            <a:r>
              <a:rPr lang="en-US" sz="2800" u="sng" dirty="0" smtClean="0"/>
              <a:t>by Premise City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Which city has the most Federal Firearms Licensed Dealers?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that number?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63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Do your “four corners” test – how many records do you have in total?</a:t>
            </a:r>
          </a:p>
          <a:p>
            <a:r>
              <a:rPr lang="en-US" dirty="0" smtClean="0"/>
              <a:t>How “dirty” is your data – what three things do you spot that would make it easier to analyze to spot a pattern or story?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List three things you would clean here</a:t>
            </a:r>
            <a:r>
              <a:rPr lang="en-US" dirty="0"/>
              <a:t> </a:t>
            </a:r>
            <a:r>
              <a:rPr lang="en-US" dirty="0" smtClean="0"/>
              <a:t>AND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VIZUALIZING DATA WITH GOOGLE FUSION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Get out of the </a:t>
            </a:r>
            <a:r>
              <a:rPr lang="en-US" u="sng" dirty="0" smtClean="0"/>
              <a:t>Map</a:t>
            </a:r>
            <a:r>
              <a:rPr lang="en-US" dirty="0" smtClean="0"/>
              <a:t> view; go back to the </a:t>
            </a:r>
            <a:r>
              <a:rPr lang="en-US" u="sng" dirty="0" smtClean="0"/>
              <a:t>Row</a:t>
            </a:r>
            <a:r>
              <a:rPr lang="en-US" dirty="0" smtClean="0"/>
              <a:t> view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2038737" y="31321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3" t="23725" r="1023" b="422"/>
          <a:stretch/>
        </p:blipFill>
        <p:spPr>
          <a:xfrm>
            <a:off x="838200" y="3863662"/>
            <a:ext cx="5033962" cy="23133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Bent Arrow 8"/>
          <p:cNvSpPr/>
          <p:nvPr/>
        </p:nvSpPr>
        <p:spPr>
          <a:xfrm>
            <a:off x="431292" y="4842456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1103" y="2609595"/>
            <a:ext cx="4772697" cy="3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dirty="0" smtClean="0"/>
              <a:t>Go to </a:t>
            </a:r>
            <a:r>
              <a:rPr lang="en-US" sz="2800" u="sng" dirty="0" smtClean="0"/>
              <a:t>Tools</a:t>
            </a:r>
          </a:p>
          <a:p>
            <a:r>
              <a:rPr lang="en-US" sz="2800" dirty="0" smtClean="0"/>
              <a:t>Go to </a:t>
            </a:r>
            <a:r>
              <a:rPr lang="en-US" sz="2800" u="sng" dirty="0" smtClean="0"/>
              <a:t>Summarize</a:t>
            </a:r>
          </a:p>
          <a:p>
            <a:r>
              <a:rPr lang="en-US" sz="2800" dirty="0" smtClean="0"/>
              <a:t>Summarize </a:t>
            </a:r>
            <a:r>
              <a:rPr lang="en-US" sz="2800" u="sng" dirty="0" smtClean="0"/>
              <a:t>by Premise City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Which city has the most Federal Firearms Licensed Dealers?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that number?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62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VIZUALIZING DATA WITH GOOGLE FUSION TABLES </a:t>
            </a:r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925363"/>
            <a:ext cx="5024438" cy="4151862"/>
          </a:xfrm>
        </p:spPr>
      </p:pic>
      <p:sp>
        <p:nvSpPr>
          <p:cNvPr id="6" name="Content Placeholder 5"/>
          <p:cNvSpPr txBox="1">
            <a:spLocks noGrp="1"/>
          </p:cNvSpPr>
          <p:nvPr>
            <p:ph sz="half" idx="2"/>
          </p:nvPr>
        </p:nvSpPr>
        <p:spPr>
          <a:xfrm>
            <a:off x="6319840" y="2313652"/>
            <a:ext cx="5033960" cy="337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dirty="0" smtClean="0"/>
              <a:t>Go to </a:t>
            </a:r>
            <a:r>
              <a:rPr lang="en-US" sz="2800" u="sng" dirty="0" smtClean="0"/>
              <a:t>Tools</a:t>
            </a:r>
          </a:p>
          <a:p>
            <a:r>
              <a:rPr lang="en-US" sz="2800" dirty="0" smtClean="0"/>
              <a:t>Go to </a:t>
            </a:r>
            <a:r>
              <a:rPr lang="en-US" sz="2800" u="sng" dirty="0" smtClean="0"/>
              <a:t>Summarize</a:t>
            </a:r>
          </a:p>
          <a:p>
            <a:r>
              <a:rPr lang="en-US" sz="3200" dirty="0" smtClean="0"/>
              <a:t>Summarize</a:t>
            </a:r>
            <a:r>
              <a:rPr lang="en-US" sz="2800" dirty="0" smtClean="0"/>
              <a:t> </a:t>
            </a:r>
            <a:r>
              <a:rPr lang="en-US" sz="2800" u="sng" dirty="0" smtClean="0"/>
              <a:t>by Premise City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Which city has the most Federal Firearms Licensed Dealers?   AGAWAM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that number?  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3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cleaning methods we learned in class, </a:t>
            </a:r>
            <a:r>
              <a:rPr lang="en-US" u="sng" dirty="0" smtClean="0"/>
              <a:t>do the following to get the result on right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Split </a:t>
            </a:r>
            <a:r>
              <a:rPr lang="en-US" dirty="0" err="1" smtClean="0"/>
              <a:t>Menino’s</a:t>
            </a:r>
            <a:r>
              <a:rPr lang="en-US" dirty="0" smtClean="0"/>
              <a:t> name into two separate columns:  last name, first name with middle initial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Split the data into three different columns: month, date and 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*hint:  you’ll need to put in the right separator for this to split properly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288777"/>
            <a:ext cx="5033962" cy="3425033"/>
          </a:xfrm>
        </p:spPr>
      </p:pic>
      <p:sp>
        <p:nvSpPr>
          <p:cNvPr id="6" name="Down Arrow 5"/>
          <p:cNvSpPr/>
          <p:nvPr/>
        </p:nvSpPr>
        <p:spPr>
          <a:xfrm>
            <a:off x="8445500" y="15668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747895" y="254521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2" y="0"/>
            <a:ext cx="10891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now clean the “OCCUPATION” and “EMPLOYER” columns</a:t>
            </a:r>
          </a:p>
          <a:p>
            <a:r>
              <a:rPr lang="en-US" dirty="0" smtClean="0"/>
              <a:t>Using the TEXT FACET commands, determine first: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total number of different occupations in the data</a:t>
            </a:r>
          </a:p>
          <a:p>
            <a:pPr lvl="1"/>
            <a:r>
              <a:rPr lang="en-US" dirty="0" smtClean="0"/>
              <a:t>The total number of different employers in the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457200" lvl="1" indent="0">
              <a:buNone/>
            </a:pPr>
            <a:r>
              <a:rPr lang="en-US" u="sng" dirty="0" smtClean="0"/>
              <a:t>QUESTIONS AND ANSWERS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How many different occupations are there?</a:t>
            </a:r>
          </a:p>
          <a:p>
            <a:pPr marL="457200" lvl="1" indent="0">
              <a:buNone/>
            </a:pPr>
            <a:r>
              <a:rPr lang="en-US" dirty="0" smtClean="0"/>
              <a:t>2558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How many different employers are there?</a:t>
            </a:r>
          </a:p>
          <a:p>
            <a:pPr marL="457200" lvl="1" indent="0">
              <a:buNone/>
            </a:pPr>
            <a:r>
              <a:rPr lang="en-US" dirty="0" smtClean="0"/>
              <a:t>6617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5" y="0"/>
            <a:ext cx="10918209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965200" y="2082800"/>
            <a:ext cx="2882900" cy="170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118600"/>
            <a:ext cx="7449590" cy="6620799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2425700" y="1333500"/>
            <a:ext cx="4051300" cy="2895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COUNT command,</a:t>
            </a:r>
          </a:p>
          <a:p>
            <a:pPr marL="0" indent="0">
              <a:buNone/>
            </a:pPr>
            <a:r>
              <a:rPr lang="en-US" dirty="0"/>
              <a:t>answer the following questions: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What is the largest occupation?</a:t>
            </a:r>
          </a:p>
          <a:p>
            <a:r>
              <a:rPr lang="en-US" dirty="0" smtClean="0"/>
              <a:t>Attorney </a:t>
            </a:r>
          </a:p>
          <a:p>
            <a:r>
              <a:rPr lang="en-US" dirty="0" smtClean="0"/>
              <a:t>What is that number? </a:t>
            </a:r>
          </a:p>
          <a:p>
            <a:r>
              <a:rPr lang="en-US" dirty="0" smtClean="0"/>
              <a:t>2152</a:t>
            </a:r>
          </a:p>
          <a:p>
            <a:r>
              <a:rPr lang="en-US" dirty="0" smtClean="0"/>
              <a:t>What is the largest employer?</a:t>
            </a:r>
          </a:p>
          <a:p>
            <a:r>
              <a:rPr lang="en-US" dirty="0" smtClean="0"/>
              <a:t>City of Boston </a:t>
            </a:r>
          </a:p>
          <a:p>
            <a:r>
              <a:rPr lang="en-US" dirty="0" smtClean="0"/>
              <a:t>What is that number? </a:t>
            </a:r>
          </a:p>
          <a:p>
            <a:r>
              <a:rPr lang="en-US" dirty="0" smtClean="0"/>
              <a:t>1676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734594"/>
            <a:ext cx="2933700" cy="1968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Down Arrow 5"/>
          <p:cNvSpPr/>
          <p:nvPr/>
        </p:nvSpPr>
        <p:spPr>
          <a:xfrm rot="1651375">
            <a:off x="4936755" y="28988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647</TotalTime>
  <Words>862</Words>
  <Application>Microsoft Office PowerPoint</Application>
  <PresentationFormat>Widescreen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Wingdings</vt:lpstr>
      <vt:lpstr>Depth</vt:lpstr>
      <vt:lpstr>TAKE HOME EXERCISE #3 WITH ANSWERS</vt:lpstr>
      <vt:lpstr>CLEANING DATA WITH OPEN REFINE (</vt:lpstr>
      <vt:lpstr>CLEANING DATA WITH OPEN REFINE</vt:lpstr>
      <vt:lpstr>CLEANING DATA WITH OPEN REFINE</vt:lpstr>
      <vt:lpstr>PowerPoint Presentation</vt:lpstr>
      <vt:lpstr>CLEANING DATA WITH OPEN REFINE</vt:lpstr>
      <vt:lpstr>PowerPoint Presentation</vt:lpstr>
      <vt:lpstr>PowerPoint Presentation</vt:lpstr>
      <vt:lpstr>CLEANING DATA WITH OPEN REFINE</vt:lpstr>
      <vt:lpstr>PowerPoint Presentation</vt:lpstr>
      <vt:lpstr>PowerPoint Presentation</vt:lpstr>
      <vt:lpstr>CLEANING DATA WITH OPEN REFINE</vt:lpstr>
      <vt:lpstr>CLEANING DATA WITH OPEN REFINE</vt:lpstr>
      <vt:lpstr>PowerPoint Presentation</vt:lpstr>
      <vt:lpstr>CLEANING DATA WITH OPEN REFINE</vt:lpstr>
      <vt:lpstr>PowerPoint Presentation</vt:lpstr>
      <vt:lpstr>CLEANING DATA WITH OPEN REFINE</vt:lpstr>
      <vt:lpstr>CLEANING DATA WITH OPEN REFINE</vt:lpstr>
      <vt:lpstr>CLEANING DATA IN OPEN REFINE</vt:lpstr>
      <vt:lpstr>CLEANING DATA IN OPEN REFINE</vt:lpstr>
      <vt:lpstr>CLEANING DATA WITH OPEN REFINE</vt:lpstr>
      <vt:lpstr>CLEANING DATA WITH OPEN REFINE</vt:lpstr>
      <vt:lpstr>CLEANING DATA WITH OPEN REFINE</vt:lpstr>
      <vt:lpstr>VIZUALIZING DATA WITH GOOGLE FUSION TABLES </vt:lpstr>
      <vt:lpstr>VIZUALIZING DATA WITH GOOGLE FUSION TABLES </vt:lpstr>
      <vt:lpstr>PowerPoint Presentation</vt:lpstr>
      <vt:lpstr>VIZUALIZING DATA WITH GOOGLE FUSION TABLES </vt:lpstr>
      <vt:lpstr>PowerPoint Presentation</vt:lpstr>
      <vt:lpstr>VIZUALIZING DATA WITH GOOGLE FUSION TABLES </vt:lpstr>
      <vt:lpstr>VIZUALIZING DATA WITH GOOGLE FUSION TABLES </vt:lpstr>
      <vt:lpstr>VIZUALIZING DATA WITH GOOGLE FUSION TABLES 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EXERCISE #3 WITH ANSWERS</dc:title>
  <dc:creator>Mulvihill, Maggie</dc:creator>
  <cp:lastModifiedBy>Mulvihill, Maggie</cp:lastModifiedBy>
  <cp:revision>28</cp:revision>
  <dcterms:created xsi:type="dcterms:W3CDTF">2014-11-14T21:06:31Z</dcterms:created>
  <dcterms:modified xsi:type="dcterms:W3CDTF">2014-12-01T18:55:14Z</dcterms:modified>
</cp:coreProperties>
</file>