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76" r:id="rId5"/>
    <p:sldId id="290" r:id="rId6"/>
    <p:sldId id="291" r:id="rId7"/>
    <p:sldId id="296" r:id="rId8"/>
    <p:sldId id="297" r:id="rId9"/>
    <p:sldId id="292" r:id="rId10"/>
    <p:sldId id="293" r:id="rId11"/>
    <p:sldId id="294" r:id="rId12"/>
    <p:sldId id="295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25/09/2022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25/09/2022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png"/><Relationship Id="rId5" Type="http://schemas.openxmlformats.org/officeDocument/2006/relationships/image" Target="../media/image32.png"/><Relationship Id="rId4" Type="http://schemas.openxmlformats.org/officeDocument/2006/relationships/image" Target="../media/image41.png"/><Relationship Id="rId9" Type="http://schemas.openxmlformats.org/officeDocument/2006/relationships/image" Target="../media/image4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883" y="2596810"/>
            <a:ext cx="7868273" cy="1477328"/>
          </a:xfrm>
        </p:spPr>
        <p:txBody>
          <a:bodyPr rtlCol="0"/>
          <a:lstStyle/>
          <a:p>
            <a:pPr algn="ctr"/>
            <a:r>
              <a:rPr lang="it-IT" sz="4000" cap="none" dirty="0"/>
              <a:t>Classificazione della severità di patologia da</a:t>
            </a:r>
            <a:br>
              <a:rPr lang="it-IT" sz="4000" cap="none" dirty="0"/>
            </a:br>
            <a:r>
              <a:rPr lang="it-IT" sz="4000" cap="none" dirty="0"/>
              <a:t>Covid-19 mediante Transfer Learning su</a:t>
            </a:r>
            <a:br>
              <a:rPr lang="it-IT" sz="4000" cap="none" dirty="0"/>
            </a:br>
            <a:r>
              <a:rPr lang="it-IT" sz="4000" cap="none" dirty="0"/>
              <a:t>dataset eterogeneo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2883" y="4492250"/>
            <a:ext cx="3541141" cy="68525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Presentata da Gianmiriano Porrazzo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CBC8D1-C5AD-0D1C-226C-13CE3AE6DDA3}"/>
              </a:ext>
            </a:extLst>
          </p:cNvPr>
          <p:cNvSpPr txBox="1"/>
          <p:nvPr/>
        </p:nvSpPr>
        <p:spPr>
          <a:xfrm>
            <a:off x="9402965" y="4834875"/>
            <a:ext cx="2484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Relatore: </a:t>
            </a:r>
          </a:p>
          <a:p>
            <a:r>
              <a:rPr lang="it-IT" sz="1400" dirty="0"/>
              <a:t>Andrea Camisa</a:t>
            </a:r>
          </a:p>
          <a:p>
            <a:endParaRPr lang="it-IT" b="1" dirty="0"/>
          </a:p>
          <a:p>
            <a:r>
              <a:rPr lang="it-IT" b="1" dirty="0"/>
              <a:t>Correlatori: </a:t>
            </a:r>
          </a:p>
          <a:p>
            <a:r>
              <a:rPr lang="it-IT" sz="1400" dirty="0"/>
              <a:t>Andrea Testa</a:t>
            </a:r>
          </a:p>
          <a:p>
            <a:r>
              <a:rPr lang="it-IT" sz="1400" dirty="0"/>
              <a:t>Giuseppe Notarstefano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DE97E6-0DBF-3D84-CB07-1F11B7568E62}"/>
              </a:ext>
            </a:extLst>
          </p:cNvPr>
          <p:cNvSpPr txBox="1"/>
          <p:nvPr/>
        </p:nvSpPr>
        <p:spPr>
          <a:xfrm>
            <a:off x="4460160" y="304800"/>
            <a:ext cx="426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CdL</a:t>
            </a:r>
            <a:r>
              <a:rPr lang="it-IT" dirty="0"/>
              <a:t> in Ingegneria Informatica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olo 33">
            <a:extLst>
              <a:ext uri="{FF2B5EF4-FFF2-40B4-BE49-F238E27FC236}">
                <a16:creationId xmlns:a16="http://schemas.microsoft.com/office/drawing/2014/main" id="{27015B08-64F6-250A-CBD0-0471068B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54" y="213633"/>
            <a:ext cx="5756565" cy="585788"/>
          </a:xfrm>
        </p:spPr>
        <p:txBody>
          <a:bodyPr/>
          <a:lstStyle/>
          <a:p>
            <a:r>
              <a:rPr lang="it-IT" dirty="0"/>
              <a:t>Argomenti trattati</a:t>
            </a:r>
          </a:p>
        </p:txBody>
      </p:sp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2FFEF74A-FE3B-EED8-186C-402C4C136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Dataset considerato</a:t>
            </a:r>
          </a:p>
        </p:txBody>
      </p:sp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5839CCA6-8138-465E-2EEF-CDB79B65AB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Rete neurale convoluzionale</a:t>
            </a:r>
          </a:p>
        </p:txBody>
      </p:sp>
      <p:sp>
        <p:nvSpPr>
          <p:cNvPr id="37" name="Segnaposto testo 36">
            <a:extLst>
              <a:ext uri="{FF2B5EF4-FFF2-40B4-BE49-F238E27FC236}">
                <a16:creationId xmlns:a16="http://schemas.microsoft.com/office/drawing/2014/main" id="{444C10C1-DCEB-C6C4-0211-74ADE77EF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 err="1"/>
              <a:t>Multilayer</a:t>
            </a:r>
            <a:r>
              <a:rPr lang="it-IT" dirty="0"/>
              <a:t> </a:t>
            </a:r>
            <a:r>
              <a:rPr lang="it-IT" dirty="0" err="1"/>
              <a:t>perceptron</a:t>
            </a:r>
            <a:r>
              <a:rPr lang="it-IT" dirty="0"/>
              <a:t> </a:t>
            </a:r>
          </a:p>
        </p:txBody>
      </p:sp>
      <p:sp>
        <p:nvSpPr>
          <p:cNvPr id="38" name="Segnaposto testo 37">
            <a:extLst>
              <a:ext uri="{FF2B5EF4-FFF2-40B4-BE49-F238E27FC236}">
                <a16:creationId xmlns:a16="http://schemas.microsoft.com/office/drawing/2014/main" id="{ED24F096-D0AC-B25F-5965-61B490AF59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9" name="Segnaposto testo 38">
            <a:extLst>
              <a:ext uri="{FF2B5EF4-FFF2-40B4-BE49-F238E27FC236}">
                <a16:creationId xmlns:a16="http://schemas.microsoft.com/office/drawing/2014/main" id="{7EFDDEAA-0AF0-FBAE-2B20-14FC6700C5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Analisi del dataset usato per allenare le reti. </a:t>
            </a:r>
          </a:p>
        </p:txBody>
      </p:sp>
      <p:sp>
        <p:nvSpPr>
          <p:cNvPr id="40" name="Segnaposto testo 39">
            <a:extLst>
              <a:ext uri="{FF2B5EF4-FFF2-40B4-BE49-F238E27FC236}">
                <a16:creationId xmlns:a16="http://schemas.microsoft.com/office/drawing/2014/main" id="{846F2D6A-B7DB-AFA3-A252-48D0FF343C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Creazione della rete convoluzionale per effettuare la classificazione sulle immagini dei pazienti.</a:t>
            </a:r>
          </a:p>
        </p:txBody>
      </p:sp>
      <p:sp>
        <p:nvSpPr>
          <p:cNvPr id="41" name="Segnaposto testo 40">
            <a:extLst>
              <a:ext uri="{FF2B5EF4-FFF2-40B4-BE49-F238E27FC236}">
                <a16:creationId xmlns:a16="http://schemas.microsoft.com/office/drawing/2014/main" id="{37C8DA5A-EEAF-1861-BC4A-5D6C7E1AAB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Creazione della rete neurale per la classificazione mediante l’uso di dati eterogenei.</a:t>
            </a:r>
          </a:p>
        </p:txBody>
      </p:sp>
      <p:sp>
        <p:nvSpPr>
          <p:cNvPr id="42" name="Segnaposto testo 41">
            <a:extLst>
              <a:ext uri="{FF2B5EF4-FFF2-40B4-BE49-F238E27FC236}">
                <a16:creationId xmlns:a16="http://schemas.microsoft.com/office/drawing/2014/main" id="{275AC8BF-4166-4C2E-2EC2-25A28C42AF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/>
              <a:t>Confronto tra i risultati ottenuti usando le varie reti.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F6DAD8-F5BD-5FE6-12FA-3B9899EC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4384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0909696B-F497-5D49-0DCE-0B2E0E25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/>
          <a:lstStyle/>
          <a:p>
            <a:r>
              <a:rPr lang="it-IT" dirty="0"/>
              <a:t>Composizione dataset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1DA9CA5D-FE1C-B616-2FF6-6B2F8AC8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162" y="1198270"/>
            <a:ext cx="2882475" cy="823912"/>
          </a:xfrm>
        </p:spPr>
        <p:txBody>
          <a:bodyPr/>
          <a:lstStyle/>
          <a:p>
            <a:pPr algn="ctr"/>
            <a:r>
              <a:rPr lang="it-IT" dirty="0"/>
              <a:t>Radiografie dei polmoni</a:t>
            </a:r>
          </a:p>
        </p:txBody>
      </p:sp>
      <p:pic>
        <p:nvPicPr>
          <p:cNvPr id="3" name="Segnaposto contenuto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02229EC-099E-57F8-0EA3-6B6FDE089C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1861" y="3072565"/>
            <a:ext cx="4681939" cy="1852834"/>
          </a:xfrm>
        </p:spPr>
      </p:pic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2DB374B0-3292-E35F-8BB8-C863C32E8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65179" y="1325563"/>
            <a:ext cx="2896671" cy="823912"/>
          </a:xfrm>
        </p:spPr>
        <p:txBody>
          <a:bodyPr/>
          <a:lstStyle/>
          <a:p>
            <a:pPr algn="ctr"/>
            <a:r>
              <a:rPr lang="it-IT" dirty="0"/>
              <a:t>Metadati relativi al paziente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082687-FF34-FD54-B931-2546218FF0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823610" y="2254083"/>
            <a:ext cx="3812771" cy="3870366"/>
          </a:xfr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427C0A9F-CFA6-31C2-2F98-496FCCF8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8636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C259E2-6123-8506-72B4-4BA8E7BB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800" y="0"/>
            <a:ext cx="8421688" cy="1325563"/>
          </a:xfrm>
        </p:spPr>
        <p:txBody>
          <a:bodyPr/>
          <a:lstStyle/>
          <a:p>
            <a:r>
              <a:rPr lang="it-IT" dirty="0"/>
              <a:t>Gestione immagini </a:t>
            </a:r>
          </a:p>
        </p:txBody>
      </p:sp>
      <p:pic>
        <p:nvPicPr>
          <p:cNvPr id="19" name="Segnaposto immagine 18">
            <a:extLst>
              <a:ext uri="{FF2B5EF4-FFF2-40B4-BE49-F238E27FC236}">
                <a16:creationId xmlns:a16="http://schemas.microsoft.com/office/drawing/2014/main" id="{11205DCD-2CD2-BDBC-0851-C55FF60C62A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8851" r="8851"/>
          <a:stretch>
            <a:fillRect/>
          </a:stretch>
        </p:blipFill>
        <p:spPr>
          <a:xfrm>
            <a:off x="1046814" y="1759696"/>
            <a:ext cx="2252755" cy="2252755"/>
          </a:xfrm>
        </p:spPr>
      </p:pic>
      <p:pic>
        <p:nvPicPr>
          <p:cNvPr id="21" name="Segnaposto immagine 20">
            <a:extLst>
              <a:ext uri="{FF2B5EF4-FFF2-40B4-BE49-F238E27FC236}">
                <a16:creationId xmlns:a16="http://schemas.microsoft.com/office/drawing/2014/main" id="{1B31EE58-CDCD-CDF5-CCDF-F7687FA29BE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/>
        </p:blipFill>
        <p:spPr>
          <a:xfrm>
            <a:off x="3692978" y="1759696"/>
            <a:ext cx="2241191" cy="2241191"/>
          </a:xfrm>
        </p:spPr>
      </p:pic>
      <p:pic>
        <p:nvPicPr>
          <p:cNvPr id="25" name="Segnaposto immagine 24">
            <a:extLst>
              <a:ext uri="{FF2B5EF4-FFF2-40B4-BE49-F238E27FC236}">
                <a16:creationId xmlns:a16="http://schemas.microsoft.com/office/drawing/2014/main" id="{288A79BB-F50D-8365-4F7D-3B2D1EA8E73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2054" r="2054"/>
          <a:stretch>
            <a:fillRect/>
          </a:stretch>
        </p:blipFill>
        <p:spPr>
          <a:xfrm>
            <a:off x="6556052" y="1758794"/>
            <a:ext cx="2149475" cy="2241550"/>
          </a:xfrm>
        </p:spPr>
      </p:pic>
      <p:pic>
        <p:nvPicPr>
          <p:cNvPr id="23" name="Segnaposto immagine 2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02A377-6A3B-189B-99D1-A732FA3D007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l="1641" r="1641"/>
          <a:stretch>
            <a:fillRect/>
          </a:stretch>
        </p:blipFill>
        <p:spPr>
          <a:xfrm>
            <a:off x="9272928" y="1758794"/>
            <a:ext cx="2243119" cy="2241191"/>
          </a:xfrm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96C662B-5AC7-286D-27F4-F4E0CD4FA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1319" y="4371911"/>
            <a:ext cx="2123743" cy="343061"/>
          </a:xfrm>
        </p:spPr>
        <p:txBody>
          <a:bodyPr/>
          <a:lstStyle/>
          <a:p>
            <a:r>
              <a:rPr lang="it-IT" dirty="0"/>
              <a:t>Regolazione caratteristiche immagine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AF784BD-FC71-79E5-7B38-D051B12C1E4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45695" y="4342248"/>
            <a:ext cx="2135755" cy="343061"/>
          </a:xfrm>
        </p:spPr>
        <p:txBody>
          <a:bodyPr/>
          <a:lstStyle/>
          <a:p>
            <a:r>
              <a:rPr lang="it-IT" dirty="0"/>
              <a:t>Segmentazione mediante U-Net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D8745DA-BB7A-85DB-CBF0-7112010C3D0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486857" y="4315046"/>
            <a:ext cx="2123743" cy="343061"/>
          </a:xfrm>
        </p:spPr>
        <p:txBody>
          <a:bodyPr/>
          <a:lstStyle/>
          <a:p>
            <a:r>
              <a:rPr lang="it-IT" dirty="0"/>
              <a:t>Creazione bounding-box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F03B6C0D-0D25-22E3-2907-86171D882269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892523" y="4371911"/>
            <a:ext cx="3003928" cy="343061"/>
          </a:xfrm>
        </p:spPr>
        <p:txBody>
          <a:bodyPr/>
          <a:lstStyle/>
          <a:p>
            <a:r>
              <a:rPr lang="it-IT" dirty="0"/>
              <a:t>Sovrapporre la bounding-box e la maschera all’immagine originale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9ED44017-95F9-3FC0-BB87-FEE8E74F8AEF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111318" y="4982326"/>
            <a:ext cx="2123743" cy="343061"/>
          </a:xfrm>
        </p:spPr>
        <p:txBody>
          <a:bodyPr/>
          <a:lstStyle/>
          <a:p>
            <a:r>
              <a:rPr lang="it-IT" dirty="0"/>
              <a:t>Regolazione di alcune proprietà come luminosità e contrasto.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5CBA88B9-2B41-2AD2-90B9-90103DDABD8F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97343" y="4950285"/>
            <a:ext cx="1855949" cy="343061"/>
          </a:xfrm>
        </p:spPr>
        <p:txBody>
          <a:bodyPr/>
          <a:lstStyle/>
          <a:p>
            <a:r>
              <a:rPr lang="it-IT" dirty="0"/>
              <a:t>Per ottenere una maschera dell’immagine che evidenzi la posizione dei polmoni.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891625B5-9992-938A-B728-6548D7A9275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708035" y="4992637"/>
            <a:ext cx="1845511" cy="343061"/>
          </a:xfrm>
        </p:spPr>
        <p:txBody>
          <a:bodyPr/>
          <a:lstStyle/>
          <a:p>
            <a:r>
              <a:rPr lang="it-IT" dirty="0"/>
              <a:t>Per eliminare lo sfondo in eccesso e mettere in evidenza l’oggetto dell’immagine.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1E1B22F5-76C0-376F-43DC-D3B8F191B18E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9508290" y="5110729"/>
            <a:ext cx="1845510" cy="343061"/>
          </a:xfrm>
        </p:spPr>
        <p:txBody>
          <a:bodyPr/>
          <a:lstStyle/>
          <a:p>
            <a:r>
              <a:rPr lang="it-IT" dirty="0"/>
              <a:t>In modo da ottenere l’immagine che evidenzi la posizione dei polmoni.</a:t>
            </a: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0FCBF71D-E4A6-3AB4-8927-C8747E86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8246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3BB59D-865E-4359-0B2C-3A5164E0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/>
          <a:lstStyle/>
          <a:p>
            <a:r>
              <a:rPr lang="it-IT" dirty="0"/>
              <a:t>Selezione Dati eterogenei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5C2145-8A88-B6F8-0C40-029CBFC3E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635" y="1344216"/>
            <a:ext cx="2882475" cy="823912"/>
          </a:xfrm>
        </p:spPr>
        <p:txBody>
          <a:bodyPr/>
          <a:lstStyle/>
          <a:p>
            <a:pPr algn="ctr"/>
            <a:r>
              <a:rPr lang="it-IT" dirty="0"/>
              <a:t>Analisi dataset di allenamento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196BC4-88BD-FE5E-A098-1BD930F5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3635" y="2205525"/>
            <a:ext cx="2882475" cy="1997867"/>
          </a:xfrm>
        </p:spPr>
        <p:txBody>
          <a:bodyPr/>
          <a:lstStyle/>
          <a:p>
            <a:r>
              <a:rPr lang="it-IT" dirty="0"/>
              <a:t>Si cerca di trovare il maggior numero di colonne complete, ovvero contenenti tutti i dati per ogni paziente in esame.</a:t>
            </a:r>
          </a:p>
          <a:p>
            <a:r>
              <a:rPr lang="it-IT" dirty="0"/>
              <a:t>Si svolge la stessa operazione per ogni paziente.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F2D5B07-19F8-87C6-0B92-B625DEA5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0611" y="1344216"/>
            <a:ext cx="2896671" cy="823912"/>
          </a:xfrm>
        </p:spPr>
        <p:txBody>
          <a:bodyPr/>
          <a:lstStyle/>
          <a:p>
            <a:pPr algn="ctr"/>
            <a:r>
              <a:rPr lang="it-IT" dirty="0"/>
              <a:t>Analisi dataset test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65AF16A-A39F-95FC-931D-071DC0D96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4" y="2278367"/>
            <a:ext cx="2896671" cy="1997867"/>
          </a:xfrm>
        </p:spPr>
        <p:txBody>
          <a:bodyPr/>
          <a:lstStyle/>
          <a:p>
            <a:r>
              <a:rPr lang="it-IT" dirty="0"/>
              <a:t>Si effettua lo stesso filtraggio effettuato per il dataset di allenamento.</a:t>
            </a:r>
          </a:p>
          <a:p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F6680FF-DFAE-9FD5-8797-D282F7FFA13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881783" y="1344216"/>
            <a:ext cx="2882475" cy="823912"/>
          </a:xfrm>
        </p:spPr>
        <p:txBody>
          <a:bodyPr/>
          <a:lstStyle/>
          <a:p>
            <a:pPr algn="ctr"/>
            <a:r>
              <a:rPr lang="it-IT" dirty="0"/>
              <a:t>Confronto e Unione dei due dataset 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09E9313-0393-FC87-0C43-BCE89868F78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1782" y="2205525"/>
            <a:ext cx="2882475" cy="1997867"/>
          </a:xfrm>
        </p:spPr>
        <p:txBody>
          <a:bodyPr/>
          <a:lstStyle/>
          <a:p>
            <a:r>
              <a:rPr lang="it-IT" dirty="0"/>
              <a:t>Per ottenere un unico dataset su cui allenare le reti neurali in modo da evitare «buchi».</a:t>
            </a:r>
          </a:p>
          <a:p>
            <a:r>
              <a:rPr lang="it-IT" dirty="0"/>
              <a:t>Si è così ottenuto il più grande sottoinsieme contenente i metadati.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F68969-0AAB-7A9E-7BF2-9E4942BD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5</a:t>
            </a:fld>
            <a:endParaRPr lang="it-IT" noProof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FFE3CF5-D7F6-8764-AFE0-FEC617C7D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5" y="3897949"/>
            <a:ext cx="11764107" cy="2040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07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A990A-D785-E994-4B7E-01A32555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43961"/>
            <a:ext cx="8421688" cy="1325563"/>
          </a:xfrm>
        </p:spPr>
        <p:txBody>
          <a:bodyPr anchor="ctr">
            <a:normAutofit/>
          </a:bodyPr>
          <a:lstStyle/>
          <a:p>
            <a:r>
              <a:rPr lang="it-IT" dirty="0"/>
              <a:t>Allenamento della rete convoluzionale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55A768F-5F3E-4792-F2D8-728AD563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4437" y="1505858"/>
            <a:ext cx="2330726" cy="804859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4864EC86-0CE3-0B1F-B7D4-6B283B0B5758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44437" y="2693178"/>
            <a:ext cx="2330726" cy="438505"/>
          </a:xfrm>
        </p:spPr>
        <p:txBody>
          <a:bodyPr/>
          <a:lstStyle/>
          <a:p>
            <a:r>
              <a:rPr lang="en-US" dirty="0" err="1"/>
              <a:t>Segmentazione</a:t>
            </a:r>
            <a:r>
              <a:rPr lang="en-US" dirty="0"/>
              <a:t> </a:t>
            </a:r>
            <a:r>
              <a:rPr lang="en-US" dirty="0" err="1"/>
              <a:t>immagini</a:t>
            </a:r>
            <a:r>
              <a:rPr lang="en-US" dirty="0"/>
              <a:t> e </a:t>
            </a:r>
            <a:r>
              <a:rPr lang="en-US" dirty="0" err="1"/>
              <a:t>ridimensionamento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42620C3F-2286-22F1-DB0E-547C5BC09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0509" y="3480366"/>
            <a:ext cx="2330726" cy="853167"/>
          </a:xfrm>
        </p:spPr>
        <p:txBody>
          <a:bodyPr>
            <a:normAutofit/>
          </a:bodyPr>
          <a:lstStyle/>
          <a:p>
            <a:r>
              <a:rPr lang="en-US" dirty="0"/>
              <a:t>Per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omogenee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mettano</a:t>
            </a:r>
            <a:r>
              <a:rPr lang="en-US" dirty="0"/>
              <a:t> in </a:t>
            </a:r>
            <a:r>
              <a:rPr lang="en-US" dirty="0" err="1"/>
              <a:t>evidenza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polmoni</a:t>
            </a:r>
            <a:r>
              <a:rPr lang="en-US" dirty="0"/>
              <a:t>.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73ECC17-90C1-A399-5E55-2BBE1493048E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2"/>
          <a:stretch>
            <a:fillRect/>
          </a:stretch>
        </p:blipFill>
        <p:spPr>
          <a:xfrm>
            <a:off x="3373714" y="1674246"/>
            <a:ext cx="2921284" cy="1455424"/>
          </a:xfrm>
        </p:spPr>
      </p:pic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FCCD48B-1653-5D6E-3195-66C3DAE4B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51186" y="3319013"/>
            <a:ext cx="2342205" cy="804859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E24DE70F-0A8B-F612-FE57-4BFCA8FBE3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0041" y="3234778"/>
            <a:ext cx="2342205" cy="438505"/>
          </a:xfrm>
        </p:spPr>
        <p:txBody>
          <a:bodyPr/>
          <a:lstStyle/>
          <a:p>
            <a:r>
              <a:rPr lang="en-US" dirty="0"/>
              <a:t>Transfer Learning e</a:t>
            </a:r>
          </a:p>
          <a:p>
            <a:r>
              <a:rPr lang="en-US" dirty="0"/>
              <a:t>Fine Tuning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6E2F3DA6-8D85-05C4-18C3-5BF1B8399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Analisi</a:t>
            </a:r>
            <a:r>
              <a:rPr lang="en-US" dirty="0"/>
              <a:t> 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ottenuti</a:t>
            </a:r>
            <a:r>
              <a:rPr lang="en-US" dirty="0"/>
              <a:t> per </a:t>
            </a:r>
            <a:r>
              <a:rPr lang="en-US" dirty="0" err="1"/>
              <a:t>risolvere</a:t>
            </a:r>
            <a:r>
              <a:rPr lang="en-US" dirty="0"/>
              <a:t> le </a:t>
            </a:r>
            <a:r>
              <a:rPr lang="en-US" dirty="0" err="1"/>
              <a:t>problematiche</a:t>
            </a:r>
            <a:r>
              <a:rPr lang="en-US" dirty="0"/>
              <a:t> </a:t>
            </a:r>
            <a:r>
              <a:rPr lang="en-US" dirty="0" err="1"/>
              <a:t>riscontrate</a:t>
            </a:r>
            <a:r>
              <a:rPr lang="en-US" dirty="0"/>
              <a:t>.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866BBE1-B5D3-5FB9-75A6-431E99179B08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3"/>
          <a:stretch>
            <a:fillRect/>
          </a:stretch>
        </p:blipFill>
        <p:spPr>
          <a:xfrm>
            <a:off x="1348981" y="4310063"/>
            <a:ext cx="1721639" cy="1663700"/>
          </a:xfrm>
        </p:spPr>
      </p:pic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114A7907-7864-F60B-FA1E-9B7CA27DE7C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98564" y="1990324"/>
            <a:ext cx="2330726" cy="804859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B81A7FFF-6FAF-10CD-433A-AD577CB9301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9404806" y="4468663"/>
            <a:ext cx="2330726" cy="438505"/>
          </a:xfrm>
        </p:spPr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44" name="Content Placeholder 13">
            <a:extLst>
              <a:ext uri="{FF2B5EF4-FFF2-40B4-BE49-F238E27FC236}">
                <a16:creationId xmlns:a16="http://schemas.microsoft.com/office/drawing/2014/main" id="{57AC49FD-8619-2DCF-D1C8-0602996756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30041" y="3938269"/>
            <a:ext cx="2467773" cy="95053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Miglioramento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prestazioni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rete,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l’uso</a:t>
            </a:r>
            <a:r>
              <a:rPr lang="en-US" dirty="0"/>
              <a:t> di </a:t>
            </a:r>
            <a:r>
              <a:rPr lang="en-US" dirty="0" err="1"/>
              <a:t>pesi</a:t>
            </a:r>
            <a:r>
              <a:rPr lang="en-US" dirty="0"/>
              <a:t> </a:t>
            </a:r>
            <a:r>
              <a:rPr lang="en-US" dirty="0" err="1"/>
              <a:t>preallenati</a:t>
            </a:r>
            <a:r>
              <a:rPr lang="en-US" dirty="0"/>
              <a:t>  e </a:t>
            </a:r>
            <a:r>
              <a:rPr lang="en-US" dirty="0" err="1"/>
              <a:t>l’allenamento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layer di </a:t>
            </a:r>
            <a:r>
              <a:rPr lang="en-US" dirty="0" err="1"/>
              <a:t>classificazione</a:t>
            </a:r>
            <a:r>
              <a:rPr lang="en-US" dirty="0"/>
              <a:t>.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1C35036C-244E-9197-FCE9-736E0EB30278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4"/>
          <a:stretch>
            <a:fillRect/>
          </a:stretch>
        </p:blipFill>
        <p:spPr>
          <a:xfrm>
            <a:off x="9276524" y="1182533"/>
            <a:ext cx="2467772" cy="2659193"/>
          </a:xfrm>
        </p:spPr>
      </p:pic>
      <p:sp>
        <p:nvSpPr>
          <p:cNvPr id="48" name="Text Placeholder 15">
            <a:extLst>
              <a:ext uri="{FF2B5EF4-FFF2-40B4-BE49-F238E27FC236}">
                <a16:creationId xmlns:a16="http://schemas.microsoft.com/office/drawing/2014/main" id="{5EA20114-8053-4AE1-1F58-F383E9E949C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360234" y="3656844"/>
            <a:ext cx="2330726" cy="804859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0" name="Text Placeholder 16">
            <a:extLst>
              <a:ext uri="{FF2B5EF4-FFF2-40B4-BE49-F238E27FC236}">
                <a16:creationId xmlns:a16="http://schemas.microsoft.com/office/drawing/2014/main" id="{5BEA7FBA-E98C-FE22-23E4-D11C6033196A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590416" y="4271734"/>
            <a:ext cx="2330726" cy="438505"/>
          </a:xfrm>
        </p:spPr>
        <p:txBody>
          <a:bodyPr/>
          <a:lstStyle/>
          <a:p>
            <a:r>
              <a:rPr lang="en-US" dirty="0" err="1"/>
              <a:t>Allenamento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rete </a:t>
            </a:r>
            <a:r>
              <a:rPr lang="en-US" dirty="0" err="1"/>
              <a:t>neurale</a:t>
            </a:r>
            <a:r>
              <a:rPr lang="en-US" dirty="0"/>
              <a:t> convoluzionale MobileNetV2</a:t>
            </a:r>
          </a:p>
        </p:txBody>
      </p:sp>
      <p:sp>
        <p:nvSpPr>
          <p:cNvPr id="52" name="Content Placeholder 17">
            <a:extLst>
              <a:ext uri="{FF2B5EF4-FFF2-40B4-BE49-F238E27FC236}">
                <a16:creationId xmlns:a16="http://schemas.microsoft.com/office/drawing/2014/main" id="{9112C76A-D5C4-0F34-0113-2D3864BA7B9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404806" y="5049503"/>
            <a:ext cx="2330726" cy="8531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Tecnica</a:t>
            </a:r>
            <a:r>
              <a:rPr lang="en-US" dirty="0"/>
              <a:t> </a:t>
            </a:r>
            <a:r>
              <a:rPr lang="en-US" dirty="0" err="1"/>
              <a:t>usata</a:t>
            </a:r>
            <a:r>
              <a:rPr lang="en-US" dirty="0"/>
              <a:t> per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l’overfitting</a:t>
            </a:r>
            <a:r>
              <a:rPr lang="en-US" dirty="0"/>
              <a:t>, con </a:t>
            </a:r>
            <a:r>
              <a:rPr lang="en-US" dirty="0" err="1"/>
              <a:t>conseguente</a:t>
            </a:r>
            <a:r>
              <a:rPr lang="en-US" dirty="0"/>
              <a:t> </a:t>
            </a:r>
            <a:r>
              <a:rPr lang="en-US" dirty="0" err="1"/>
              <a:t>miglioramento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prestazioni</a:t>
            </a:r>
            <a:r>
              <a:rPr lang="en-US" dirty="0"/>
              <a:t>.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069A70A-1E4E-D7A7-E64C-996BA05A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/>
              <a:pPr rtl="0">
                <a:spcAft>
                  <a:spcPts val="600"/>
                </a:spcAft>
              </a:pPr>
              <a:t>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5538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6F6A4-4887-7D85-580D-C821C22F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563" y="-2580"/>
            <a:ext cx="8421688" cy="1325563"/>
          </a:xfrm>
        </p:spPr>
        <p:txBody>
          <a:bodyPr/>
          <a:lstStyle/>
          <a:p>
            <a:r>
              <a:rPr lang="it-IT" dirty="0"/>
              <a:t>Allenamento rete neurale</a:t>
            </a:r>
          </a:p>
        </p:txBody>
      </p:sp>
      <p:pic>
        <p:nvPicPr>
          <p:cNvPr id="27" name="Segnaposto contenuto 26">
            <a:extLst>
              <a:ext uri="{FF2B5EF4-FFF2-40B4-BE49-F238E27FC236}">
                <a16:creationId xmlns:a16="http://schemas.microsoft.com/office/drawing/2014/main" id="{BA92C064-DF1F-2F9A-E8F9-398764C7979B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 rotWithShape="1">
          <a:blip r:embed="rId2"/>
          <a:srcRect l="-5220" t="-7929" r="-9015" b="-4556"/>
          <a:stretch/>
        </p:blipFill>
        <p:spPr>
          <a:xfrm>
            <a:off x="3851031" y="4164476"/>
            <a:ext cx="2815315" cy="1849814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B61875-0858-9DF7-37FF-45D9971E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283" y="1588331"/>
            <a:ext cx="2330726" cy="804859"/>
          </a:xfrm>
        </p:spPr>
        <p:txBody>
          <a:bodyPr/>
          <a:lstStyle/>
          <a:p>
            <a:r>
              <a:rPr lang="it-IT" dirty="0"/>
              <a:t>6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1BB838-CA81-5A9B-4535-FDE806E109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936283" y="2619652"/>
            <a:ext cx="2330726" cy="438505"/>
          </a:xfrm>
        </p:spPr>
        <p:txBody>
          <a:bodyPr/>
          <a:lstStyle/>
          <a:p>
            <a:r>
              <a:rPr lang="it-IT" dirty="0"/>
              <a:t>Creazione </a:t>
            </a:r>
            <a:r>
              <a:rPr lang="it-IT" dirty="0" err="1"/>
              <a:t>Multilayer</a:t>
            </a:r>
            <a:r>
              <a:rPr lang="it-IT" dirty="0"/>
              <a:t> </a:t>
            </a:r>
            <a:r>
              <a:rPr lang="it-IT" dirty="0" err="1"/>
              <a:t>perceptron</a:t>
            </a:r>
            <a:r>
              <a:rPr lang="it-IT" dirty="0"/>
              <a:t> per gestire dati eterogenei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105EA05-3647-5D63-C16F-6F303EF50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7413" y="3224644"/>
            <a:ext cx="2330726" cy="853167"/>
          </a:xfrm>
        </p:spPr>
        <p:txBody>
          <a:bodyPr/>
          <a:lstStyle/>
          <a:p>
            <a:r>
              <a:rPr lang="it-IT" dirty="0"/>
              <a:t>Rete neurale che gestisce i dati eterogenei.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8EE189E-79B0-33EC-6027-B411CB98461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913679" y="4350082"/>
            <a:ext cx="1856232" cy="1664208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6429DFE5-09A9-A043-9D82-4DF78CA35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3529" y="3064816"/>
            <a:ext cx="2342205" cy="804859"/>
          </a:xfrm>
        </p:spPr>
        <p:txBody>
          <a:bodyPr/>
          <a:lstStyle/>
          <a:p>
            <a:r>
              <a:rPr lang="it-IT" dirty="0"/>
              <a:t>7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5B427DF-3C1C-39B6-35DC-0249BE3438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93529" y="4164475"/>
            <a:ext cx="2342205" cy="438505"/>
          </a:xfrm>
        </p:spPr>
        <p:txBody>
          <a:bodyPr/>
          <a:lstStyle/>
          <a:p>
            <a:r>
              <a:rPr lang="it-IT" dirty="0"/>
              <a:t>Combinazione CNN e MLP mediante un apposito layer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079311FA-B588-86E6-47F3-239D835D2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6346" y="5120722"/>
            <a:ext cx="2342205" cy="853167"/>
          </a:xfrm>
        </p:spPr>
        <p:txBody>
          <a:bodyPr/>
          <a:lstStyle/>
          <a:p>
            <a:r>
              <a:rPr lang="it-IT" dirty="0"/>
              <a:t>Rete neurale in grado di classificare usando sia le immagini che i metadati.</a:t>
            </a:r>
          </a:p>
        </p:txBody>
      </p:sp>
      <p:pic>
        <p:nvPicPr>
          <p:cNvPr id="23" name="Segnaposto contenuto 22">
            <a:extLst>
              <a:ext uri="{FF2B5EF4-FFF2-40B4-BE49-F238E27FC236}">
                <a16:creationId xmlns:a16="http://schemas.microsoft.com/office/drawing/2014/main" id="{5FC161D8-5A07-8752-4A25-A4FF98B9D953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3"/>
          <a:stretch>
            <a:fillRect/>
          </a:stretch>
        </p:blipFill>
        <p:spPr>
          <a:xfrm>
            <a:off x="6580700" y="1571658"/>
            <a:ext cx="2567865" cy="1444423"/>
          </a:xfrm>
        </p:spPr>
      </p:pic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F991E73E-06CE-2864-F96C-03D49EFA0DA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635932" y="2079364"/>
            <a:ext cx="2330726" cy="804859"/>
          </a:xfrm>
        </p:spPr>
        <p:txBody>
          <a:bodyPr/>
          <a:lstStyle/>
          <a:p>
            <a:r>
              <a:rPr lang="it-IT" dirty="0"/>
              <a:t>8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41BB276B-6A44-FCE7-D7B6-DEAB25EFAC9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9676432" y="3317926"/>
            <a:ext cx="2330726" cy="438505"/>
          </a:xfrm>
        </p:spPr>
        <p:txBody>
          <a:bodyPr/>
          <a:lstStyle/>
          <a:p>
            <a:r>
              <a:rPr lang="it-IT" dirty="0"/>
              <a:t>Allenamento rete neurale, mediante immagini e dati eterogenei</a:t>
            </a:r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80841BF0-9B30-1B19-E46E-0096D02A7C5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676432" y="449066"/>
            <a:ext cx="2330726" cy="853167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25" name="Segnaposto contenuto 24" descr="Immagine che contiene tavolo">
            <a:extLst>
              <a:ext uri="{FF2B5EF4-FFF2-40B4-BE49-F238E27FC236}">
                <a16:creationId xmlns:a16="http://schemas.microsoft.com/office/drawing/2014/main" id="{DEFBC6BE-824F-4E0D-92FE-A37D23584D50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4"/>
          <a:stretch>
            <a:fillRect/>
          </a:stretch>
        </p:blipFill>
        <p:spPr>
          <a:xfrm>
            <a:off x="282386" y="1574566"/>
            <a:ext cx="3480221" cy="1376070"/>
          </a:xfrm>
        </p:spPr>
      </p:pic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D64BC6D5-53E2-5E3B-8715-FB27F1394C83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57134" y="3102506"/>
            <a:ext cx="2330726" cy="804859"/>
          </a:xfrm>
        </p:spPr>
        <p:txBody>
          <a:bodyPr/>
          <a:lstStyle/>
          <a:p>
            <a:r>
              <a:rPr lang="it-IT" dirty="0"/>
              <a:t>5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1421B2A4-D6E0-71C3-A21E-0B4C6A630B7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57134" y="4214987"/>
            <a:ext cx="2330726" cy="438505"/>
          </a:xfrm>
        </p:spPr>
        <p:txBody>
          <a:bodyPr/>
          <a:lstStyle/>
          <a:p>
            <a:r>
              <a:rPr lang="it-IT" dirty="0"/>
              <a:t>Selezione sottoinsieme completo di dati eterogenei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6405BF90-5B3D-659B-212F-3A40397513B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7134" y="5120721"/>
            <a:ext cx="2330726" cy="853167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In modo da ottenere un dataset contenente tutti i dati scelti per ogni paziente selezionato.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FEF76D62-44D8-E9DA-3B6E-FF75538D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938" y="6189881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612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8013E-D59A-22C8-E17E-4A3B1054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513" y="8237"/>
            <a:ext cx="8421688" cy="1325563"/>
          </a:xfrm>
        </p:spPr>
        <p:txBody>
          <a:bodyPr/>
          <a:lstStyle/>
          <a:p>
            <a:r>
              <a:rPr lang="it-IT" dirty="0"/>
              <a:t>Risultati</a:t>
            </a:r>
          </a:p>
        </p:txBody>
      </p:sp>
      <p:pic>
        <p:nvPicPr>
          <p:cNvPr id="19" name="Segnaposto immagine 18">
            <a:extLst>
              <a:ext uri="{FF2B5EF4-FFF2-40B4-BE49-F238E27FC236}">
                <a16:creationId xmlns:a16="http://schemas.microsoft.com/office/drawing/2014/main" id="{5FDB8955-3F8F-7F81-D462-D70180F3D65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43" r="7641"/>
          <a:stretch/>
        </p:blipFill>
        <p:spPr>
          <a:xfrm>
            <a:off x="9108573" y="977931"/>
            <a:ext cx="2664327" cy="2943175"/>
          </a:xfrm>
        </p:spPr>
      </p:pic>
      <p:pic>
        <p:nvPicPr>
          <p:cNvPr id="25" name="Segnaposto immagine 24">
            <a:extLst>
              <a:ext uri="{FF2B5EF4-FFF2-40B4-BE49-F238E27FC236}">
                <a16:creationId xmlns:a16="http://schemas.microsoft.com/office/drawing/2014/main" id="{1A4756A2-0082-7A91-5F36-DBE52ADDE56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43" r="43"/>
          <a:stretch>
            <a:fillRect/>
          </a:stretch>
        </p:blipFill>
        <p:spPr>
          <a:xfrm>
            <a:off x="3011633" y="1076273"/>
            <a:ext cx="2898000" cy="2932757"/>
          </a:xfrm>
        </p:spPr>
      </p:pic>
      <p:pic>
        <p:nvPicPr>
          <p:cNvPr id="23" name="Segnaposto immagine 22">
            <a:extLst>
              <a:ext uri="{FF2B5EF4-FFF2-40B4-BE49-F238E27FC236}">
                <a16:creationId xmlns:a16="http://schemas.microsoft.com/office/drawing/2014/main" id="{142FBAD9-62B6-DEB6-34DE-059026E3371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l="43" r="43"/>
          <a:stretch>
            <a:fillRect/>
          </a:stretch>
        </p:blipFill>
        <p:spPr>
          <a:xfrm>
            <a:off x="39427" y="1065382"/>
            <a:ext cx="2895508" cy="2917268"/>
          </a:xfrm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20D5C28-ABD2-A8FF-DCAF-C4B32EC6E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307" y="4018813"/>
            <a:ext cx="2123743" cy="343061"/>
          </a:xfrm>
        </p:spPr>
        <p:txBody>
          <a:bodyPr/>
          <a:lstStyle/>
          <a:p>
            <a:r>
              <a:rPr lang="it-IT" dirty="0"/>
              <a:t>Training CNN Transfer Learning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C440BBA-A7E2-43A1-DB53-BA119662E5AE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247153" y="4018812"/>
            <a:ext cx="2426957" cy="343061"/>
          </a:xfrm>
        </p:spPr>
        <p:txBody>
          <a:bodyPr/>
          <a:lstStyle/>
          <a:p>
            <a:r>
              <a:rPr lang="it-IT" dirty="0"/>
              <a:t>Training CNN Fine Tuning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39A267BE-53D6-4166-A55D-8F27E1D9B16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517892" y="3970288"/>
            <a:ext cx="2123743" cy="343061"/>
          </a:xfrm>
        </p:spPr>
        <p:txBody>
          <a:bodyPr/>
          <a:lstStyle/>
          <a:p>
            <a:r>
              <a:rPr lang="it-IT" dirty="0"/>
              <a:t>Training CNN Data Augmentation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43409852-A292-293D-D0B1-8E0DE361D2C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427758" y="3925437"/>
            <a:ext cx="2245227" cy="343061"/>
          </a:xfrm>
        </p:spPr>
        <p:txBody>
          <a:bodyPr/>
          <a:lstStyle/>
          <a:p>
            <a:r>
              <a:rPr lang="it-IT" dirty="0"/>
              <a:t>Training rete neurale (dati eterogenei)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gnaposto testo 10">
                <a:extLst>
                  <a:ext uri="{FF2B5EF4-FFF2-40B4-BE49-F238E27FC236}">
                    <a16:creationId xmlns:a16="http://schemas.microsoft.com/office/drawing/2014/main" id="{6D23DE95-5475-4A99-2D9D-B7931A705CB8}"/>
                  </a:ext>
                </a:extLst>
              </p:cNvPr>
              <p:cNvSpPr>
                <a:spLocks noGrp="1"/>
              </p:cNvSpPr>
              <p:nvPr>
                <p:ph type="body" idx="21"/>
              </p:nvPr>
            </p:nvSpPr>
            <p:spPr>
              <a:xfrm>
                <a:off x="564422" y="4613155"/>
                <a:ext cx="1845511" cy="774481"/>
              </a:xfrm>
            </p:spPr>
            <p:txBody>
              <a:bodyPr/>
              <a:lstStyle/>
              <a:p>
                <a:r>
                  <a:rPr lang="it-IT" dirty="0"/>
                  <a:t>Accuracy: 55%</a:t>
                </a:r>
              </a:p>
              <a:p>
                <a:r>
                  <a:rPr lang="it-IT" dirty="0"/>
                  <a:t>Epoche: 150</a:t>
                </a:r>
              </a:p>
              <a:p>
                <a:r>
                  <a:rPr lang="it-IT" dirty="0"/>
                  <a:t>Learning Rate: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dirty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1" name="Segnaposto testo 10">
                <a:extLst>
                  <a:ext uri="{FF2B5EF4-FFF2-40B4-BE49-F238E27FC236}">
                    <a16:creationId xmlns:a16="http://schemas.microsoft.com/office/drawing/2014/main" id="{6D23DE95-5475-4A99-2D9D-B7931A705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1"/>
              </p:nvPr>
            </p:nvSpPr>
            <p:spPr>
              <a:xfrm>
                <a:off x="564422" y="4613155"/>
                <a:ext cx="1845511" cy="774481"/>
              </a:xfrm>
              <a:blipFill>
                <a:blip r:embed="rId5"/>
                <a:stretch>
                  <a:fillRect t="-1575" b="-23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testo 11">
                <a:extLst>
                  <a:ext uri="{FF2B5EF4-FFF2-40B4-BE49-F238E27FC236}">
                    <a16:creationId xmlns:a16="http://schemas.microsoft.com/office/drawing/2014/main" id="{91E62C72-B8C0-CDB5-A8FE-B8783828CE00}"/>
                  </a:ext>
                </a:extLst>
              </p:cNvPr>
              <p:cNvSpPr>
                <a:spLocks noGrp="1"/>
              </p:cNvSpPr>
              <p:nvPr>
                <p:ph type="body" idx="22"/>
              </p:nvPr>
            </p:nvSpPr>
            <p:spPr>
              <a:xfrm>
                <a:off x="3460663" y="4608301"/>
                <a:ext cx="2006498" cy="343061"/>
              </a:xfrm>
            </p:spPr>
            <p:txBody>
              <a:bodyPr/>
              <a:lstStyle/>
              <a:p>
                <a:r>
                  <a:rPr lang="it-IT" dirty="0" err="1"/>
                  <a:t>Accuracy</a:t>
                </a:r>
                <a:r>
                  <a:rPr lang="it-IT" dirty="0"/>
                  <a:t>: 60%</a:t>
                </a:r>
              </a:p>
              <a:p>
                <a:r>
                  <a:rPr lang="it-IT" dirty="0"/>
                  <a:t>Epoche: 150 </a:t>
                </a:r>
                <a:r>
                  <a:rPr lang="it-IT" dirty="0" err="1"/>
                  <a:t>t.l</a:t>
                </a:r>
                <a:r>
                  <a:rPr lang="it-IT" dirty="0"/>
                  <a:t>. + 30 f.t.</a:t>
                </a:r>
              </a:p>
              <a:p>
                <a:r>
                  <a:rPr lang="it-IT" dirty="0"/>
                  <a:t>Learning Rate: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2" name="Segnaposto testo 11">
                <a:extLst>
                  <a:ext uri="{FF2B5EF4-FFF2-40B4-BE49-F238E27FC236}">
                    <a16:creationId xmlns:a16="http://schemas.microsoft.com/office/drawing/2014/main" id="{91E62C72-B8C0-CDB5-A8FE-B8783828C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2"/>
              </p:nvPr>
            </p:nvSpPr>
            <p:spPr>
              <a:xfrm>
                <a:off x="3460663" y="4608301"/>
                <a:ext cx="2006498" cy="343061"/>
              </a:xfrm>
              <a:blipFill>
                <a:blip r:embed="rId6"/>
                <a:stretch>
                  <a:fillRect t="-3571" b="-1303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egnaposto testo 12">
                <a:extLst>
                  <a:ext uri="{FF2B5EF4-FFF2-40B4-BE49-F238E27FC236}">
                    <a16:creationId xmlns:a16="http://schemas.microsoft.com/office/drawing/2014/main" id="{8D764539-917E-7D0D-1F43-A4A9616D5C71}"/>
                  </a:ext>
                </a:extLst>
              </p:cNvPr>
              <p:cNvSpPr>
                <a:spLocks noGrp="1"/>
              </p:cNvSpPr>
              <p:nvPr>
                <p:ph type="body" idx="23"/>
              </p:nvPr>
            </p:nvSpPr>
            <p:spPr>
              <a:xfrm>
                <a:off x="6517892" y="4608301"/>
                <a:ext cx="2092708" cy="343061"/>
              </a:xfrm>
            </p:spPr>
            <p:txBody>
              <a:bodyPr/>
              <a:lstStyle/>
              <a:p>
                <a:r>
                  <a:rPr lang="it-IT" dirty="0" err="1"/>
                  <a:t>Accuracy</a:t>
                </a:r>
                <a:r>
                  <a:rPr lang="it-IT" dirty="0"/>
                  <a:t>: 63%</a:t>
                </a:r>
              </a:p>
              <a:p>
                <a:r>
                  <a:rPr lang="it-IT" dirty="0"/>
                  <a:t>Epoche: 150 </a:t>
                </a:r>
                <a:r>
                  <a:rPr lang="it-IT" dirty="0" err="1"/>
                  <a:t>t.l</a:t>
                </a:r>
                <a:r>
                  <a:rPr lang="it-IT" dirty="0"/>
                  <a:t>. + 500 f.t.</a:t>
                </a:r>
              </a:p>
              <a:p>
                <a:r>
                  <a:rPr lang="it-IT" dirty="0"/>
                  <a:t>Learning Rate: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3" name="Segnaposto testo 12">
                <a:extLst>
                  <a:ext uri="{FF2B5EF4-FFF2-40B4-BE49-F238E27FC236}">
                    <a16:creationId xmlns:a16="http://schemas.microsoft.com/office/drawing/2014/main" id="{8D764539-917E-7D0D-1F43-A4A9616D5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3"/>
              </p:nvPr>
            </p:nvSpPr>
            <p:spPr>
              <a:xfrm>
                <a:off x="6517892" y="4608301"/>
                <a:ext cx="2092708" cy="343061"/>
              </a:xfrm>
              <a:blipFill>
                <a:blip r:embed="rId7"/>
                <a:stretch>
                  <a:fillRect t="-3571" b="-1303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testo 13">
                <a:extLst>
                  <a:ext uri="{FF2B5EF4-FFF2-40B4-BE49-F238E27FC236}">
                    <a16:creationId xmlns:a16="http://schemas.microsoft.com/office/drawing/2014/main" id="{7A2406DB-7D0D-0983-9454-F91F957BE9EE}"/>
                  </a:ext>
                </a:extLst>
              </p:cNvPr>
              <p:cNvSpPr>
                <a:spLocks noGrp="1"/>
              </p:cNvSpPr>
              <p:nvPr>
                <p:ph type="body" idx="24"/>
              </p:nvPr>
            </p:nvSpPr>
            <p:spPr>
              <a:xfrm>
                <a:off x="9661331" y="4608300"/>
                <a:ext cx="1845510" cy="343061"/>
              </a:xfrm>
            </p:spPr>
            <p:txBody>
              <a:bodyPr/>
              <a:lstStyle/>
              <a:p>
                <a:r>
                  <a:rPr lang="it-IT" dirty="0" err="1"/>
                  <a:t>Accuracy</a:t>
                </a:r>
                <a:r>
                  <a:rPr lang="it-IT" dirty="0"/>
                  <a:t>: 82%</a:t>
                </a:r>
              </a:p>
              <a:p>
                <a:r>
                  <a:rPr lang="it-IT" dirty="0"/>
                  <a:t>Epoche: 450</a:t>
                </a:r>
              </a:p>
              <a:p>
                <a:r>
                  <a:rPr lang="it-IT" dirty="0"/>
                  <a:t>Learning Rate: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u="sng" dirty="0"/>
              </a:p>
            </p:txBody>
          </p:sp>
        </mc:Choice>
        <mc:Fallback xmlns="">
          <p:sp>
            <p:nvSpPr>
              <p:cNvPr id="14" name="Segnaposto testo 13">
                <a:extLst>
                  <a:ext uri="{FF2B5EF4-FFF2-40B4-BE49-F238E27FC236}">
                    <a16:creationId xmlns:a16="http://schemas.microsoft.com/office/drawing/2014/main" id="{7A2406DB-7D0D-0983-9454-F91F957BE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4"/>
              </p:nvPr>
            </p:nvSpPr>
            <p:spPr>
              <a:xfrm>
                <a:off x="9661331" y="4608300"/>
                <a:ext cx="1845510" cy="343061"/>
              </a:xfrm>
              <a:blipFill>
                <a:blip r:embed="rId8"/>
                <a:stretch>
                  <a:fillRect t="-3571" b="-1303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AD202060-059C-BD34-8804-1ADF0A62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8</a:t>
            </a:fld>
            <a:endParaRPr lang="it-IT" noProof="0"/>
          </a:p>
        </p:txBody>
      </p:sp>
      <p:pic>
        <p:nvPicPr>
          <p:cNvPr id="29" name="Segnaposto immagine 28">
            <a:extLst>
              <a:ext uri="{FF2B5EF4-FFF2-40B4-BE49-F238E27FC236}">
                <a16:creationId xmlns:a16="http://schemas.microsoft.com/office/drawing/2014/main" id="{73812CE8-4524-F626-8041-BC2326A4A71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9"/>
          <a:srcRect t="54716" r="21792" b="94"/>
          <a:stretch/>
        </p:blipFill>
        <p:spPr>
          <a:xfrm>
            <a:off x="5986331" y="1170644"/>
            <a:ext cx="2898000" cy="2770016"/>
          </a:xfrm>
        </p:spPr>
      </p:pic>
    </p:spTree>
    <p:extLst>
      <p:ext uri="{BB962C8B-B14F-4D97-AF65-F5344CB8AC3E}">
        <p14:creationId xmlns:p14="http://schemas.microsoft.com/office/powerpoint/2010/main" val="273738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4856B-C825-D1D8-9463-F5CB64FED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2855" y="454774"/>
            <a:ext cx="4179570" cy="1524735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DAA7EA-DA94-0F1B-B532-6ECE87C91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2561" y="2262157"/>
            <a:ext cx="4179570" cy="2004161"/>
          </a:xfrm>
        </p:spPr>
        <p:txBody>
          <a:bodyPr/>
          <a:lstStyle/>
          <a:p>
            <a:pPr algn="ctr"/>
            <a:r>
              <a:rPr lang="it-IT" dirty="0"/>
              <a:t>Si può osservare che l’uso di tecniche come fine tuning, transfer learning e data augmentation aiutano la rete a performare meglio, tuttavia la rete neurale che sfrutta l’uso di immagini e metadati è la migliore.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AD76C2-33B5-5BEE-6BF8-9857F55B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232103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 e minimalista</Template>
  <TotalTime>458</TotalTime>
  <Words>537</Words>
  <Application>Microsoft Office PowerPoint</Application>
  <PresentationFormat>Widescreen</PresentationFormat>
  <Paragraphs>94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Tenorite</vt:lpstr>
      <vt:lpstr>Monolinea</vt:lpstr>
      <vt:lpstr>Classificazione della severità di patologia da Covid-19 mediante Transfer Learning su dataset eterogeneo</vt:lpstr>
      <vt:lpstr>Argomenti trattati</vt:lpstr>
      <vt:lpstr>Composizione dataset</vt:lpstr>
      <vt:lpstr>Gestione immagini </vt:lpstr>
      <vt:lpstr>Selezione Dati eterogenei</vt:lpstr>
      <vt:lpstr>Allenamento della rete convoluzionale</vt:lpstr>
      <vt:lpstr>Allenamento rete neurale</vt:lpstr>
      <vt:lpstr>Risultati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</dc:title>
  <dc:creator>gianmiriano porrazzo</dc:creator>
  <cp:lastModifiedBy>gianmiriano porrazzo</cp:lastModifiedBy>
  <cp:revision>17</cp:revision>
  <dcterms:created xsi:type="dcterms:W3CDTF">2022-06-28T07:13:55Z</dcterms:created>
  <dcterms:modified xsi:type="dcterms:W3CDTF">2022-09-25T17:30:03Z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