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62" r:id="rId7"/>
    <p:sldId id="289" r:id="rId8"/>
    <p:sldId id="264" r:id="rId9"/>
    <p:sldId id="278" r:id="rId10"/>
    <p:sldId id="266" r:id="rId11"/>
    <p:sldId id="268" r:id="rId12"/>
    <p:sldId id="270" r:id="rId13"/>
    <p:sldId id="276" r:id="rId1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05/07/2022</a:t>
            </a:fld>
            <a:endParaRPr lang="it-IT"/>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05/07/2022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D4B9A9E5-4F7F-4A7D-9DE1-899232329269}" type="slidenum">
              <a:rPr lang="it-IT" smtClean="0"/>
              <a:t>10</a:t>
            </a:fld>
            <a:endParaRPr lang="it-IT"/>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a:p>
        </p:txBody>
      </p:sp>
    </p:spTree>
    <p:extLst>
      <p:ext uri="{BB962C8B-B14F-4D97-AF65-F5344CB8AC3E}">
        <p14:creationId xmlns:p14="http://schemas.microsoft.com/office/powerpoint/2010/main" val="230351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a:p>
        </p:txBody>
      </p:sp>
    </p:spTree>
    <p:extLst>
      <p:ext uri="{BB962C8B-B14F-4D97-AF65-F5344CB8AC3E}">
        <p14:creationId xmlns:p14="http://schemas.microsoft.com/office/powerpoint/2010/main" val="43973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a:p>
        </p:txBody>
      </p:sp>
    </p:spTree>
    <p:extLst>
      <p:ext uri="{BB962C8B-B14F-4D97-AF65-F5344CB8AC3E}">
        <p14:creationId xmlns:p14="http://schemas.microsoft.com/office/powerpoint/2010/main" val="183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a:p>
        </p:txBody>
      </p:sp>
    </p:spTree>
    <p:extLst>
      <p:ext uri="{BB962C8B-B14F-4D97-AF65-F5344CB8AC3E}">
        <p14:creationId xmlns:p14="http://schemas.microsoft.com/office/powerpoint/2010/main" val="768818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a:p>
        </p:txBody>
      </p:sp>
    </p:spTree>
    <p:extLst>
      <p:ext uri="{BB962C8B-B14F-4D97-AF65-F5344CB8AC3E}">
        <p14:creationId xmlns:p14="http://schemas.microsoft.com/office/powerpoint/2010/main" val="333607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a:p>
        </p:txBody>
      </p:sp>
    </p:spTree>
    <p:extLst>
      <p:ext uri="{BB962C8B-B14F-4D97-AF65-F5344CB8AC3E}">
        <p14:creationId xmlns:p14="http://schemas.microsoft.com/office/powerpoint/2010/main" val="16165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a:p>
        </p:txBody>
      </p:sp>
    </p:spTree>
    <p:extLst>
      <p:ext uri="{BB962C8B-B14F-4D97-AF65-F5344CB8AC3E}">
        <p14:creationId xmlns:p14="http://schemas.microsoft.com/office/powerpoint/2010/main" val="181885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a:p>
        </p:txBody>
      </p:sp>
    </p:spTree>
    <p:extLst>
      <p:ext uri="{BB962C8B-B14F-4D97-AF65-F5344CB8AC3E}">
        <p14:creationId xmlns:p14="http://schemas.microsoft.com/office/powerpoint/2010/main" val="3905502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it-IT" noProof="0"/>
              <a:t>FARE CLIC PER MODIFICARE LO STILE DEL TITOLO</a:t>
            </a:r>
          </a:p>
        </p:txBody>
      </p:sp>
      <p:sp>
        <p:nvSpPr>
          <p:cNvPr id="3" name="Sottotitolo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pic>
        <p:nvPicPr>
          <p:cNvPr id="8" name="Elemento gra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uto due">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IL TESTO DELLO SCHEMA</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IL TESTO DELLO SCHEMA</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pic>
        <p:nvPicPr>
          <p:cNvPr id="11" name="Elemento gra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l team di 4 persone">
    <p:bg>
      <p:bgRef idx="1001">
        <a:schemeClr val="bg1"/>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immagine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a:t>Fare clic sull'icona per inserire un'immagine</a:t>
            </a:r>
          </a:p>
        </p:txBody>
      </p:sp>
      <p:sp>
        <p:nvSpPr>
          <p:cNvPr id="17" name="Segnaposto immagine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a:t>Fare clic sull'icona per inserire un'immagine</a:t>
            </a:r>
          </a:p>
        </p:txBody>
      </p:sp>
      <p:sp>
        <p:nvSpPr>
          <p:cNvPr id="18" name="Segnaposto immagine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it-IT" noProof="0"/>
              <a:t>Fare clic sull'icona per inserire un'immagine</a:t>
            </a:r>
          </a:p>
        </p:txBody>
      </p:sp>
      <p:sp>
        <p:nvSpPr>
          <p:cNvPr id="19" name="Segnaposto immagine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a:t>Fare clic sull'icona per inserire un'immagine</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3" name="Segnaposto tes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4" name="Segnaposto tes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5" name="Segnaposto tes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6" name="Segnaposto tes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7" name="Segnaposto tes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8" name="Segnaposto tes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9" name="Segnaposto tes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cxnSp>
        <p:nvCxnSpPr>
          <p:cNvPr id="10" name="Connettore dirit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l team di 8 pers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immagine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17" name="Segnaposto immagine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18" name="Segnaposto immagine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it-IT" noProof="0"/>
              <a:t>Fare clic sull'icona per inserire un'immagine</a:t>
            </a:r>
          </a:p>
        </p:txBody>
      </p:sp>
      <p:sp>
        <p:nvSpPr>
          <p:cNvPr id="19" name="Segnaposto immagine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6" name="Segnaposto tes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3" name="Segnaposto tes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7" name="Segnaposto tes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4" name="Segnaposto tes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8" name="Segnaposto tes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5" name="Segnaposto tes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9" name="Segnaposto tes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55" name="Segnaposto immagine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56" name="Segnaposto immagine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57" name="Segnaposto immagine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it-IT" noProof="0"/>
              <a:t>Fare clic sull'icona per inserire un'immagine</a:t>
            </a:r>
          </a:p>
        </p:txBody>
      </p:sp>
      <p:sp>
        <p:nvSpPr>
          <p:cNvPr id="58" name="Segnaposto immagine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54" name="Segnaposto tes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2" name="Segnaposto tes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59" name="Segnaposto tes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3" name="Segnaposto tes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0" name="Segnaposto tes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4" name="Segnaposto tes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1" name="Segnaposto tes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5" name="Segnaposto tes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it-IT" noProof="0" smtClean="0"/>
              <a:t>‹N›</a:t>
            </a:fld>
            <a:endParaRPr lang="it-IT" noProof="0"/>
          </a:p>
        </p:txBody>
      </p:sp>
      <p:pic>
        <p:nvPicPr>
          <p:cNvPr id="13" name="Elemento gra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Elemento gra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iepilog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cxnSp>
        <p:nvCxnSpPr>
          <p:cNvPr id="23" name="Connettore dirit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hiusura">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it-IT" noProof="0"/>
              <a:t>FARE CLIC PER MODIFICARE LO STILE DEL TITOLO</a:t>
            </a:r>
          </a:p>
        </p:txBody>
      </p:sp>
      <p:sp>
        <p:nvSpPr>
          <p:cNvPr id="3" name="Sottotitolo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pic>
        <p:nvPicPr>
          <p:cNvPr id="6" name="Elemento gra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Segnaposto dat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it-IT" noProof="0"/>
              <a:t>20XX</a:t>
            </a:r>
          </a:p>
        </p:txBody>
      </p:sp>
      <p:sp>
        <p:nvSpPr>
          <p:cNvPr id="10" name="Segnaposto piè di pa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it-IT" noProof="0"/>
              <a:t>Presentazione</a:t>
            </a:r>
          </a:p>
        </p:txBody>
      </p:sp>
      <p:sp>
        <p:nvSpPr>
          <p:cNvPr id="11" name="Segnaposto numero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o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it-IT" noProof="0"/>
              <a:t>FARE CLIC PER MODIFICARE LO STILE DEL TITOLO</a:t>
            </a:r>
          </a:p>
        </p:txBody>
      </p:sp>
      <p:sp>
        <p:nvSpPr>
          <p:cNvPr id="3" name="Segnaposto contenuto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it-IT" noProof="0"/>
              <a:t>20XX</a:t>
            </a:r>
          </a:p>
        </p:txBody>
      </p:sp>
      <p:sp>
        <p:nvSpPr>
          <p:cNvPr id="5" name="Segnaposto piè di pa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it-IT" noProof="0"/>
              <a:t>Presentazione</a:t>
            </a:r>
          </a:p>
        </p:txBody>
      </p:sp>
      <p:sp>
        <p:nvSpPr>
          <p:cNvPr id="6" name="Segnaposto numero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quenza temporale">
    <p:spTree>
      <p:nvGrpSpPr>
        <p:cNvPr id="1" name=""/>
        <p:cNvGrpSpPr/>
        <p:nvPr/>
      </p:nvGrpSpPr>
      <p:grpSpPr>
        <a:xfrm>
          <a:off x="0" y="0"/>
          <a:ext cx="0" cy="0"/>
          <a:chOff x="0" y="0"/>
          <a:chExt cx="0" cy="0"/>
        </a:xfrm>
      </p:grpSpPr>
      <p:sp>
        <p:nvSpPr>
          <p:cNvPr id="12" name="Elemento gra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it-IT" noProof="0"/>
          </a:p>
        </p:txBody>
      </p:sp>
      <p:sp>
        <p:nvSpPr>
          <p:cNvPr id="2" name="Tito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IL TITOLO</a:t>
            </a:r>
          </a:p>
        </p:txBody>
      </p:sp>
      <p:sp>
        <p:nvSpPr>
          <p:cNvPr id="16" name="Segnaposto tes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17" name="Segnaposto tes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18" name="Segnaposto tes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19" name="Segnaposto tes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34" name="Segnaposto tes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5" name="Segnaposto tes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6" name="Segnaposto tes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7" name="Segnaposto tes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cxnSp>
        <p:nvCxnSpPr>
          <p:cNvPr id="3" name="Connettore dirit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ttore dirit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ttore dirit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ttore dirit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Segnaposto dat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it-IT" noProof="0"/>
              <a:t>20XX</a:t>
            </a:r>
          </a:p>
        </p:txBody>
      </p:sp>
      <p:sp>
        <p:nvSpPr>
          <p:cNvPr id="6" name="Segnaposto piè di pa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it-IT" noProof="0"/>
              <a:t>Presentazione</a:t>
            </a:r>
          </a:p>
        </p:txBody>
      </p:sp>
      <p:sp>
        <p:nvSpPr>
          <p:cNvPr id="7" name="Segnaposto numero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zione">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cxnSp>
        <p:nvCxnSpPr>
          <p:cNvPr id="14" name="Connettore dirit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Segnaposto dat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10" name="Segnaposto piè di pa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it-IT" noProof="0"/>
              <a:t>Presentazione</a:t>
            </a:r>
          </a:p>
        </p:txBody>
      </p:sp>
      <p:sp>
        <p:nvSpPr>
          <p:cNvPr id="11" name="Segnaposto numero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to tre">
    <p:bg>
      <p:bgRef idx="1001">
        <a:schemeClr val="bg1"/>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IL TESTO DELLO SCHEMA</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IL TESTO DELLO SCHEMA</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IL TESTO DELLO SCHEMA</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it-IT" noProof="0"/>
              <a:t>20XX</a:t>
            </a:r>
          </a:p>
        </p:txBody>
      </p:sp>
      <p:sp>
        <p:nvSpPr>
          <p:cNvPr id="5" name="Segnaposto piè di pa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it-IT" noProof="0"/>
              <a:t>Presentazione</a:t>
            </a:r>
          </a:p>
        </p:txBody>
      </p:sp>
      <p:sp>
        <p:nvSpPr>
          <p:cNvPr id="6" name="Segnaposto numero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gianmiriano.porrazzo@studio.unibo.i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it-IT" dirty="0"/>
              <a:t>Presentazione TIROCINIO</a:t>
            </a:r>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it-IT" dirty="0"/>
              <a:t>Gianmiriano Porrazzo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it-IT"/>
              <a:t>GRAZIE</a:t>
            </a:r>
          </a:p>
        </p:txBody>
      </p:sp>
      <p:sp>
        <p:nvSpPr>
          <p:cNvPr id="3" name="Segnaposto contenuto 2">
            <a:extLst>
              <a:ext uri="{FF2B5EF4-FFF2-40B4-BE49-F238E27FC236}">
                <a16:creationId xmlns:a16="http://schemas.microsoft.com/office/drawing/2014/main" id="{24AFFC60-19C3-4901-93F7-7AAF4C09F8C6}"/>
              </a:ext>
            </a:extLst>
          </p:cNvPr>
          <p:cNvSpPr>
            <a:spLocks noGrp="1"/>
          </p:cNvSpPr>
          <p:nvPr>
            <p:ph type="subTitle" idx="1"/>
          </p:nvPr>
        </p:nvSpPr>
        <p:spPr>
          <a:xfrm>
            <a:off x="4267199" y="3238103"/>
            <a:ext cx="4964723" cy="2004161"/>
          </a:xfrm>
        </p:spPr>
        <p:txBody>
          <a:bodyPr rtlCol="0">
            <a:normAutofit/>
          </a:bodyPr>
          <a:lstStyle/>
          <a:p>
            <a:pPr rtl="0"/>
            <a:r>
              <a:rPr lang="it-IT" dirty="0"/>
              <a:t>Gianmiriano Porrazzo</a:t>
            </a:r>
          </a:p>
          <a:p>
            <a:pPr rtl="0"/>
            <a:r>
              <a:rPr lang="it-IT" dirty="0"/>
              <a:t>email: </a:t>
            </a:r>
            <a:r>
              <a:rPr lang="it-IT" dirty="0">
                <a:hlinkClick r:id="rId3"/>
              </a:rPr>
              <a:t>gianmiriano.porrazzo@studio.unibo.it</a:t>
            </a:r>
            <a:endParaRPr lang="it-IT" dirty="0"/>
          </a:p>
        </p:txBody>
      </p:sp>
      <p:sp>
        <p:nvSpPr>
          <p:cNvPr id="6" name="Segnaposto numero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it-IT" smtClean="0"/>
              <a:pPr rtl="0"/>
              <a:t>10</a:t>
            </a:fld>
            <a:endParaRPr lang="it-IT"/>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it-IT" cap="none" dirty="0"/>
              <a:t>Obiettivi</a:t>
            </a:r>
          </a:p>
        </p:txBody>
      </p:sp>
      <p:sp>
        <p:nvSpPr>
          <p:cNvPr id="3" name="Sottotito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rtlCol="0">
            <a:normAutofit/>
          </a:bodyPr>
          <a:lstStyle/>
          <a:p>
            <a:pPr rtl="0"/>
            <a:r>
              <a:rPr lang="it-IT" dirty="0"/>
              <a:t>L’obiettivo principale dell’attività di tirocinio è quello di creare un classificatore di immagini, che prenda come input delle radiografie di pazienti affetti da covid e restituisca come output la gravità della prognosi (MILD o SEVERE).</a:t>
            </a:r>
          </a:p>
        </p:txBody>
      </p:sp>
      <p:sp>
        <p:nvSpPr>
          <p:cNvPr id="4" name="Segnaposto numero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it-IT" smtClean="0"/>
              <a:pPr/>
              <a:t>2</a:t>
            </a:fld>
            <a:endParaRPr lang="it-IT"/>
          </a:p>
        </p:txBody>
      </p:sp>
      <p:grpSp>
        <p:nvGrpSpPr>
          <p:cNvPr id="9" name="Gruppo 8">
            <a:extLst>
              <a:ext uri="{FF2B5EF4-FFF2-40B4-BE49-F238E27FC236}">
                <a16:creationId xmlns:a16="http://schemas.microsoft.com/office/drawing/2014/main" id="{6939C248-AD82-DDDE-DAAD-AECD6A5027F2}"/>
              </a:ext>
            </a:extLst>
          </p:cNvPr>
          <p:cNvGrpSpPr/>
          <p:nvPr/>
        </p:nvGrpSpPr>
        <p:grpSpPr>
          <a:xfrm>
            <a:off x="7008128" y="666521"/>
            <a:ext cx="4870280" cy="5217181"/>
            <a:chOff x="7008128" y="666521"/>
            <a:chExt cx="4870280" cy="5217181"/>
          </a:xfrm>
        </p:grpSpPr>
        <p:pic>
          <p:nvPicPr>
            <p:cNvPr id="7" name="Immagine 6" descr="Immagine che contiene cascata, acqua&#10;&#10;Descrizione generata automaticamente">
              <a:extLst>
                <a:ext uri="{FF2B5EF4-FFF2-40B4-BE49-F238E27FC236}">
                  <a16:creationId xmlns:a16="http://schemas.microsoft.com/office/drawing/2014/main" id="{629FF9CF-8E7F-FBD6-DE0B-E9D54C9BAAB7}"/>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128" y="1020445"/>
              <a:ext cx="4870280" cy="4863257"/>
            </a:xfrm>
            <a:prstGeom prst="rect">
              <a:avLst/>
            </a:prstGeom>
            <a:ln>
              <a:noFill/>
            </a:ln>
            <a:effectLst>
              <a:outerShdw blurRad="292100" dist="139700" dir="2700000" algn="tl" rotWithShape="0">
                <a:srgbClr val="333333">
                  <a:alpha val="65000"/>
                </a:srgbClr>
              </a:outerShdw>
            </a:effectLst>
          </p:spPr>
        </p:pic>
        <p:sp>
          <p:nvSpPr>
            <p:cNvPr id="8" name="CasellaDiTesto 7">
              <a:extLst>
                <a:ext uri="{FF2B5EF4-FFF2-40B4-BE49-F238E27FC236}">
                  <a16:creationId xmlns:a16="http://schemas.microsoft.com/office/drawing/2014/main" id="{EBBD20A4-B6A6-9620-E3AE-4EC7A9911BA8}"/>
                </a:ext>
              </a:extLst>
            </p:cNvPr>
            <p:cNvSpPr txBox="1"/>
            <p:nvPr/>
          </p:nvSpPr>
          <p:spPr>
            <a:xfrm>
              <a:off x="8097715" y="666521"/>
              <a:ext cx="3261946" cy="307777"/>
            </a:xfrm>
            <a:prstGeom prst="rect">
              <a:avLst/>
            </a:prstGeom>
            <a:noFill/>
          </p:spPr>
          <p:txBody>
            <a:bodyPr wrap="square" rtlCol="0">
              <a:spAutoFit/>
            </a:bodyPr>
            <a:lstStyle/>
            <a:p>
              <a:r>
                <a:rPr lang="it-IT" sz="1400" i="1" dirty="0">
                  <a:solidFill>
                    <a:schemeClr val="tx1">
                      <a:lumMod val="75000"/>
                      <a:lumOff val="25000"/>
                    </a:schemeClr>
                  </a:solidFill>
                </a:rPr>
                <a:t>Esempio immagine del dataset</a:t>
              </a:r>
            </a:p>
          </p:txBody>
        </p:sp>
      </p:gr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it-IT" cap="none" dirty="0"/>
              <a:t>Implementazione</a:t>
            </a:r>
            <a:endParaRPr lang="it-IT" dirty="0"/>
          </a:p>
        </p:txBody>
      </p:sp>
      <p:sp>
        <p:nvSpPr>
          <p:cNvPr id="3" name="Segnaposto contenuto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it-IT" dirty="0"/>
              <a:t>La rete usata</a:t>
            </a:r>
          </a:p>
        </p:txBody>
      </p:sp>
      <p:sp>
        <p:nvSpPr>
          <p:cNvPr id="4" name="Segnaposto testo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it-IT" dirty="0"/>
              <a:t>Come modello di base per il classificatore è stata scelta la rete MobileNetV2.</a:t>
            </a:r>
          </a:p>
        </p:txBody>
      </p:sp>
      <p:sp>
        <p:nvSpPr>
          <p:cNvPr id="5" name="Segnaposto testo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fontScale="92500" lnSpcReduction="10000"/>
          </a:bodyPr>
          <a:lstStyle/>
          <a:p>
            <a:pPr>
              <a:lnSpc>
                <a:spcPct val="100000"/>
              </a:lnSpc>
            </a:pPr>
            <a:r>
              <a:rPr lang="it-IT" dirty="0"/>
              <a:t>Studio del dataset</a:t>
            </a:r>
          </a:p>
        </p:txBody>
      </p:sp>
      <p:sp>
        <p:nvSpPr>
          <p:cNvPr id="6" name="Segnaposto testo 5">
            <a:extLst>
              <a:ext uri="{FF2B5EF4-FFF2-40B4-BE49-F238E27FC236}">
                <a16:creationId xmlns:a16="http://schemas.microsoft.com/office/drawing/2014/main" id="{7E7D4C34-22A0-4D54-A07D-E1E9A11463E5}"/>
              </a:ext>
            </a:extLst>
          </p:cNvPr>
          <p:cNvSpPr>
            <a:spLocks noGrp="1"/>
          </p:cNvSpPr>
          <p:nvPr>
            <p:ph type="body" sz="quarter" idx="17"/>
          </p:nvPr>
        </p:nvSpPr>
        <p:spPr>
          <a:xfrm>
            <a:off x="6261081" y="3070348"/>
            <a:ext cx="4855154" cy="1057308"/>
          </a:xfrm>
        </p:spPr>
        <p:txBody>
          <a:bodyPr rtlCol="0"/>
          <a:lstStyle/>
          <a:p>
            <a:pPr rtl="0"/>
            <a:r>
              <a:rPr lang="it-IT" dirty="0"/>
              <a:t>Al fine di migliorare la qualità delle immagini e fare in modo che abbiano tutte la stessa dimensione, evitando che queste vengano distorte, è stato eseguito un preprocessing delle immagini.</a:t>
            </a:r>
          </a:p>
          <a:p>
            <a:pPr rtl="0"/>
            <a:endParaRPr lang="it-IT" dirty="0"/>
          </a:p>
        </p:txBody>
      </p:sp>
      <p:sp>
        <p:nvSpPr>
          <p:cNvPr id="7" name="Segnaposto testo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a:lnSpc>
                <a:spcPct val="100000"/>
              </a:lnSpc>
            </a:pPr>
            <a:r>
              <a:rPr lang="it-IT" sz="1900" dirty="0"/>
              <a:t>Segmentation</a:t>
            </a:r>
          </a:p>
        </p:txBody>
      </p:sp>
      <p:sp>
        <p:nvSpPr>
          <p:cNvPr id="8" name="Segnaposto testo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5"/>
            <a:ext cx="4031030" cy="1644483"/>
          </a:xfrm>
        </p:spPr>
        <p:txBody>
          <a:bodyPr rtlCol="0">
            <a:normAutofit/>
          </a:bodyPr>
          <a:lstStyle/>
          <a:p>
            <a:pPr rtl="0"/>
            <a:r>
              <a:rPr lang="it-IT" dirty="0"/>
              <a:t>Per fare in modo che la rete assegni ad ogni immagine la label (MILD o SEVERE) corretta, si deve sapere quali pixel appartengo all’oggetto d’interesse e quali no.</a:t>
            </a:r>
          </a:p>
          <a:p>
            <a:pPr rtl="0"/>
            <a:r>
              <a:rPr lang="it-IT" dirty="0"/>
              <a:t>Ciò è stato realizzato mediante l’uso della segmentazione delle immagini.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it-IT" smtClean="0"/>
              <a:pPr rtl="0"/>
              <a:t>3</a:t>
            </a:fld>
            <a:endParaRPr lang="it-IT"/>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906372"/>
            <a:ext cx="5433204" cy="365125"/>
          </a:xfrm>
        </p:spPr>
        <p:txBody>
          <a:bodyPr vert="horz" lIns="91440" tIns="45720" rIns="91440" bIns="45720" rtlCol="0" anchor="t">
            <a:normAutofit lnSpcReduction="10000"/>
          </a:bodyPr>
          <a:lstStyle/>
          <a:p>
            <a:pPr rtl="0"/>
            <a:r>
              <a:rPr lang="it-IT" dirty="0"/>
              <a:t>Transfer Learning</a:t>
            </a:r>
          </a:p>
        </p:txBody>
      </p:sp>
      <p:sp>
        <p:nvSpPr>
          <p:cNvPr id="4" name="Segnaposto testo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420434"/>
            <a:ext cx="5578510" cy="2149731"/>
          </a:xfrm>
        </p:spPr>
        <p:txBody>
          <a:bodyPr rtlCol="0">
            <a:normAutofit lnSpcReduction="10000"/>
          </a:bodyPr>
          <a:lstStyle/>
          <a:p>
            <a:pPr rtl="0"/>
            <a:r>
              <a:rPr lang="it-IT" dirty="0"/>
              <a:t>Partendo dalla MobileNetV2, si è deciso di usare dei pesi </a:t>
            </a:r>
            <a:r>
              <a:rPr lang="it-IT" dirty="0" err="1"/>
              <a:t>pre</a:t>
            </a:r>
            <a:r>
              <a:rPr lang="it-IT" dirty="0"/>
              <a:t>-allenati sul dataset imagenet (dataset contenente 1000 classi). </a:t>
            </a:r>
          </a:p>
          <a:p>
            <a:pPr rtl="0"/>
            <a:r>
              <a:rPr lang="it-IT" dirty="0"/>
              <a:t>Per poter usare tali pesi in modo da essere consistenti col numero di classi in cui dividiamo i dati, si è modificata la rete di base, aggiungendo tre layers:</a:t>
            </a:r>
          </a:p>
          <a:p>
            <a:pPr marL="342900" indent="-342900" rtl="0">
              <a:buFont typeface="+mj-lt"/>
              <a:buAutoNum type="arabicPeriod"/>
            </a:pPr>
            <a:r>
              <a:rPr lang="it-IT" dirty="0"/>
              <a:t>GlobalAveragePooling2D();</a:t>
            </a:r>
          </a:p>
          <a:p>
            <a:pPr marL="342900" indent="-342900" rtl="0">
              <a:buFont typeface="+mj-lt"/>
              <a:buAutoNum type="arabicPeriod"/>
            </a:pPr>
            <a:r>
              <a:rPr lang="it-IT" dirty="0"/>
              <a:t>Dense con 100 neuroni e funzione di attivazione </a:t>
            </a:r>
            <a:r>
              <a:rPr lang="it-IT" dirty="0" err="1"/>
              <a:t>relu</a:t>
            </a:r>
            <a:r>
              <a:rPr lang="it-IT" dirty="0"/>
              <a:t>;</a:t>
            </a:r>
          </a:p>
          <a:p>
            <a:pPr marL="342900" indent="-342900" rtl="0">
              <a:buFont typeface="+mj-lt"/>
              <a:buAutoNum type="arabicPeriod"/>
            </a:pPr>
            <a:r>
              <a:rPr lang="it-IT" dirty="0"/>
              <a:t>Dense con 1 neurone e funzione di attivazione </a:t>
            </a:r>
            <a:r>
              <a:rPr lang="it-IT" dirty="0" err="1"/>
              <a:t>sigmoid</a:t>
            </a:r>
            <a:r>
              <a:rPr lang="it-IT" dirty="0"/>
              <a:t>.</a:t>
            </a:r>
          </a:p>
        </p:txBody>
      </p:sp>
      <p:sp>
        <p:nvSpPr>
          <p:cNvPr id="7" name="Segnaposto testo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it-IT" dirty="0"/>
              <a:t>Test</a:t>
            </a:r>
          </a:p>
        </p:txBody>
      </p:sp>
      <p:sp>
        <p:nvSpPr>
          <p:cNvPr id="8" name="Segnaposto testo 7">
            <a:extLst>
              <a:ext uri="{FF2B5EF4-FFF2-40B4-BE49-F238E27FC236}">
                <a16:creationId xmlns:a16="http://schemas.microsoft.com/office/drawing/2014/main" id="{51C26CE0-2506-4B44-A26F-C12BFA5B18B5}"/>
              </a:ext>
            </a:extLst>
          </p:cNvPr>
          <p:cNvSpPr>
            <a:spLocks noGrp="1"/>
          </p:cNvSpPr>
          <p:nvPr>
            <p:ph type="body" sz="quarter" idx="26"/>
          </p:nvPr>
        </p:nvSpPr>
        <p:spPr>
          <a:xfrm>
            <a:off x="5919680" y="4025862"/>
            <a:ext cx="5431971" cy="557950"/>
          </a:xfrm>
        </p:spPr>
        <p:txBody>
          <a:bodyPr rtlCol="0"/>
          <a:lstStyle/>
          <a:p>
            <a:pPr rtl="0"/>
            <a:r>
              <a:rPr lang="it-IT" dirty="0"/>
              <a:t>Per testare il nuovo modello bisogna compilarlo ed effettuare una fase di training, in modo da allenare i layers che sono stati aggiunti.</a:t>
            </a:r>
          </a:p>
        </p:txBody>
      </p:sp>
      <p:sp>
        <p:nvSpPr>
          <p:cNvPr id="10" name="Segnaposto testo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4693151"/>
            <a:ext cx="5431971" cy="1663199"/>
          </a:xfrm>
        </p:spPr>
        <p:txBody>
          <a:bodyPr rtlCol="0">
            <a:normAutofit lnSpcReduction="10000"/>
          </a:bodyPr>
          <a:lstStyle/>
          <a:p>
            <a:pPr rtl="0"/>
            <a:r>
              <a:rPr lang="it-IT" dirty="0"/>
              <a:t>Per questa prima fase di training, si è scelto di usare:</a:t>
            </a:r>
          </a:p>
          <a:p>
            <a:pPr marL="285750" indent="-285750" rtl="0">
              <a:buFont typeface="Arial" panose="020B0604020202020204" pitchFamily="34" charset="0"/>
              <a:buChar char="•"/>
            </a:pPr>
            <a:r>
              <a:rPr lang="it-IT" dirty="0"/>
              <a:t>Adam come funzione di ottimizzazione;</a:t>
            </a:r>
          </a:p>
          <a:p>
            <a:pPr marL="285750" indent="-285750" rtl="0">
              <a:buFont typeface="Arial" panose="020B0604020202020204" pitchFamily="34" charset="0"/>
              <a:buChar char="•"/>
            </a:pPr>
            <a:r>
              <a:rPr lang="it-IT" dirty="0" err="1"/>
              <a:t>Binary</a:t>
            </a:r>
            <a:r>
              <a:rPr lang="it-IT" dirty="0"/>
              <a:t> </a:t>
            </a:r>
            <a:r>
              <a:rPr lang="it-IT" dirty="0" err="1"/>
              <a:t>Crossentropy</a:t>
            </a:r>
            <a:r>
              <a:rPr lang="it-IT" dirty="0"/>
              <a:t> come </a:t>
            </a:r>
            <a:r>
              <a:rPr lang="it-IT" dirty="0" err="1"/>
              <a:t>loss</a:t>
            </a:r>
            <a:r>
              <a:rPr lang="it-IT" dirty="0"/>
              <a:t> </a:t>
            </a:r>
            <a:r>
              <a:rPr lang="it-IT" dirty="0" err="1"/>
              <a:t>function</a:t>
            </a:r>
            <a:r>
              <a:rPr lang="it-IT" dirty="0"/>
              <a:t>;</a:t>
            </a:r>
          </a:p>
          <a:p>
            <a:pPr marL="285750" indent="-285750" rtl="0">
              <a:buFont typeface="Arial" panose="020B0604020202020204" pitchFamily="34" charset="0"/>
              <a:buChar char="•"/>
            </a:pPr>
            <a:r>
              <a:rPr lang="it-IT" dirty="0"/>
              <a:t>Come metrica l’</a:t>
            </a:r>
            <a:r>
              <a:rPr lang="it-IT" dirty="0" err="1"/>
              <a:t>accuracy</a:t>
            </a:r>
            <a:r>
              <a:rPr lang="it-IT" dirty="0"/>
              <a:t>;</a:t>
            </a:r>
          </a:p>
          <a:p>
            <a:pPr marL="285750" indent="-285750" rtl="0">
              <a:buFont typeface="Arial" panose="020B0604020202020204" pitchFamily="34" charset="0"/>
              <a:buChar char="•"/>
            </a:pPr>
            <a:r>
              <a:rPr lang="it-IT" dirty="0"/>
              <a:t>150 epoche di training con batch size pari a 30.</a:t>
            </a:r>
          </a:p>
          <a:p>
            <a:pPr marL="285750" indent="-285750" rtl="0">
              <a:buFont typeface="Arial" panose="020B0604020202020204" pitchFamily="34" charset="0"/>
              <a:buChar char="•"/>
            </a:pPr>
            <a:endParaRPr lang="it-IT" dirty="0"/>
          </a:p>
        </p:txBody>
      </p:sp>
      <p:sp>
        <p:nvSpPr>
          <p:cNvPr id="22" name="Segnaposto numero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it-IT" smtClean="0"/>
              <a:pPr rtl="0"/>
              <a:t>4</a:t>
            </a:fld>
            <a:endParaRPr lang="it-IT"/>
          </a:p>
        </p:txBody>
      </p:sp>
      <p:pic>
        <p:nvPicPr>
          <p:cNvPr id="23" name="Immagine 22">
            <a:extLst>
              <a:ext uri="{FF2B5EF4-FFF2-40B4-BE49-F238E27FC236}">
                <a16:creationId xmlns:a16="http://schemas.microsoft.com/office/drawing/2014/main" id="{0B788497-5900-661E-9B50-27143601AD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4" y="900633"/>
            <a:ext cx="5347853" cy="53478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E1C88-627C-4655-A4FB-0BB02EDB078A}"/>
              </a:ext>
            </a:extLst>
          </p:cNvPr>
          <p:cNvSpPr>
            <a:spLocks noGrp="1"/>
          </p:cNvSpPr>
          <p:nvPr>
            <p:ph type="title"/>
          </p:nvPr>
        </p:nvSpPr>
        <p:spPr>
          <a:xfrm>
            <a:off x="359751" y="942973"/>
            <a:ext cx="5111750" cy="555381"/>
          </a:xfrm>
        </p:spPr>
        <p:txBody>
          <a:bodyPr rtlCol="0"/>
          <a:lstStyle/>
          <a:p>
            <a:pPr rtl="0"/>
            <a:r>
              <a:rPr lang="it-IT" sz="2000" cap="none" dirty="0"/>
              <a:t>Fine tuning</a:t>
            </a:r>
          </a:p>
        </p:txBody>
      </p:sp>
      <p:sp>
        <p:nvSpPr>
          <p:cNvPr id="3" name="Segnaposto contenuto 2">
            <a:extLst>
              <a:ext uri="{FF2B5EF4-FFF2-40B4-BE49-F238E27FC236}">
                <a16:creationId xmlns:a16="http://schemas.microsoft.com/office/drawing/2014/main" id="{033634FE-ADF0-4BC3-A0A9-447EA9DD096B}"/>
              </a:ext>
            </a:extLst>
          </p:cNvPr>
          <p:cNvSpPr>
            <a:spLocks noGrp="1"/>
          </p:cNvSpPr>
          <p:nvPr>
            <p:ph type="body" idx="1"/>
          </p:nvPr>
        </p:nvSpPr>
        <p:spPr>
          <a:xfrm>
            <a:off x="359751" y="1585789"/>
            <a:ext cx="5111750" cy="2194904"/>
          </a:xfrm>
        </p:spPr>
        <p:txBody>
          <a:bodyPr vert="horz" lIns="91440" tIns="45720" rIns="91440" bIns="45720" rtlCol="0" anchor="t">
            <a:normAutofit/>
          </a:bodyPr>
          <a:lstStyle/>
          <a:p>
            <a:pPr rtl="0"/>
            <a:r>
              <a:rPr lang="it-IT" noProof="1"/>
              <a:t>Questa fase serve perché la rete modificata, che usa i pesi pre-allenati, consideri i nuovi layers inseriti in modo da ottenere risultati migliori.</a:t>
            </a:r>
          </a:p>
          <a:p>
            <a:pPr rtl="0"/>
            <a:r>
              <a:rPr lang="it-IT" noProof="1"/>
              <a:t>Lo scopo di tale fase è, infatti, fare in modo che i pesi si regolino sul dataset d’interesse.</a:t>
            </a:r>
          </a:p>
          <a:p>
            <a:pPr rtl="0"/>
            <a:r>
              <a:rPr lang="it-IT" noProof="1"/>
              <a:t>Essendo gli ultimi layers del modello di base non influenti sulla classificazione, si è deciso di congelare l’ultimo layer, per cui questo non viene considerato nel training.</a:t>
            </a:r>
          </a:p>
          <a:p>
            <a:pPr rtl="0"/>
            <a:endParaRPr lang="it-IT" noProof="1"/>
          </a:p>
        </p:txBody>
      </p:sp>
      <p:sp>
        <p:nvSpPr>
          <p:cNvPr id="6" name="Segnaposto numero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5</a:t>
            </a:fld>
            <a:endParaRPr lang="it-IT" dirty="0"/>
          </a:p>
        </p:txBody>
      </p:sp>
      <p:sp>
        <p:nvSpPr>
          <p:cNvPr id="8" name="Segnaposto testo 6">
            <a:extLst>
              <a:ext uri="{FF2B5EF4-FFF2-40B4-BE49-F238E27FC236}">
                <a16:creationId xmlns:a16="http://schemas.microsoft.com/office/drawing/2014/main" id="{1AAF36DE-D8AC-C1B9-43CD-910B75730D9C}"/>
              </a:ext>
            </a:extLst>
          </p:cNvPr>
          <p:cNvSpPr txBox="1">
            <a:spLocks/>
          </p:cNvSpPr>
          <p:nvPr/>
        </p:nvSpPr>
        <p:spPr>
          <a:xfrm>
            <a:off x="358518" y="3850544"/>
            <a:ext cx="5433204" cy="365125"/>
          </a:xfrm>
          <a:prstGeom prst="rect">
            <a:avLst/>
          </a:prstGeom>
        </p:spPr>
        <p:txBody>
          <a:bodyPr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it-IT" sz="2000" spc="150" dirty="0">
                <a:latin typeface="+mj-lt"/>
                <a:ea typeface="+mj-ea"/>
                <a:cs typeface="+mj-cs"/>
              </a:rPr>
              <a:t>Test</a:t>
            </a:r>
          </a:p>
        </p:txBody>
      </p:sp>
      <p:sp>
        <p:nvSpPr>
          <p:cNvPr id="9" name="Segnaposto testo 7">
            <a:extLst>
              <a:ext uri="{FF2B5EF4-FFF2-40B4-BE49-F238E27FC236}">
                <a16:creationId xmlns:a16="http://schemas.microsoft.com/office/drawing/2014/main" id="{0AE391E6-7F0C-E9C6-2A89-0C9600978610}"/>
              </a:ext>
            </a:extLst>
          </p:cNvPr>
          <p:cNvSpPr txBox="1">
            <a:spLocks/>
          </p:cNvSpPr>
          <p:nvPr/>
        </p:nvSpPr>
        <p:spPr>
          <a:xfrm>
            <a:off x="359752" y="4215669"/>
            <a:ext cx="5111750" cy="1954579"/>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spc="50" dirty="0"/>
              <a:t>Per effettuare il training in questa fase sono stati usati gli stessi parametri della fase precedente, con l’unica eccezione relativa al numero di epoche: in questo si è scelto di usare solo 30 epoche.</a:t>
            </a:r>
            <a:endParaRPr lang="it-IT" dirty="0"/>
          </a:p>
        </p:txBody>
      </p:sp>
      <p:pic>
        <p:nvPicPr>
          <p:cNvPr id="10" name="Immagine 9">
            <a:extLst>
              <a:ext uri="{FF2B5EF4-FFF2-40B4-BE49-F238E27FC236}">
                <a16:creationId xmlns:a16="http://schemas.microsoft.com/office/drawing/2014/main" id="{B6613397-CB3F-D2F9-CBDE-DA3B52C41B1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5980" y="707048"/>
            <a:ext cx="5443904" cy="54439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7640DF9D-0C9E-4C5D-9635-6B4DE10CCEE5}"/>
              </a:ext>
            </a:extLst>
          </p:cNvPr>
          <p:cNvSpPr>
            <a:spLocks noGrp="1"/>
          </p:cNvSpPr>
          <p:nvPr>
            <p:ph type="body" sz="quarter" idx="13"/>
          </p:nvPr>
        </p:nvSpPr>
        <p:spPr>
          <a:xfrm>
            <a:off x="3272451" y="1286843"/>
            <a:ext cx="5433204" cy="365125"/>
          </a:xfrm>
        </p:spPr>
        <p:txBody>
          <a:bodyPr vert="horz" lIns="91440" tIns="45720" rIns="91440" bIns="45720" rtlCol="0" anchor="t">
            <a:noAutofit/>
          </a:bodyPr>
          <a:lstStyle/>
          <a:p>
            <a:pPr>
              <a:spcBef>
                <a:spcPct val="0"/>
              </a:spcBef>
            </a:pPr>
            <a:r>
              <a:rPr lang="it-IT" sz="1900" cap="none" noProof="1"/>
              <a:t>Problema</a:t>
            </a:r>
          </a:p>
        </p:txBody>
      </p:sp>
      <p:sp>
        <p:nvSpPr>
          <p:cNvPr id="7" name="Segnaposto testo 6">
            <a:extLst>
              <a:ext uri="{FF2B5EF4-FFF2-40B4-BE49-F238E27FC236}">
                <a16:creationId xmlns:a16="http://schemas.microsoft.com/office/drawing/2014/main" id="{40297407-CE4E-4284-879D-AEC395713625}"/>
              </a:ext>
            </a:extLst>
          </p:cNvPr>
          <p:cNvSpPr>
            <a:spLocks noGrp="1"/>
          </p:cNvSpPr>
          <p:nvPr>
            <p:ph type="body" sz="quarter" idx="15"/>
          </p:nvPr>
        </p:nvSpPr>
        <p:spPr>
          <a:xfrm>
            <a:off x="3273684" y="1762901"/>
            <a:ext cx="5431971" cy="2396757"/>
          </a:xfrm>
        </p:spPr>
        <p:txBody>
          <a:bodyPr rtlCol="0">
            <a:normAutofit/>
          </a:bodyPr>
          <a:lstStyle/>
          <a:p>
            <a:pPr rtl="0"/>
            <a:r>
              <a:rPr lang="it-IT" spc="50" noProof="1"/>
              <a:t>Analizzando i grafici ottenuti si può osservare che la training loss diminuisce, come ci si aspettava, mentre la validation accuracy non aumentava.</a:t>
            </a:r>
          </a:p>
          <a:p>
            <a:pPr rtl="0"/>
            <a:r>
              <a:rPr lang="it-IT" spc="50" noProof="1"/>
              <a:t>Tale comportamento suggerisce che il modello sia soggetto all’overfitting.</a:t>
            </a:r>
          </a:p>
          <a:p>
            <a:pPr rtl="0"/>
            <a:r>
              <a:rPr lang="it-IT" spc="50" noProof="1"/>
              <a:t>Ciò significa che la rete si abitua alle immagini del dataset di train e fatica a fare predizioni su nuovi dati, per questo abbiamo una training accuracy molto elevata, ma una validation accuracy che non aumenta.</a:t>
            </a:r>
          </a:p>
        </p:txBody>
      </p:sp>
      <p:sp>
        <p:nvSpPr>
          <p:cNvPr id="8" name="Segnaposto testo 7">
            <a:extLst>
              <a:ext uri="{FF2B5EF4-FFF2-40B4-BE49-F238E27FC236}">
                <a16:creationId xmlns:a16="http://schemas.microsoft.com/office/drawing/2014/main" id="{F5C3A7BE-F7FC-4942-A31A-491A8A806103}"/>
              </a:ext>
            </a:extLst>
          </p:cNvPr>
          <p:cNvSpPr>
            <a:spLocks noGrp="1"/>
          </p:cNvSpPr>
          <p:nvPr>
            <p:ph type="body" sz="quarter" idx="23"/>
          </p:nvPr>
        </p:nvSpPr>
        <p:spPr>
          <a:xfrm>
            <a:off x="3272451" y="4264270"/>
            <a:ext cx="5433204" cy="365125"/>
          </a:xfrm>
        </p:spPr>
        <p:txBody>
          <a:bodyPr vert="horz" lIns="91440" tIns="45720" rIns="91440" bIns="45720" rtlCol="0" anchor="t">
            <a:noAutofit/>
          </a:bodyPr>
          <a:lstStyle/>
          <a:p>
            <a:pPr>
              <a:spcBef>
                <a:spcPct val="0"/>
              </a:spcBef>
            </a:pPr>
            <a:r>
              <a:rPr lang="it-IT" sz="1900" cap="none" noProof="1"/>
              <a:t>Soluzione</a:t>
            </a:r>
          </a:p>
        </p:txBody>
      </p:sp>
      <p:sp>
        <p:nvSpPr>
          <p:cNvPr id="9" name="Segnaposto testo 8">
            <a:extLst>
              <a:ext uri="{FF2B5EF4-FFF2-40B4-BE49-F238E27FC236}">
                <a16:creationId xmlns:a16="http://schemas.microsoft.com/office/drawing/2014/main" id="{95CCE699-03D1-4642-B46A-B14EF17DA183}"/>
              </a:ext>
            </a:extLst>
          </p:cNvPr>
          <p:cNvSpPr>
            <a:spLocks noGrp="1"/>
          </p:cNvSpPr>
          <p:nvPr>
            <p:ph type="body" sz="quarter" idx="24"/>
          </p:nvPr>
        </p:nvSpPr>
        <p:spPr>
          <a:xfrm>
            <a:off x="3275343" y="4734006"/>
            <a:ext cx="5431971" cy="557950"/>
          </a:xfrm>
        </p:spPr>
        <p:txBody>
          <a:bodyPr rtlCol="0">
            <a:normAutofit/>
          </a:bodyPr>
          <a:lstStyle/>
          <a:p>
            <a:pPr rtl="0"/>
            <a:r>
              <a:rPr lang="it-IT" spc="50" noProof="1"/>
              <a:t>Esistono vari modi per prevenire il verificarsi dell’overfitting, quello che si è scelto di usare è la Data Augmentation</a:t>
            </a:r>
            <a:r>
              <a:rPr lang="it-IT" noProof="1"/>
              <a:t>.</a:t>
            </a:r>
          </a:p>
        </p:txBody>
      </p:sp>
      <p:sp>
        <p:nvSpPr>
          <p:cNvPr id="4" name="Segnaposto numero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it-IT" smtClean="0"/>
              <a:pPr rtl="0"/>
              <a:t>6</a:t>
            </a:fld>
            <a:endParaRPr lang="it-IT"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54ABB-4929-4810-950B-2DAEA0A5BAB4}"/>
              </a:ext>
            </a:extLst>
          </p:cNvPr>
          <p:cNvSpPr>
            <a:spLocks noGrp="1"/>
          </p:cNvSpPr>
          <p:nvPr>
            <p:ph type="title"/>
          </p:nvPr>
        </p:nvSpPr>
        <p:spPr>
          <a:xfrm>
            <a:off x="6427178" y="865089"/>
            <a:ext cx="3803195" cy="823912"/>
          </a:xfrm>
        </p:spPr>
        <p:txBody>
          <a:bodyPr rtlCol="0"/>
          <a:lstStyle/>
          <a:p>
            <a:pPr algn="l"/>
            <a:r>
              <a:rPr lang="it-IT" sz="1900" cap="none" dirty="0"/>
              <a:t>Data Augmentation</a:t>
            </a:r>
          </a:p>
        </p:txBody>
      </p:sp>
      <p:sp>
        <p:nvSpPr>
          <p:cNvPr id="5" name="Segnaposto contenuto 4">
            <a:extLst>
              <a:ext uri="{FF2B5EF4-FFF2-40B4-BE49-F238E27FC236}">
                <a16:creationId xmlns:a16="http://schemas.microsoft.com/office/drawing/2014/main" id="{CF515C5D-2CDB-4E66-B2B8-1451BC44247F}"/>
              </a:ext>
            </a:extLst>
          </p:cNvPr>
          <p:cNvSpPr>
            <a:spLocks noGrp="1"/>
          </p:cNvSpPr>
          <p:nvPr>
            <p:ph type="body" idx="13"/>
          </p:nvPr>
        </p:nvSpPr>
        <p:spPr>
          <a:xfrm>
            <a:off x="6427178" y="1362807"/>
            <a:ext cx="5257800" cy="1028700"/>
          </a:xfrm>
        </p:spPr>
        <p:txBody>
          <a:bodyPr vert="horz" lIns="91440" tIns="45720" rIns="91440" bIns="45720" rtlCol="0" anchor="b">
            <a:normAutofit/>
          </a:bodyPr>
          <a:lstStyle/>
          <a:p>
            <a:pPr rtl="0"/>
            <a:r>
              <a:rPr lang="it-IT" sz="1400" cap="none" spc="50" dirty="0">
                <a:latin typeface="+mn-lt"/>
                <a:ea typeface="+mn-ea"/>
                <a:cs typeface="+mn-cs"/>
              </a:rPr>
              <a:t>Tale tecnica consiste nel prendere le immagini del dataset iniziale e applicare delle trasformazioni random in modo da differenziare le immagini in modo da non far abituare la rete agli stessi input.</a:t>
            </a:r>
          </a:p>
        </p:txBody>
      </p:sp>
      <p:sp>
        <p:nvSpPr>
          <p:cNvPr id="8" name="Segnaposto testo 7">
            <a:extLst>
              <a:ext uri="{FF2B5EF4-FFF2-40B4-BE49-F238E27FC236}">
                <a16:creationId xmlns:a16="http://schemas.microsoft.com/office/drawing/2014/main" id="{E92B9716-8D44-4864-8986-720957B34362}"/>
              </a:ext>
            </a:extLst>
          </p:cNvPr>
          <p:cNvSpPr>
            <a:spLocks noGrp="1"/>
          </p:cNvSpPr>
          <p:nvPr>
            <p:ph sz="half" idx="14"/>
          </p:nvPr>
        </p:nvSpPr>
        <p:spPr>
          <a:xfrm>
            <a:off x="6427177" y="3556819"/>
            <a:ext cx="5037992" cy="1997867"/>
          </a:xfrm>
        </p:spPr>
        <p:txBody>
          <a:bodyPr rtlCol="0"/>
          <a:lstStyle/>
          <a:p>
            <a:pPr>
              <a:lnSpc>
                <a:spcPct val="90000"/>
              </a:lnSpc>
            </a:pPr>
            <a:r>
              <a:rPr lang="it-IT" noProof="1"/>
              <a:t>Per implementare tale tecnica si è deciso di usare la classe ImageDatagenerato fornita da TensorFlow e come trasformazioni possibili sono state scelte:</a:t>
            </a:r>
          </a:p>
          <a:p>
            <a:pPr marL="285750" indent="-285750">
              <a:lnSpc>
                <a:spcPct val="90000"/>
              </a:lnSpc>
              <a:buFont typeface="Arial" panose="020B0604020202020204" pitchFamily="34" charset="0"/>
              <a:buChar char="•"/>
            </a:pPr>
            <a:r>
              <a:rPr lang="it-IT" noProof="1"/>
              <a:t>Horizontal e vertical flip;</a:t>
            </a:r>
          </a:p>
          <a:p>
            <a:pPr marL="285750" indent="-285750">
              <a:lnSpc>
                <a:spcPct val="90000"/>
              </a:lnSpc>
              <a:buFont typeface="Arial" panose="020B0604020202020204" pitchFamily="34" charset="0"/>
              <a:buChar char="•"/>
            </a:pPr>
            <a:r>
              <a:rPr lang="it-IT" dirty="0" err="1"/>
              <a:t>Rotation</a:t>
            </a:r>
            <a:r>
              <a:rPr lang="it-IT" dirty="0"/>
              <a:t>;</a:t>
            </a:r>
          </a:p>
          <a:p>
            <a:pPr marL="285750" indent="-285750">
              <a:lnSpc>
                <a:spcPct val="90000"/>
              </a:lnSpc>
              <a:buFont typeface="Arial" panose="020B0604020202020204" pitchFamily="34" charset="0"/>
              <a:buChar char="•"/>
            </a:pPr>
            <a:r>
              <a:rPr lang="it-IT" dirty="0" err="1"/>
              <a:t>Width</a:t>
            </a:r>
            <a:r>
              <a:rPr lang="it-IT" dirty="0"/>
              <a:t> e </a:t>
            </a:r>
            <a:r>
              <a:rPr lang="it-IT" dirty="0" err="1"/>
              <a:t>Height</a:t>
            </a:r>
            <a:r>
              <a:rPr lang="it-IT" dirty="0"/>
              <a:t> shift.</a:t>
            </a:r>
          </a:p>
          <a:p>
            <a:pPr rtl="0"/>
            <a:endParaRPr lang="it-IT" dirty="0"/>
          </a:p>
        </p:txBody>
      </p:sp>
      <p:sp>
        <p:nvSpPr>
          <p:cNvPr id="11" name="Segnaposto numero diapositiva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7</a:t>
            </a:fld>
            <a:endParaRPr lang="it-IT" dirty="0"/>
          </a:p>
        </p:txBody>
      </p:sp>
      <p:sp>
        <p:nvSpPr>
          <p:cNvPr id="20" name="Titolo 1">
            <a:extLst>
              <a:ext uri="{FF2B5EF4-FFF2-40B4-BE49-F238E27FC236}">
                <a16:creationId xmlns:a16="http://schemas.microsoft.com/office/drawing/2014/main" id="{A2ADF47D-50E9-52FD-2FA3-090716F93BC1}"/>
              </a:ext>
            </a:extLst>
          </p:cNvPr>
          <p:cNvSpPr txBox="1">
            <a:spLocks/>
          </p:cNvSpPr>
          <p:nvPr/>
        </p:nvSpPr>
        <p:spPr>
          <a:xfrm>
            <a:off x="6427178" y="2889225"/>
            <a:ext cx="3803195" cy="82391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l"/>
            <a:r>
              <a:rPr lang="it-IT" sz="1900" cap="none" dirty="0"/>
              <a:t>Implementazione</a:t>
            </a:r>
          </a:p>
        </p:txBody>
      </p:sp>
      <p:pic>
        <p:nvPicPr>
          <p:cNvPr id="22" name="Immagine 21">
            <a:extLst>
              <a:ext uri="{FF2B5EF4-FFF2-40B4-BE49-F238E27FC236}">
                <a16:creationId xmlns:a16="http://schemas.microsoft.com/office/drawing/2014/main" id="{C3E7E9BA-C9FA-6542-140D-96511AA146D6}"/>
              </a:ext>
            </a:extLst>
          </p:cNvPr>
          <p:cNvPicPr>
            <a:picLocks noChangeAspect="1"/>
          </p:cNvPicPr>
          <p:nvPr/>
        </p:nvPicPr>
        <p:blipFill>
          <a:blip r:embed="rId3"/>
          <a:stretch>
            <a:fillRect/>
          </a:stretch>
        </p:blipFill>
        <p:spPr>
          <a:xfrm>
            <a:off x="305375" y="1524946"/>
            <a:ext cx="5270216" cy="3952662"/>
          </a:xfrm>
          <a:prstGeom prst="rect">
            <a:avLst/>
          </a:prstGeom>
          <a:ln>
            <a:noFill/>
          </a:ln>
          <a:effectLst>
            <a:outerShdw blurRad="292100" dist="139700" dir="2700000" algn="tl" rotWithShape="0">
              <a:srgbClr val="333333">
                <a:alpha val="65000"/>
              </a:srgbClr>
            </a:outerShdw>
          </a:effectLst>
        </p:spPr>
      </p:pic>
      <p:sp>
        <p:nvSpPr>
          <p:cNvPr id="9" name="CasellaDiTesto 8">
            <a:extLst>
              <a:ext uri="{FF2B5EF4-FFF2-40B4-BE49-F238E27FC236}">
                <a16:creationId xmlns:a16="http://schemas.microsoft.com/office/drawing/2014/main" id="{B36AD550-9792-EC27-B028-03BB94075FE6}"/>
              </a:ext>
            </a:extLst>
          </p:cNvPr>
          <p:cNvSpPr txBox="1"/>
          <p:nvPr/>
        </p:nvSpPr>
        <p:spPr>
          <a:xfrm>
            <a:off x="1213339" y="1123156"/>
            <a:ext cx="4088423" cy="307777"/>
          </a:xfrm>
          <a:prstGeom prst="rect">
            <a:avLst/>
          </a:prstGeom>
          <a:noFill/>
        </p:spPr>
        <p:txBody>
          <a:bodyPr wrap="square" rtlCol="0">
            <a:spAutoFit/>
          </a:bodyPr>
          <a:lstStyle/>
          <a:p>
            <a:r>
              <a:rPr lang="it-IT" sz="1400" i="1" dirty="0">
                <a:solidFill>
                  <a:schemeClr val="tx1">
                    <a:lumMod val="75000"/>
                    <a:lumOff val="25000"/>
                  </a:schemeClr>
                </a:solidFill>
              </a:rPr>
              <a:t>Esempio immagine aumentata con relativa label</a:t>
            </a:r>
          </a:p>
        </p:txBody>
      </p:sp>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F8657664-A458-4DDD-ACC2-1D87FCD6FCA9}"/>
              </a:ext>
            </a:extLst>
          </p:cNvPr>
          <p:cNvSpPr>
            <a:spLocks noGrp="1"/>
          </p:cNvSpPr>
          <p:nvPr>
            <p:ph type="body" idx="1"/>
          </p:nvPr>
        </p:nvSpPr>
        <p:spPr>
          <a:xfrm>
            <a:off x="2335823" y="518746"/>
            <a:ext cx="3924300" cy="504458"/>
          </a:xfrm>
        </p:spPr>
        <p:txBody>
          <a:bodyPr rtlCol="0"/>
          <a:lstStyle/>
          <a:p>
            <a:pPr rtl="0"/>
            <a:r>
              <a:rPr lang="it-IT" sz="1900" dirty="0"/>
              <a:t>Training</a:t>
            </a:r>
          </a:p>
        </p:txBody>
      </p:sp>
      <p:sp>
        <p:nvSpPr>
          <p:cNvPr id="6" name="Segnaposto contenuto 5">
            <a:extLst>
              <a:ext uri="{FF2B5EF4-FFF2-40B4-BE49-F238E27FC236}">
                <a16:creationId xmlns:a16="http://schemas.microsoft.com/office/drawing/2014/main" id="{5A6B31B0-7B84-475D-961F-09C0191F91A2}"/>
              </a:ext>
            </a:extLst>
          </p:cNvPr>
          <p:cNvSpPr>
            <a:spLocks noGrp="1"/>
          </p:cNvSpPr>
          <p:nvPr>
            <p:ph sz="half" idx="2"/>
          </p:nvPr>
        </p:nvSpPr>
        <p:spPr>
          <a:xfrm>
            <a:off x="2335823" y="1023204"/>
            <a:ext cx="3924300" cy="1777756"/>
          </a:xfrm>
        </p:spPr>
        <p:txBody>
          <a:bodyPr vert="horz" lIns="91440" tIns="45720" rIns="91440" bIns="45720" rtlCol="0" anchor="t">
            <a:normAutofit/>
          </a:bodyPr>
          <a:lstStyle/>
          <a:p>
            <a:pPr rtl="0"/>
            <a:r>
              <a:rPr lang="it-IT" noProof="1"/>
              <a:t>Per verificare se l’uso della data augmentation ha avuto effetto, si è proceduto con un ulteriore training.</a:t>
            </a:r>
          </a:p>
          <a:p>
            <a:pPr rtl="0"/>
            <a:r>
              <a:rPr lang="it-IT" noProof="1"/>
              <a:t>I parametri del training sono sempre gli stessi, tranne il numero di epoche per il Transfer Learning (120) e per il Fine Tuning (500).</a:t>
            </a:r>
          </a:p>
          <a:p>
            <a:pPr rtl="0"/>
            <a:endParaRPr lang="it-IT" noProof="1"/>
          </a:p>
        </p:txBody>
      </p:sp>
      <p:sp>
        <p:nvSpPr>
          <p:cNvPr id="14" name="Segnaposto numero diapositiva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8</a:t>
            </a:fld>
            <a:endParaRPr lang="it-IT" dirty="0"/>
          </a:p>
        </p:txBody>
      </p:sp>
      <p:pic>
        <p:nvPicPr>
          <p:cNvPr id="16" name="Immagine 15">
            <a:extLst>
              <a:ext uri="{FF2B5EF4-FFF2-40B4-BE49-F238E27FC236}">
                <a16:creationId xmlns:a16="http://schemas.microsoft.com/office/drawing/2014/main" id="{F12FA53A-6206-EFC2-5CEA-45C4E77C8F0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8118" y="123947"/>
            <a:ext cx="3740400" cy="3740400"/>
          </a:xfrm>
          <a:prstGeom prst="rect">
            <a:avLst/>
          </a:prstGeom>
          <a:ln>
            <a:noFill/>
          </a:ln>
          <a:effectLst>
            <a:outerShdw blurRad="292100" dist="139700" dir="2700000" algn="tl" rotWithShape="0">
              <a:srgbClr val="333333">
                <a:alpha val="65000"/>
              </a:srgbClr>
            </a:outerShdw>
          </a:effectLst>
        </p:spPr>
      </p:pic>
      <p:pic>
        <p:nvPicPr>
          <p:cNvPr id="17" name="Immagine 16">
            <a:extLst>
              <a:ext uri="{FF2B5EF4-FFF2-40B4-BE49-F238E27FC236}">
                <a16:creationId xmlns:a16="http://schemas.microsoft.com/office/drawing/2014/main" id="{4551A919-2C52-28B8-8182-CFE269F1589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46" y="2800960"/>
            <a:ext cx="3739661" cy="3739661"/>
          </a:xfrm>
          <a:prstGeom prst="rect">
            <a:avLst/>
          </a:prstGeom>
          <a:ln>
            <a:noFill/>
          </a:ln>
          <a:effectLst>
            <a:outerShdw blurRad="292100" dist="139700" dir="2700000" algn="tl" rotWithShape="0">
              <a:srgbClr val="333333">
                <a:alpha val="65000"/>
              </a:srgbClr>
            </a:outerShdw>
          </a:effectLst>
        </p:spPr>
      </p:pic>
      <p:sp>
        <p:nvSpPr>
          <p:cNvPr id="18" name="Segnaposto testo 4">
            <a:extLst>
              <a:ext uri="{FF2B5EF4-FFF2-40B4-BE49-F238E27FC236}">
                <a16:creationId xmlns:a16="http://schemas.microsoft.com/office/drawing/2014/main" id="{2219CAD2-0129-8745-55D3-639693831991}"/>
              </a:ext>
            </a:extLst>
          </p:cNvPr>
          <p:cNvSpPr txBox="1">
            <a:spLocks/>
          </p:cNvSpPr>
          <p:nvPr/>
        </p:nvSpPr>
        <p:spPr>
          <a:xfrm>
            <a:off x="4844560" y="4252943"/>
            <a:ext cx="6509240" cy="33352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it-IT" sz="1900" dirty="0"/>
              <a:t>Considerazioni</a:t>
            </a:r>
          </a:p>
        </p:txBody>
      </p:sp>
      <p:sp>
        <p:nvSpPr>
          <p:cNvPr id="19" name="Segnaposto contenuto 5">
            <a:extLst>
              <a:ext uri="{FF2B5EF4-FFF2-40B4-BE49-F238E27FC236}">
                <a16:creationId xmlns:a16="http://schemas.microsoft.com/office/drawing/2014/main" id="{3923AB86-FFEB-6DBD-A112-2ABA6398764D}"/>
              </a:ext>
            </a:extLst>
          </p:cNvPr>
          <p:cNvSpPr txBox="1">
            <a:spLocks/>
          </p:cNvSpPr>
          <p:nvPr/>
        </p:nvSpPr>
        <p:spPr>
          <a:xfrm>
            <a:off x="4844560" y="4800611"/>
            <a:ext cx="6509240" cy="166724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noProof="1"/>
              <a:t>Si può notare come, dopo la fase di Fine Tuning, la rete si comporti meglio rispetto ai precedenti training.</a:t>
            </a:r>
          </a:p>
          <a:p>
            <a:r>
              <a:rPr lang="it-IT" noProof="1"/>
              <a:t>Per questo si può affermare che l’overfitting è stato limitato grazie all’uso della data augmentation.</a:t>
            </a:r>
          </a:p>
          <a:p>
            <a:endParaRPr lang="it-IT" noProof="1"/>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B1DDDEF-20C4-4F65-BAC9-0A763DF7E02B}"/>
              </a:ext>
            </a:extLst>
          </p:cNvPr>
          <p:cNvSpPr>
            <a:spLocks noGrp="1"/>
          </p:cNvSpPr>
          <p:nvPr>
            <p:ph type="body" sz="quarter" idx="13"/>
          </p:nvPr>
        </p:nvSpPr>
        <p:spPr>
          <a:xfrm>
            <a:off x="5586487" y="1563907"/>
            <a:ext cx="5433204" cy="365125"/>
          </a:xfrm>
        </p:spPr>
        <p:txBody>
          <a:bodyPr vert="horz" lIns="91440" tIns="45720" rIns="91440" bIns="45720" rtlCol="0" anchor="t">
            <a:normAutofit/>
          </a:bodyPr>
          <a:lstStyle/>
          <a:p>
            <a:pPr rtl="0"/>
            <a:r>
              <a:rPr lang="it-IT" sz="1900" cap="none" dirty="0"/>
              <a:t>Evaluation e </a:t>
            </a:r>
            <a:r>
              <a:rPr lang="it-IT" sz="1900" cap="none" dirty="0" err="1"/>
              <a:t>Prediction</a:t>
            </a:r>
            <a:endParaRPr lang="it-IT" sz="1900" cap="none" dirty="0"/>
          </a:p>
        </p:txBody>
      </p:sp>
      <p:sp>
        <p:nvSpPr>
          <p:cNvPr id="17" name="Segnaposto testo 16">
            <a:extLst>
              <a:ext uri="{FF2B5EF4-FFF2-40B4-BE49-F238E27FC236}">
                <a16:creationId xmlns:a16="http://schemas.microsoft.com/office/drawing/2014/main" id="{24158E79-DA49-4521-BEC6-A7BA93C41F4C}"/>
              </a:ext>
            </a:extLst>
          </p:cNvPr>
          <p:cNvSpPr>
            <a:spLocks noGrp="1"/>
          </p:cNvSpPr>
          <p:nvPr>
            <p:ph type="body" sz="quarter" idx="15"/>
          </p:nvPr>
        </p:nvSpPr>
        <p:spPr>
          <a:xfrm>
            <a:off x="5587720" y="2196911"/>
            <a:ext cx="5431971" cy="3781859"/>
          </a:xfrm>
        </p:spPr>
        <p:txBody>
          <a:bodyPr rtlCol="0">
            <a:normAutofit/>
          </a:bodyPr>
          <a:lstStyle/>
          <a:p>
            <a:pPr rtl="0"/>
            <a:r>
              <a:rPr lang="it-IT" spc="50" dirty="0"/>
              <a:t>Terminata la fase di training, si è passati ad una valutazione del modello mediante l’uso di un dataset di test.</a:t>
            </a:r>
          </a:p>
          <a:p>
            <a:pPr rtl="0"/>
            <a:r>
              <a:rPr lang="it-IT" spc="50" dirty="0"/>
              <a:t>Tale dataset è diverso dal dataset di partenza, ma contiene la stessa tipologia di dati.</a:t>
            </a:r>
          </a:p>
          <a:p>
            <a:pPr rtl="0"/>
            <a:r>
              <a:rPr lang="it-IT" spc="50" dirty="0"/>
              <a:t>In questa fase quello che si chiede alla rete è, partendo da degli input di cui non sappiamo la label, identificare una label in base alle conoscenze acquisite nella fase di training.</a:t>
            </a:r>
          </a:p>
          <a:p>
            <a:pPr rtl="0"/>
            <a:r>
              <a:rPr lang="it-IT" spc="50" dirty="0"/>
              <a:t>Le previsioni effettuate dalla rete sono restituite sotto forma di un array. </a:t>
            </a:r>
          </a:p>
          <a:p>
            <a:pPr rtl="0"/>
            <a:r>
              <a:rPr lang="it-IT" spc="50" dirty="0"/>
              <a:t>Tale array contiene un valore che può essere o 0 (MILD) o 1 (SEVERE) e rappresenta la label associata all’immagine presa come input. </a:t>
            </a:r>
          </a:p>
          <a:p>
            <a:pPr rtl="0"/>
            <a:endParaRPr lang="it-IT" dirty="0"/>
          </a:p>
        </p:txBody>
      </p:sp>
      <p:sp>
        <p:nvSpPr>
          <p:cNvPr id="6" name="Segnaposto numero diapositiva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9</a:t>
            </a:fld>
            <a:endParaRPr lang="it-IT"/>
          </a:p>
        </p:txBody>
      </p:sp>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7_TF56180624_Win32" id="{D3997735-0022-4ADB-B481-82DB79589012}" vid="{D160C44F-0E59-43D7-A4EF-160DF92B4A1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Presentazione di vendita semplice e minimalista</Template>
  <TotalTime>245</TotalTime>
  <Words>818</Words>
  <Application>Microsoft Office PowerPoint</Application>
  <PresentationFormat>Widescreen</PresentationFormat>
  <Paragraphs>80</Paragraphs>
  <Slides>10</Slides>
  <Notes>10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Tenorite</vt:lpstr>
      <vt:lpstr>Monolinea</vt:lpstr>
      <vt:lpstr>Presentazione TIROCINIO</vt:lpstr>
      <vt:lpstr>Obiettivi</vt:lpstr>
      <vt:lpstr>Implementazione</vt:lpstr>
      <vt:lpstr>Presentazione standard di PowerPoint</vt:lpstr>
      <vt:lpstr>Fine tuning</vt:lpstr>
      <vt:lpstr>Presentazione standard di PowerPoint</vt:lpstr>
      <vt:lpstr>Data Augmentation</vt:lpstr>
      <vt:lpstr>Presentazione standard di PowerPoint</vt:lpstr>
      <vt:lpstr>Presentazione standard di PowerPoint</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dc:title>
  <dc:creator>gianmiriano porrazzo</dc:creator>
  <cp:lastModifiedBy>gianmiriano porrazzo</cp:lastModifiedBy>
  <cp:revision>5</cp:revision>
  <dcterms:created xsi:type="dcterms:W3CDTF">2022-06-28T07:13:55Z</dcterms:created>
  <dcterms:modified xsi:type="dcterms:W3CDTF">2022-07-05T15:27:31Z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