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1"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53566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smtClean="0"/>
              <a:pPr/>
              <a:t>10/8/2021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595617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smtClean="0"/>
              <a:pPr/>
              <a:t>10/8/2021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540809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smtClean="0"/>
              <a:pPr/>
              <a:t>10/8/2021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89372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smtClean="0"/>
              <a:pPr/>
              <a:t>10/8/2021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821130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B61BEF0D-F0BB-DE4B-95CE-6DB70DBA9567}" type="datetimeFigureOut">
              <a:rPr lang="en-US" smtClean="0"/>
              <a:pPr/>
              <a:t>10/8/2021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6707889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B61BEF0D-F0BB-DE4B-95CE-6DB70DBA9567}" type="datetimeFigureOut">
              <a:rPr lang="en-US" smtClean="0"/>
              <a:pPr/>
              <a:t>10/8/2021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8250717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532887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133569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456176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smtClean="0"/>
              <a:pPr/>
              <a:t>10/8/2021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837982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723035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015622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14443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586724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smtClean="0"/>
              <a:pPr/>
              <a:t>10/8/2021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88484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smtClean="0"/>
              <a:pPr/>
              <a:t>10/8/2021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714899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61BEF0D-F0BB-DE4B-95CE-6DB70DBA9567}" type="datetimeFigureOut">
              <a:rPr lang="en-US" smtClean="0"/>
              <a:pPr/>
              <a:t>10/8/2021</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489253736"/>
      </p:ext>
    </p:extLst>
  </p:cSld>
  <p:clrMap bg1="dk1" tx1="lt1" bg2="dk2" tx2="lt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4571EE-2F8E-4B17-866B-38C3EB7FB013}"/>
              </a:ext>
            </a:extLst>
          </p:cNvPr>
          <p:cNvSpPr>
            <a:spLocks noGrp="1"/>
          </p:cNvSpPr>
          <p:nvPr>
            <p:ph type="ctrTitle"/>
          </p:nvPr>
        </p:nvSpPr>
        <p:spPr>
          <a:xfrm>
            <a:off x="1757889" y="1529249"/>
            <a:ext cx="8676222" cy="584775"/>
          </a:xfrm>
        </p:spPr>
        <p:txBody>
          <a:bodyPr>
            <a:normAutofit fontScale="90000"/>
          </a:bodyPr>
          <a:lstStyle/>
          <a:p>
            <a:r>
              <a:rPr lang="it-IT" sz="3600" b="1" dirty="0"/>
              <a:t>Università degli studi di bologna </a:t>
            </a:r>
            <a:br>
              <a:rPr lang="it-IT" sz="3600" b="1" dirty="0"/>
            </a:br>
            <a:r>
              <a:rPr lang="it-IT" sz="3600" b="1" dirty="0"/>
              <a:t>facoltà di ingegneria </a:t>
            </a:r>
            <a:br>
              <a:rPr lang="it-IT" sz="2000" dirty="0"/>
            </a:br>
            <a:br>
              <a:rPr lang="it-IT" sz="2000" dirty="0"/>
            </a:br>
            <a:br>
              <a:rPr lang="it-IT" sz="2000" dirty="0"/>
            </a:br>
            <a:endParaRPr lang="it-IT" sz="2000" dirty="0"/>
          </a:p>
        </p:txBody>
      </p:sp>
      <p:sp>
        <p:nvSpPr>
          <p:cNvPr id="3" name="Sottotitolo 2">
            <a:extLst>
              <a:ext uri="{FF2B5EF4-FFF2-40B4-BE49-F238E27FC236}">
                <a16:creationId xmlns:a16="http://schemas.microsoft.com/office/drawing/2014/main" id="{E3601FF1-7132-4CAA-9B29-0C5045E95D31}"/>
              </a:ext>
            </a:extLst>
          </p:cNvPr>
          <p:cNvSpPr>
            <a:spLocks noGrp="1"/>
          </p:cNvSpPr>
          <p:nvPr>
            <p:ph type="subTitle" idx="1"/>
          </p:nvPr>
        </p:nvSpPr>
        <p:spPr>
          <a:xfrm>
            <a:off x="2596506" y="3027730"/>
            <a:ext cx="7837605" cy="1905000"/>
          </a:xfrm>
        </p:spPr>
        <p:txBody>
          <a:bodyPr>
            <a:normAutofit/>
          </a:bodyPr>
          <a:lstStyle/>
          <a:p>
            <a:pPr marL="342900" indent="-342900" algn="l">
              <a:buFont typeface="Arial" panose="020B0604020202020204" pitchFamily="34" charset="0"/>
              <a:buChar char="•"/>
            </a:pPr>
            <a:r>
              <a:rPr lang="it-IT" dirty="0"/>
              <a:t>Daniele </a:t>
            </a:r>
            <a:r>
              <a:rPr lang="it-IT" dirty="0" err="1"/>
              <a:t>Magagnoli</a:t>
            </a:r>
            <a:r>
              <a:rPr lang="it-IT" dirty="0"/>
              <a:t> (capitano)</a:t>
            </a:r>
          </a:p>
          <a:p>
            <a:pPr marL="342900" indent="-342900" algn="l">
              <a:buFont typeface="Arial" panose="020B0604020202020204" pitchFamily="34" charset="0"/>
              <a:buChar char="•"/>
            </a:pPr>
            <a:r>
              <a:rPr lang="it-IT" dirty="0"/>
              <a:t>Giulia Martina </a:t>
            </a:r>
            <a:r>
              <a:rPr lang="it-IT" dirty="0" err="1"/>
              <a:t>Bal</a:t>
            </a:r>
            <a:endParaRPr lang="it-IT" dirty="0"/>
          </a:p>
          <a:p>
            <a:pPr marL="342900" indent="-342900" algn="l">
              <a:buFont typeface="Arial" panose="020B0604020202020204" pitchFamily="34" charset="0"/>
              <a:buChar char="•"/>
            </a:pPr>
            <a:r>
              <a:rPr lang="it-IT" dirty="0"/>
              <a:t>Antonio Cassanelli</a:t>
            </a:r>
          </a:p>
          <a:p>
            <a:pPr marL="342900" indent="-342900" algn="l">
              <a:buFont typeface="Arial" panose="020B0604020202020204" pitchFamily="34" charset="0"/>
              <a:buChar char="•"/>
            </a:pPr>
            <a:r>
              <a:rPr lang="it-IT" dirty="0"/>
              <a:t>Gianmiriano Porrazzo</a:t>
            </a:r>
          </a:p>
          <a:p>
            <a:pPr algn="l"/>
            <a:endParaRPr lang="it-IT" dirty="0"/>
          </a:p>
          <a:p>
            <a:pPr marL="342900" indent="-342900" algn="l">
              <a:buFont typeface="Arial" panose="020B0604020202020204" pitchFamily="34" charset="0"/>
              <a:buChar char="•"/>
            </a:pPr>
            <a:endParaRPr lang="it-IT" dirty="0"/>
          </a:p>
        </p:txBody>
      </p:sp>
      <p:sp>
        <p:nvSpPr>
          <p:cNvPr id="4" name="CasellaDiTesto 3">
            <a:extLst>
              <a:ext uri="{FF2B5EF4-FFF2-40B4-BE49-F238E27FC236}">
                <a16:creationId xmlns:a16="http://schemas.microsoft.com/office/drawing/2014/main" id="{4C7D153C-8790-447C-9CCA-304A2CC2C5F3}"/>
              </a:ext>
            </a:extLst>
          </p:cNvPr>
          <p:cNvSpPr txBox="1"/>
          <p:nvPr/>
        </p:nvSpPr>
        <p:spPr>
          <a:xfrm>
            <a:off x="2992144" y="1350412"/>
            <a:ext cx="6207712" cy="1261884"/>
          </a:xfrm>
          <a:prstGeom prst="rect">
            <a:avLst/>
          </a:prstGeom>
          <a:noFill/>
        </p:spPr>
        <p:txBody>
          <a:bodyPr wrap="square" rtlCol="0">
            <a:spAutoFit/>
          </a:bodyPr>
          <a:lstStyle/>
          <a:p>
            <a:pPr algn="ctr"/>
            <a:r>
              <a:rPr lang="it-IT" sz="3200" dirty="0"/>
              <a:t>Presentazione esercitazione 0</a:t>
            </a:r>
          </a:p>
          <a:p>
            <a:pPr algn="ctr"/>
            <a:r>
              <a:rPr lang="it-IT" sz="2400" dirty="0"/>
              <a:t>Lettura e scrittura file in Java e C</a:t>
            </a:r>
          </a:p>
          <a:p>
            <a:pPr algn="ctr"/>
            <a:r>
              <a:rPr lang="it-IT" sz="2000" dirty="0"/>
              <a:t>Corso di reti di calcolatori T</a:t>
            </a:r>
            <a:endParaRPr lang="it-IT" dirty="0"/>
          </a:p>
        </p:txBody>
      </p:sp>
      <p:sp>
        <p:nvSpPr>
          <p:cNvPr id="5" name="CasellaDiTesto 4">
            <a:extLst>
              <a:ext uri="{FF2B5EF4-FFF2-40B4-BE49-F238E27FC236}">
                <a16:creationId xmlns:a16="http://schemas.microsoft.com/office/drawing/2014/main" id="{AC156303-B614-4A62-BD9D-B3F8F297A8D5}"/>
              </a:ext>
            </a:extLst>
          </p:cNvPr>
          <p:cNvSpPr txBox="1"/>
          <p:nvPr/>
        </p:nvSpPr>
        <p:spPr>
          <a:xfrm>
            <a:off x="3203521" y="5313090"/>
            <a:ext cx="6476160" cy="584775"/>
          </a:xfrm>
          <a:prstGeom prst="rect">
            <a:avLst/>
          </a:prstGeom>
          <a:noFill/>
        </p:spPr>
        <p:txBody>
          <a:bodyPr wrap="square" rtlCol="0">
            <a:spAutoFit/>
          </a:bodyPr>
          <a:lstStyle/>
          <a:p>
            <a:pPr algn="ctr"/>
            <a:r>
              <a:rPr lang="it-IT" dirty="0"/>
              <a:t>Anno Accademico 2021-2022</a:t>
            </a:r>
          </a:p>
          <a:p>
            <a:endParaRPr lang="it-IT" sz="1400" dirty="0"/>
          </a:p>
        </p:txBody>
      </p:sp>
    </p:spTree>
    <p:extLst>
      <p:ext uri="{BB962C8B-B14F-4D97-AF65-F5344CB8AC3E}">
        <p14:creationId xmlns:p14="http://schemas.microsoft.com/office/powerpoint/2010/main" val="847385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0384B6-083A-468B-A7C8-80EDCCB0FDEC}"/>
              </a:ext>
            </a:extLst>
          </p:cNvPr>
          <p:cNvSpPr>
            <a:spLocks noGrp="1"/>
          </p:cNvSpPr>
          <p:nvPr>
            <p:ph type="title"/>
          </p:nvPr>
        </p:nvSpPr>
        <p:spPr>
          <a:xfrm>
            <a:off x="1141413" y="315986"/>
            <a:ext cx="9905998" cy="1068198"/>
          </a:xfrm>
        </p:spPr>
        <p:txBody>
          <a:bodyPr/>
          <a:lstStyle/>
          <a:p>
            <a:r>
              <a:rPr lang="it-IT" b="1" dirty="0"/>
              <a:t>Produttore</a:t>
            </a:r>
          </a:p>
        </p:txBody>
      </p:sp>
      <p:sp>
        <p:nvSpPr>
          <p:cNvPr id="4" name="CasellaDiTesto 3">
            <a:extLst>
              <a:ext uri="{FF2B5EF4-FFF2-40B4-BE49-F238E27FC236}">
                <a16:creationId xmlns:a16="http://schemas.microsoft.com/office/drawing/2014/main" id="{480F013B-6CE3-4F0F-847F-EF34968B48E8}"/>
              </a:ext>
            </a:extLst>
          </p:cNvPr>
          <p:cNvSpPr txBox="1"/>
          <p:nvPr/>
        </p:nvSpPr>
        <p:spPr>
          <a:xfrm>
            <a:off x="1141413" y="1188972"/>
            <a:ext cx="9905998" cy="1754326"/>
          </a:xfrm>
          <a:prstGeom prst="rect">
            <a:avLst/>
          </a:prstGeom>
          <a:noFill/>
        </p:spPr>
        <p:txBody>
          <a:bodyPr wrap="square" rtlCol="0">
            <a:spAutoFit/>
          </a:bodyPr>
          <a:lstStyle/>
          <a:p>
            <a:pPr marL="0" indent="0">
              <a:buNone/>
            </a:pPr>
            <a:r>
              <a:rPr lang="it-IT" dirty="0"/>
              <a:t>Lo scopo del produttore è leggere le righe da input finché non si riceve un EOF e salvare il contenuto in un file specificato come argomento.</a:t>
            </a:r>
          </a:p>
          <a:p>
            <a:pPr marL="0" indent="0">
              <a:buNone/>
            </a:pPr>
            <a:endParaRPr lang="it-IT" dirty="0"/>
          </a:p>
          <a:p>
            <a:pPr marL="0" indent="0">
              <a:buNone/>
            </a:pPr>
            <a:r>
              <a:rPr lang="it-IT" dirty="0"/>
              <a:t>Il problema principale è comprendere quando l’utente immette l’EOF, che corrisponde a premere la combinazione di tasti </a:t>
            </a:r>
            <a:r>
              <a:rPr lang="it-IT" dirty="0" err="1"/>
              <a:t>ctrl+d</a:t>
            </a:r>
            <a:r>
              <a:rPr lang="it-IT" dirty="0"/>
              <a:t>, per </a:t>
            </a:r>
            <a:r>
              <a:rPr lang="it-IT" dirty="0" err="1"/>
              <a:t>unix</a:t>
            </a:r>
            <a:r>
              <a:rPr lang="it-IT" dirty="0"/>
              <a:t>, e </a:t>
            </a:r>
            <a:r>
              <a:rPr lang="it-IT" dirty="0" err="1"/>
              <a:t>ctrl+z</a:t>
            </a:r>
            <a:r>
              <a:rPr lang="it-IT" dirty="0"/>
              <a:t>, per windows da terminale, che identificheremo come una stringa nulla (</a:t>
            </a:r>
            <a:r>
              <a:rPr lang="it-IT" dirty="0" err="1"/>
              <a:t>null</a:t>
            </a:r>
            <a:r>
              <a:rPr lang="it-IT" dirty="0"/>
              <a:t>). Useremo tale stringa nulla per uscire dal ciclo di lettura.</a:t>
            </a:r>
          </a:p>
        </p:txBody>
      </p:sp>
      <p:pic>
        <p:nvPicPr>
          <p:cNvPr id="1026" name="Picture 2">
            <a:extLst>
              <a:ext uri="{FF2B5EF4-FFF2-40B4-BE49-F238E27FC236}">
                <a16:creationId xmlns:a16="http://schemas.microsoft.com/office/drawing/2014/main" id="{5827A59B-AED9-4834-B9D6-B32A7E13B9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3" y="3316353"/>
            <a:ext cx="4486275" cy="2352675"/>
          </a:xfrm>
          <a:prstGeom prst="rect">
            <a:avLst/>
          </a:prstGeom>
          <a:noFill/>
          <a:effectLst>
            <a:glow rad="12700">
              <a:schemeClr val="accent1">
                <a:alpha val="40000"/>
              </a:schemeClr>
            </a:glow>
          </a:effectLst>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1A8AF77-6CEE-4E2E-A3D3-9B15F3B31F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9115" y="3368508"/>
            <a:ext cx="432435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7898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B5921AD-150D-44C1-974F-066D7D99A227}"/>
              </a:ext>
            </a:extLst>
          </p:cNvPr>
          <p:cNvSpPr>
            <a:spLocks noGrp="1"/>
          </p:cNvSpPr>
          <p:nvPr>
            <p:ph type="title"/>
          </p:nvPr>
        </p:nvSpPr>
        <p:spPr>
          <a:xfrm>
            <a:off x="1141413" y="198540"/>
            <a:ext cx="9905998" cy="1160477"/>
          </a:xfrm>
        </p:spPr>
        <p:txBody>
          <a:bodyPr/>
          <a:lstStyle/>
          <a:p>
            <a:r>
              <a:rPr lang="it-IT" b="1" dirty="0"/>
              <a:t>Consumatore</a:t>
            </a:r>
          </a:p>
        </p:txBody>
      </p:sp>
      <p:sp>
        <p:nvSpPr>
          <p:cNvPr id="6" name="CasellaDiTesto 5">
            <a:extLst>
              <a:ext uri="{FF2B5EF4-FFF2-40B4-BE49-F238E27FC236}">
                <a16:creationId xmlns:a16="http://schemas.microsoft.com/office/drawing/2014/main" id="{5D9E35C9-014B-48BB-B38A-2430FB58A84A}"/>
              </a:ext>
            </a:extLst>
          </p:cNvPr>
          <p:cNvSpPr txBox="1"/>
          <p:nvPr/>
        </p:nvSpPr>
        <p:spPr>
          <a:xfrm>
            <a:off x="1141413" y="1115736"/>
            <a:ext cx="10157958" cy="3416320"/>
          </a:xfrm>
          <a:prstGeom prst="rect">
            <a:avLst/>
          </a:prstGeom>
          <a:noFill/>
        </p:spPr>
        <p:txBody>
          <a:bodyPr wrap="square" rtlCol="0">
            <a:spAutoFit/>
          </a:bodyPr>
          <a:lstStyle/>
          <a:p>
            <a:pPr marL="0" indent="0">
              <a:buNone/>
            </a:pPr>
            <a:r>
              <a:rPr lang="it-IT" dirty="0"/>
              <a:t>Per quanto riguarda il consumatore si deve comportare come un programma filtro che prende come input un file passato o come argomento o mediante </a:t>
            </a:r>
            <a:r>
              <a:rPr lang="it-IT" dirty="0" err="1"/>
              <a:t>ridirezione</a:t>
            </a:r>
            <a:r>
              <a:rPr lang="it-IT" dirty="0"/>
              <a:t> e produce in output l’insieme delle righe a cui sono stati tolti i caratteri passati come ulteriore argomento. </a:t>
            </a:r>
          </a:p>
          <a:p>
            <a:pPr marL="0" indent="0">
              <a:buNone/>
            </a:pPr>
            <a:endParaRPr lang="it-IT" dirty="0"/>
          </a:p>
          <a:p>
            <a:pPr marL="0" indent="0">
              <a:buNone/>
            </a:pPr>
            <a:r>
              <a:rPr lang="it-IT" dirty="0"/>
              <a:t>Per gestire la possibilità di passare il file da aprire in lettura nelle due modalità sopra indicate abbiamo pensato di controllare il numero di argomenti passati al programma per distinguere le due casistiche. Nel caso in cui prendiamo il file da </a:t>
            </a:r>
            <a:r>
              <a:rPr lang="it-IT" dirty="0" err="1"/>
              <a:t>ridirezione</a:t>
            </a:r>
            <a:r>
              <a:rPr lang="it-IT" dirty="0"/>
              <a:t>, e non da argomento, leggiamo il file aperto come standard input.</a:t>
            </a:r>
          </a:p>
          <a:p>
            <a:pPr marL="0" indent="0">
              <a:buNone/>
            </a:pPr>
            <a:r>
              <a:rPr lang="it-IT" dirty="0"/>
              <a:t>Per eliminare i caratteri specificati come argomento abbiamo pensato di usare un ciclo innestato nel ciclo di lettura che confronta carattere per carattere. </a:t>
            </a:r>
          </a:p>
          <a:p>
            <a:endParaRPr lang="it-IT" dirty="0"/>
          </a:p>
        </p:txBody>
      </p:sp>
      <p:pic>
        <p:nvPicPr>
          <p:cNvPr id="3074" name="Picture 2">
            <a:extLst>
              <a:ext uri="{FF2B5EF4-FFF2-40B4-BE49-F238E27FC236}">
                <a16:creationId xmlns:a16="http://schemas.microsoft.com/office/drawing/2014/main" id="{47898746-4EE7-4CCC-8A2F-A171AF6768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0392" y="4532055"/>
            <a:ext cx="3486150" cy="16668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A0441523-E9BA-4ECF-B7A1-60B9708FDF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1413" y="4532055"/>
            <a:ext cx="3867150" cy="1095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1946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9B96F5-2184-44EA-9A33-AFEC4340824E}"/>
              </a:ext>
            </a:extLst>
          </p:cNvPr>
          <p:cNvSpPr>
            <a:spLocks noGrp="1"/>
          </p:cNvSpPr>
          <p:nvPr>
            <p:ph type="title"/>
          </p:nvPr>
        </p:nvSpPr>
        <p:spPr>
          <a:xfrm>
            <a:off x="1143001" y="257263"/>
            <a:ext cx="9905998" cy="1143699"/>
          </a:xfrm>
        </p:spPr>
        <p:txBody>
          <a:bodyPr/>
          <a:lstStyle/>
          <a:p>
            <a:r>
              <a:rPr lang="it-IT" b="1" dirty="0"/>
              <a:t>Soluzioni alternative</a:t>
            </a:r>
          </a:p>
        </p:txBody>
      </p:sp>
      <p:sp>
        <p:nvSpPr>
          <p:cNvPr id="4" name="CasellaDiTesto 3">
            <a:extLst>
              <a:ext uri="{FF2B5EF4-FFF2-40B4-BE49-F238E27FC236}">
                <a16:creationId xmlns:a16="http://schemas.microsoft.com/office/drawing/2014/main" id="{4FBE3AF5-5B91-409D-AD72-6979036894CE}"/>
              </a:ext>
            </a:extLst>
          </p:cNvPr>
          <p:cNvSpPr txBox="1"/>
          <p:nvPr/>
        </p:nvSpPr>
        <p:spPr>
          <a:xfrm>
            <a:off x="1143001" y="1400962"/>
            <a:ext cx="8882743" cy="2862322"/>
          </a:xfrm>
          <a:prstGeom prst="rect">
            <a:avLst/>
          </a:prstGeom>
          <a:noFill/>
        </p:spPr>
        <p:txBody>
          <a:bodyPr wrap="square" rtlCol="0">
            <a:spAutoFit/>
          </a:bodyPr>
          <a:lstStyle/>
          <a:p>
            <a:pPr marL="0" indent="0">
              <a:buNone/>
            </a:pPr>
            <a:r>
              <a:rPr lang="it-IT" dirty="0"/>
              <a:t>Le soluzione precedentemente presentate possono essere implementate tramite funzioni di libreria. </a:t>
            </a:r>
          </a:p>
          <a:p>
            <a:pPr marL="0" indent="0">
              <a:buNone/>
            </a:pPr>
            <a:endParaRPr lang="it-IT" dirty="0"/>
          </a:p>
          <a:p>
            <a:pPr marL="0" indent="0">
              <a:buNone/>
            </a:pPr>
            <a:r>
              <a:rPr lang="it-IT" dirty="0"/>
              <a:t>Nel caso di Java abbiamo pensato di usare la funzione </a:t>
            </a:r>
            <a:r>
              <a:rPr lang="it-IT" dirty="0" err="1"/>
              <a:t>contains</a:t>
            </a:r>
            <a:r>
              <a:rPr lang="it-IT" dirty="0"/>
              <a:t>, mentre nel caso di C la funzione </a:t>
            </a:r>
            <a:r>
              <a:rPr lang="it-IT" dirty="0" err="1"/>
              <a:t>strstr</a:t>
            </a:r>
            <a:r>
              <a:rPr lang="it-IT" dirty="0"/>
              <a:t>. </a:t>
            </a:r>
          </a:p>
          <a:p>
            <a:pPr marL="0" indent="0">
              <a:buNone/>
            </a:pPr>
            <a:endParaRPr lang="it-IT" dirty="0"/>
          </a:p>
          <a:p>
            <a:pPr marL="0" indent="0">
              <a:buNone/>
            </a:pPr>
            <a:r>
              <a:rPr lang="it-IT" dirty="0"/>
              <a:t>Dopo aver effettuato dei test in C con file grandi, usare la </a:t>
            </a:r>
            <a:r>
              <a:rPr lang="it-IT" dirty="0" err="1"/>
              <a:t>strstr</a:t>
            </a:r>
            <a:r>
              <a:rPr lang="it-IT" dirty="0"/>
              <a:t> o la soluzione col ciclo non comporta sostanziali differenze a tempo di esecuzione.</a:t>
            </a:r>
          </a:p>
          <a:p>
            <a:pPr marL="0" indent="0">
              <a:buNone/>
            </a:pPr>
            <a:r>
              <a:rPr lang="it-IT" dirty="0"/>
              <a:t>Mentre in Java abbiamo notato che usare la funzione </a:t>
            </a:r>
            <a:r>
              <a:rPr lang="it-IT" dirty="0" err="1"/>
              <a:t>contains</a:t>
            </a:r>
            <a:r>
              <a:rPr lang="it-IT" dirty="0"/>
              <a:t> comporta maggior tempo nella lettura di file grandi.</a:t>
            </a:r>
          </a:p>
        </p:txBody>
      </p:sp>
      <p:pic>
        <p:nvPicPr>
          <p:cNvPr id="2050" name="Picture 2">
            <a:extLst>
              <a:ext uri="{FF2B5EF4-FFF2-40B4-BE49-F238E27FC236}">
                <a16:creationId xmlns:a16="http://schemas.microsoft.com/office/drawing/2014/main" id="{ED70BE8A-B2B2-413C-9CDD-69B7064ED1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1" y="4679805"/>
            <a:ext cx="2752725" cy="8667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F567E726-7BB5-4923-AE5B-4DDBF22B80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5676" y="4679805"/>
            <a:ext cx="6324600" cy="1920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4907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4C5C1C18-6B64-4D57-9E7A-D70667097CDC}"/>
              </a:ext>
            </a:extLst>
          </p:cNvPr>
          <p:cNvSpPr txBox="1"/>
          <p:nvPr/>
        </p:nvSpPr>
        <p:spPr>
          <a:xfrm>
            <a:off x="4532152" y="3059668"/>
            <a:ext cx="3806505" cy="369332"/>
          </a:xfrm>
          <a:prstGeom prst="rect">
            <a:avLst/>
          </a:prstGeom>
          <a:noFill/>
        </p:spPr>
        <p:txBody>
          <a:bodyPr wrap="square" rtlCol="0">
            <a:spAutoFit/>
          </a:bodyPr>
          <a:lstStyle/>
          <a:p>
            <a:r>
              <a:rPr lang="it-IT" dirty="0"/>
              <a:t>GRAZIE PER L’ATTENZIONE</a:t>
            </a:r>
          </a:p>
        </p:txBody>
      </p:sp>
    </p:spTree>
    <p:extLst>
      <p:ext uri="{BB962C8B-B14F-4D97-AF65-F5344CB8AC3E}">
        <p14:creationId xmlns:p14="http://schemas.microsoft.com/office/powerpoint/2010/main" val="17718303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esia">
  <a:themeElements>
    <a:clrScheme name="Ardesi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Ardesi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esi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TM04033929[[fn=Ardesia]]</Template>
  <TotalTime>165</TotalTime>
  <Words>338</Words>
  <Application>Microsoft Office PowerPoint</Application>
  <PresentationFormat>Widescreen</PresentationFormat>
  <Paragraphs>26</Paragraphs>
  <Slides>5</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5</vt:i4>
      </vt:variant>
    </vt:vector>
  </HeadingPairs>
  <TitlesOfParts>
    <vt:vector size="9" baseType="lpstr">
      <vt:lpstr>Arial</vt:lpstr>
      <vt:lpstr>Calisto MT</vt:lpstr>
      <vt:lpstr>Wingdings 2</vt:lpstr>
      <vt:lpstr>Ardesia</vt:lpstr>
      <vt:lpstr>Università degli studi di bologna  facoltà di ingegneria    </vt:lpstr>
      <vt:lpstr>Produttore</vt:lpstr>
      <vt:lpstr>Consumatore</vt:lpstr>
      <vt:lpstr>Soluzioni alternative</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Università degli studi di bologna  facoltà di ingegneria    </dc:title>
  <dc:creator>Gianmiriano Porrazzo - gianmiriano.porrazzo@studio.unibo.it</dc:creator>
  <cp:lastModifiedBy>Gianmiriano Porrazzo - gianmiriano.porrazzo@studio.unibo.it</cp:lastModifiedBy>
  <cp:revision>1</cp:revision>
  <dcterms:created xsi:type="dcterms:W3CDTF">2021-10-08T13:07:58Z</dcterms:created>
  <dcterms:modified xsi:type="dcterms:W3CDTF">2021-10-08T15:53:08Z</dcterms:modified>
</cp:coreProperties>
</file>