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7995" y="791082"/>
            <a:ext cx="500507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592" y="2104643"/>
            <a:ext cx="9360408" cy="47533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0475" cy="68579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965200" cy="6858000"/>
          </a:xfrm>
          <a:custGeom>
            <a:avLst/>
            <a:gdLst/>
            <a:ahLst/>
            <a:cxnLst/>
            <a:rect l="l" t="t" r="r" b="b"/>
            <a:pathLst>
              <a:path w="965200" h="6858000">
                <a:moveTo>
                  <a:pt x="964691" y="0"/>
                </a:moveTo>
                <a:lnTo>
                  <a:pt x="0" y="0"/>
                </a:lnTo>
                <a:lnTo>
                  <a:pt x="0" y="6858000"/>
                </a:lnTo>
                <a:lnTo>
                  <a:pt x="964691" y="6858000"/>
                </a:lnTo>
                <a:lnTo>
                  <a:pt x="964691" y="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1644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19" h="6858000">
                <a:moveTo>
                  <a:pt x="45719" y="0"/>
                </a:moveTo>
                <a:lnTo>
                  <a:pt x="0" y="0"/>
                </a:lnTo>
                <a:lnTo>
                  <a:pt x="0" y="6858000"/>
                </a:lnTo>
                <a:lnTo>
                  <a:pt x="45719" y="6858000"/>
                </a:lnTo>
                <a:lnTo>
                  <a:pt x="45719" y="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7363" y="0"/>
            <a:ext cx="7934325" cy="6858000"/>
          </a:xfrm>
          <a:custGeom>
            <a:avLst/>
            <a:gdLst/>
            <a:ahLst/>
            <a:cxnLst/>
            <a:rect l="l" t="t" r="r" b="b"/>
            <a:pathLst>
              <a:path w="7934325" h="6858000">
                <a:moveTo>
                  <a:pt x="7933944" y="0"/>
                </a:moveTo>
                <a:lnTo>
                  <a:pt x="0" y="0"/>
                </a:lnTo>
                <a:lnTo>
                  <a:pt x="0" y="6858000"/>
                </a:lnTo>
                <a:lnTo>
                  <a:pt x="7933944" y="6858000"/>
                </a:lnTo>
                <a:lnTo>
                  <a:pt x="7933944" y="0"/>
                </a:lnTo>
                <a:close/>
              </a:path>
            </a:pathLst>
          </a:custGeom>
          <a:solidFill>
            <a:srgbClr val="1F2C29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941307" y="0"/>
            <a:ext cx="27940" cy="6858000"/>
          </a:xfrm>
          <a:custGeom>
            <a:avLst/>
            <a:gdLst/>
            <a:ahLst/>
            <a:cxnLst/>
            <a:rect l="l" t="t" r="r" b="b"/>
            <a:pathLst>
              <a:path w="27940" h="6858000">
                <a:moveTo>
                  <a:pt x="27431" y="0"/>
                </a:moveTo>
                <a:lnTo>
                  <a:pt x="0" y="0"/>
                </a:lnTo>
                <a:lnTo>
                  <a:pt x="0" y="6858000"/>
                </a:lnTo>
                <a:lnTo>
                  <a:pt x="27431" y="6858000"/>
                </a:lnTo>
                <a:lnTo>
                  <a:pt x="27431" y="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066544" y="3352800"/>
            <a:ext cx="706120" cy="287020"/>
          </a:xfrm>
          <a:custGeom>
            <a:avLst/>
            <a:gdLst/>
            <a:ahLst/>
            <a:cxnLst/>
            <a:rect l="l" t="t" r="r" b="b"/>
            <a:pathLst>
              <a:path w="706119" h="287020">
                <a:moveTo>
                  <a:pt x="352806" y="0"/>
                </a:moveTo>
                <a:lnTo>
                  <a:pt x="289396" y="2307"/>
                </a:lnTo>
                <a:lnTo>
                  <a:pt x="229713" y="8962"/>
                </a:lnTo>
                <a:lnTo>
                  <a:pt x="174751" y="19557"/>
                </a:lnTo>
                <a:lnTo>
                  <a:pt x="125510" y="33691"/>
                </a:lnTo>
                <a:lnTo>
                  <a:pt x="82985" y="50956"/>
                </a:lnTo>
                <a:lnTo>
                  <a:pt x="48175" y="70950"/>
                </a:lnTo>
                <a:lnTo>
                  <a:pt x="5685" y="117504"/>
                </a:lnTo>
                <a:lnTo>
                  <a:pt x="0" y="143255"/>
                </a:lnTo>
                <a:lnTo>
                  <a:pt x="5685" y="169007"/>
                </a:lnTo>
                <a:lnTo>
                  <a:pt x="48175" y="215561"/>
                </a:lnTo>
                <a:lnTo>
                  <a:pt x="82985" y="235555"/>
                </a:lnTo>
                <a:lnTo>
                  <a:pt x="125510" y="252820"/>
                </a:lnTo>
                <a:lnTo>
                  <a:pt x="174752" y="266953"/>
                </a:lnTo>
                <a:lnTo>
                  <a:pt x="229713" y="277549"/>
                </a:lnTo>
                <a:lnTo>
                  <a:pt x="289396" y="284204"/>
                </a:lnTo>
                <a:lnTo>
                  <a:pt x="352806" y="286512"/>
                </a:lnTo>
                <a:lnTo>
                  <a:pt x="416215" y="284204"/>
                </a:lnTo>
                <a:lnTo>
                  <a:pt x="475898" y="277549"/>
                </a:lnTo>
                <a:lnTo>
                  <a:pt x="530860" y="266954"/>
                </a:lnTo>
                <a:lnTo>
                  <a:pt x="580101" y="252820"/>
                </a:lnTo>
                <a:lnTo>
                  <a:pt x="622626" y="235555"/>
                </a:lnTo>
                <a:lnTo>
                  <a:pt x="657436" y="215561"/>
                </a:lnTo>
                <a:lnTo>
                  <a:pt x="699926" y="169007"/>
                </a:lnTo>
                <a:lnTo>
                  <a:pt x="705612" y="143255"/>
                </a:lnTo>
                <a:lnTo>
                  <a:pt x="699926" y="117504"/>
                </a:lnTo>
                <a:lnTo>
                  <a:pt x="657436" y="70950"/>
                </a:lnTo>
                <a:lnTo>
                  <a:pt x="622626" y="50956"/>
                </a:lnTo>
                <a:lnTo>
                  <a:pt x="580101" y="33691"/>
                </a:lnTo>
                <a:lnTo>
                  <a:pt x="530859" y="19558"/>
                </a:lnTo>
                <a:lnTo>
                  <a:pt x="475898" y="8962"/>
                </a:lnTo>
                <a:lnTo>
                  <a:pt x="416215" y="2307"/>
                </a:lnTo>
                <a:lnTo>
                  <a:pt x="352806" y="0"/>
                </a:lnTo>
                <a:close/>
              </a:path>
            </a:pathLst>
          </a:custGeom>
          <a:solidFill>
            <a:srgbClr val="2939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066544" y="3352800"/>
            <a:ext cx="706120" cy="287020"/>
          </a:xfrm>
          <a:custGeom>
            <a:avLst/>
            <a:gdLst/>
            <a:ahLst/>
            <a:cxnLst/>
            <a:rect l="l" t="t" r="r" b="b"/>
            <a:pathLst>
              <a:path w="706119" h="287020">
                <a:moveTo>
                  <a:pt x="0" y="143255"/>
                </a:moveTo>
                <a:lnTo>
                  <a:pt x="22076" y="93268"/>
                </a:lnTo>
                <a:lnTo>
                  <a:pt x="82985" y="50956"/>
                </a:lnTo>
                <a:lnTo>
                  <a:pt x="125510" y="33691"/>
                </a:lnTo>
                <a:lnTo>
                  <a:pt x="174751" y="19557"/>
                </a:lnTo>
                <a:lnTo>
                  <a:pt x="229713" y="8962"/>
                </a:lnTo>
                <a:lnTo>
                  <a:pt x="289396" y="2307"/>
                </a:lnTo>
                <a:lnTo>
                  <a:pt x="352806" y="0"/>
                </a:lnTo>
                <a:lnTo>
                  <a:pt x="416215" y="2307"/>
                </a:lnTo>
                <a:lnTo>
                  <a:pt x="475898" y="8962"/>
                </a:lnTo>
                <a:lnTo>
                  <a:pt x="530859" y="19558"/>
                </a:lnTo>
                <a:lnTo>
                  <a:pt x="580101" y="33691"/>
                </a:lnTo>
                <a:lnTo>
                  <a:pt x="622626" y="50956"/>
                </a:lnTo>
                <a:lnTo>
                  <a:pt x="657436" y="70950"/>
                </a:lnTo>
                <a:lnTo>
                  <a:pt x="699926" y="117504"/>
                </a:lnTo>
                <a:lnTo>
                  <a:pt x="705612" y="143255"/>
                </a:lnTo>
                <a:lnTo>
                  <a:pt x="699926" y="169007"/>
                </a:lnTo>
                <a:lnTo>
                  <a:pt x="657436" y="215561"/>
                </a:lnTo>
                <a:lnTo>
                  <a:pt x="622626" y="235555"/>
                </a:lnTo>
                <a:lnTo>
                  <a:pt x="580101" y="252820"/>
                </a:lnTo>
                <a:lnTo>
                  <a:pt x="530860" y="266954"/>
                </a:lnTo>
                <a:lnTo>
                  <a:pt x="475898" y="277549"/>
                </a:lnTo>
                <a:lnTo>
                  <a:pt x="416215" y="284204"/>
                </a:lnTo>
                <a:lnTo>
                  <a:pt x="352806" y="286512"/>
                </a:lnTo>
                <a:lnTo>
                  <a:pt x="289396" y="284204"/>
                </a:lnTo>
                <a:lnTo>
                  <a:pt x="229713" y="277549"/>
                </a:lnTo>
                <a:lnTo>
                  <a:pt x="174752" y="266953"/>
                </a:lnTo>
                <a:lnTo>
                  <a:pt x="125510" y="252820"/>
                </a:lnTo>
                <a:lnTo>
                  <a:pt x="82985" y="235555"/>
                </a:lnTo>
                <a:lnTo>
                  <a:pt x="48175" y="215561"/>
                </a:lnTo>
                <a:lnTo>
                  <a:pt x="5685" y="169007"/>
                </a:lnTo>
                <a:lnTo>
                  <a:pt x="0" y="143255"/>
                </a:lnTo>
                <a:close/>
              </a:path>
            </a:pathLst>
          </a:custGeom>
          <a:ln w="15875">
            <a:solidFill>
              <a:srgbClr val="2C3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592" y="2104643"/>
            <a:ext cx="9360408" cy="47533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90475" cy="68579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965200" cy="6858000"/>
          </a:xfrm>
          <a:custGeom>
            <a:avLst/>
            <a:gdLst/>
            <a:ahLst/>
            <a:cxnLst/>
            <a:rect l="l" t="t" r="r" b="b"/>
            <a:pathLst>
              <a:path w="965200" h="6858000">
                <a:moveTo>
                  <a:pt x="964691" y="0"/>
                </a:moveTo>
                <a:lnTo>
                  <a:pt x="0" y="0"/>
                </a:lnTo>
                <a:lnTo>
                  <a:pt x="0" y="6858000"/>
                </a:lnTo>
                <a:lnTo>
                  <a:pt x="964691" y="6858000"/>
                </a:lnTo>
                <a:lnTo>
                  <a:pt x="964691" y="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1644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19" h="6858000">
                <a:moveTo>
                  <a:pt x="45719" y="0"/>
                </a:moveTo>
                <a:lnTo>
                  <a:pt x="0" y="0"/>
                </a:lnTo>
                <a:lnTo>
                  <a:pt x="0" y="6858000"/>
                </a:lnTo>
                <a:lnTo>
                  <a:pt x="45719" y="6858000"/>
                </a:lnTo>
                <a:lnTo>
                  <a:pt x="45719" y="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316" y="0"/>
            <a:ext cx="10372725" cy="6858000"/>
          </a:xfrm>
          <a:custGeom>
            <a:avLst/>
            <a:gdLst/>
            <a:ahLst/>
            <a:cxnLst/>
            <a:rect l="l" t="t" r="r" b="b"/>
            <a:pathLst>
              <a:path w="10372725" h="6858000">
                <a:moveTo>
                  <a:pt x="10372344" y="0"/>
                </a:moveTo>
                <a:lnTo>
                  <a:pt x="0" y="0"/>
                </a:lnTo>
                <a:lnTo>
                  <a:pt x="0" y="6858000"/>
                </a:lnTo>
                <a:lnTo>
                  <a:pt x="10372344" y="6858000"/>
                </a:lnTo>
                <a:lnTo>
                  <a:pt x="10372344" y="0"/>
                </a:lnTo>
                <a:close/>
              </a:path>
            </a:pathLst>
          </a:custGeom>
          <a:solidFill>
            <a:srgbClr val="1F2C29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376659" y="0"/>
            <a:ext cx="27940" cy="6858000"/>
          </a:xfrm>
          <a:custGeom>
            <a:avLst/>
            <a:gdLst/>
            <a:ahLst/>
            <a:cxnLst/>
            <a:rect l="l" t="t" r="r" b="b"/>
            <a:pathLst>
              <a:path w="27940" h="6858000">
                <a:moveTo>
                  <a:pt x="27431" y="0"/>
                </a:moveTo>
                <a:lnTo>
                  <a:pt x="0" y="0"/>
                </a:lnTo>
                <a:lnTo>
                  <a:pt x="0" y="6858000"/>
                </a:lnTo>
                <a:lnTo>
                  <a:pt x="27431" y="6858000"/>
                </a:lnTo>
                <a:lnTo>
                  <a:pt x="27431" y="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0730" y="451230"/>
            <a:ext cx="659053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420" y="3217545"/>
            <a:ext cx="9827158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5785" y="366471"/>
            <a:ext cx="30511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Università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degli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Studi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Bologna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Scuola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Ingegneria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2841" y="366471"/>
            <a:ext cx="1203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Gruppo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859406"/>
            <a:ext cx="4753610" cy="2105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 algn="ctr">
              <a:lnSpc>
                <a:spcPct val="100000"/>
              </a:lnSpc>
              <a:spcBef>
                <a:spcPts val="95"/>
              </a:spcBef>
            </a:pPr>
            <a:r>
              <a:rPr sz="3400" dirty="0" err="1">
                <a:solidFill>
                  <a:srgbClr val="FFFFFF"/>
                </a:solidFill>
                <a:latin typeface="Times New Roman"/>
                <a:cs typeface="Times New Roman"/>
              </a:rPr>
              <a:t>Esercitazione</a:t>
            </a:r>
            <a:r>
              <a:rPr sz="3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it-IT" sz="3400" spc="-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400" dirty="0">
              <a:latin typeface="Times New Roman"/>
              <a:cs typeface="Times New Roman"/>
            </a:endParaRPr>
          </a:p>
          <a:p>
            <a:pPr marL="115570" algn="ctr">
              <a:lnSpc>
                <a:spcPct val="100000"/>
              </a:lnSpc>
              <a:spcBef>
                <a:spcPts val="5"/>
              </a:spcBef>
            </a:pPr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it-IT" sz="2400" dirty="0">
                <a:solidFill>
                  <a:schemeClr val="bg1"/>
                </a:solidFill>
              </a:rPr>
              <a:t> RMI e Riferimenti Remoti RMI </a:t>
            </a:r>
            <a:r>
              <a:rPr lang="it-IT" sz="2400" dirty="0" err="1">
                <a:solidFill>
                  <a:schemeClr val="bg1"/>
                </a:solidFill>
              </a:rPr>
              <a:t>Registry</a:t>
            </a:r>
            <a:r>
              <a:rPr lang="it-IT" sz="2400" dirty="0">
                <a:solidFill>
                  <a:schemeClr val="bg1"/>
                </a:solidFill>
              </a:rPr>
              <a:t> Remoto come pagine gialle</a:t>
            </a:r>
          </a:p>
          <a:p>
            <a:pPr marL="115570" algn="ctr">
              <a:lnSpc>
                <a:spcPct val="100000"/>
              </a:lnSpc>
              <a:spcBef>
                <a:spcPts val="5"/>
              </a:spcBef>
            </a:pPr>
            <a:r>
              <a:rPr lang="it-IT" sz="2400" dirty="0">
                <a:solidFill>
                  <a:schemeClr val="bg1"/>
                </a:solidFill>
              </a:rPr>
              <a:t> 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spc="-1829" baseline="19675" dirty="0">
                <a:solidFill>
                  <a:srgbClr val="8EC0C1"/>
                </a:solidFill>
                <a:latin typeface="Wingdings 3"/>
                <a:cs typeface="Wingdings 3"/>
              </a:rPr>
              <a:t>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Corso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Reti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di Calcol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 T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047" y="4894275"/>
            <a:ext cx="4339590" cy="157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Daniele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Magagnoli,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Giulia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Martina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Bal,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Antonio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Cassanelli, Gianmiriano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Porrazzo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R="17589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Accade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2021/20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9014" y="711200"/>
            <a:ext cx="2799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b="0" baseline="54012" dirty="0">
                <a:solidFill>
                  <a:srgbClr val="8EC0C1"/>
                </a:solidFill>
                <a:latin typeface="Wingdings 3"/>
                <a:cs typeface="Wingdings 3"/>
              </a:rPr>
              <a:t></a:t>
            </a:r>
            <a:r>
              <a:rPr sz="2700" b="0" spc="705" baseline="54012" dirty="0">
                <a:solidFill>
                  <a:srgbClr val="8EC0C1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SPECIFICHE: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6767" y="1624025"/>
            <a:ext cx="8524240" cy="3722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L’esercitazione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chiedeva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realizzazione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sz="2000" spc="4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un’applicazione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C/S,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l’utilizzo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RMI</a:t>
            </a:r>
            <a:r>
              <a:rPr lang="it-IT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, progettando un servizio di nomi </a:t>
            </a:r>
            <a:r>
              <a:rPr lang="it-IT" sz="20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RegistryRemoto</a:t>
            </a:r>
            <a:r>
              <a:rPr lang="it-IT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che fornisce un servizio di pagine gialle ad utilizzatori su macchine diverse.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it-IT" sz="2000" spc="-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it-IT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Il </a:t>
            </a:r>
            <a:r>
              <a:rPr lang="it-IT" sz="20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RegistryRemoto</a:t>
            </a:r>
            <a:r>
              <a:rPr lang="it-IT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deve permettere: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</a:pPr>
            <a:endParaRPr sz="2050" dirty="0">
              <a:latin typeface="Times New Roman"/>
              <a:cs typeface="Times New Roman"/>
            </a:endParaRPr>
          </a:p>
          <a:p>
            <a:pPr marL="355600" marR="36639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it-IT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Ai server di registrarsi con nome del servizio e localizzazione del </a:t>
            </a:r>
            <a:r>
              <a:rPr lang="it-IT" sz="2000" dirty="0">
                <a:solidFill>
                  <a:schemeClr val="bg1"/>
                </a:solidFill>
              </a:rPr>
              <a:t>deployment</a:t>
            </a:r>
            <a:r>
              <a:rPr lang="it-IT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. Può essere associato uno dei tag disponibili per avere la possibilità di ricercare una funzionalità in base al tag.</a:t>
            </a:r>
            <a:endParaRPr lang="it-IT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2015489" algn="l"/>
              </a:tabLst>
            </a:pPr>
            <a:r>
              <a:rPr lang="it-IT" sz="2000" dirty="0">
                <a:solidFill>
                  <a:schemeClr val="bg1"/>
                </a:solidFill>
              </a:rPr>
              <a:t>Ai clienti di poter interrogare il </a:t>
            </a:r>
            <a:r>
              <a:rPr lang="it-IT" sz="2000" dirty="0" err="1">
                <a:solidFill>
                  <a:schemeClr val="bg1"/>
                </a:solidFill>
              </a:rPr>
              <a:t>RegistryRemoto</a:t>
            </a:r>
            <a:r>
              <a:rPr lang="it-IT" sz="2000" dirty="0">
                <a:solidFill>
                  <a:schemeClr val="bg1"/>
                </a:solidFill>
              </a:rPr>
              <a:t> attraverso i tag che descrivono i servizi</a:t>
            </a:r>
            <a:endParaRPr sz="205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852" y="152400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Wingdings 3"/>
                <a:cs typeface="Wingdings 3"/>
              </a:rPr>
              <a:t></a:t>
            </a:r>
            <a:endParaRPr sz="1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840" y="240750"/>
            <a:ext cx="7476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25" dirty="0" err="1"/>
              <a:t>RegistryRemotoImpl</a:t>
            </a:r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219199" y="1938848"/>
            <a:ext cx="4325620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154">
              <a:lnSpc>
                <a:spcPct val="100000"/>
              </a:lnSpc>
              <a:spcBef>
                <a:spcPts val="100"/>
              </a:spcBef>
            </a:pPr>
            <a:r>
              <a:rPr lang="it-IT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Il </a:t>
            </a:r>
            <a:r>
              <a:rPr lang="it-IT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RegistryRemoto</a:t>
            </a:r>
            <a:r>
              <a:rPr lang="it-IT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è realizzato come server RMI. Deve consentire ai clienti con un tag di ottenere dei nomi logici di server.</a:t>
            </a:r>
          </a:p>
          <a:p>
            <a:pPr marL="12700" marR="224154">
              <a:lnSpc>
                <a:spcPct val="100000"/>
              </a:lnSpc>
              <a:spcBef>
                <a:spcPts val="100"/>
              </a:spcBef>
            </a:pPr>
            <a:r>
              <a:rPr lang="it-IT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Il costruttore crea una matrice in cui la prima colonna è formata da nomi, la seconda da riferimenti e la terza da tag. 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35C115-D6A4-47D8-8661-A845D23B5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80922"/>
            <a:ext cx="5853770" cy="42961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0" y="440879"/>
            <a:ext cx="2787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it-IT" sz="2400" spc="-25" dirty="0" err="1"/>
              <a:t>CercaTag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7442454" y="1371600"/>
            <a:ext cx="370586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0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La </a:t>
            </a:r>
            <a:r>
              <a:rPr sz="2000" dirty="0" err="1">
                <a:solidFill>
                  <a:srgbClr val="FFFFFF"/>
                </a:solidFill>
                <a:latin typeface="Times New Roman"/>
                <a:cs typeface="Times New Roman"/>
              </a:rPr>
              <a:t>funzione</a:t>
            </a:r>
            <a:r>
              <a:rPr lang="it-IT" sz="2000" dirty="0">
                <a:solidFill>
                  <a:srgbClr val="FFFFFF"/>
                </a:solidFill>
                <a:latin typeface="Times New Roman"/>
                <a:cs typeface="Times New Roman"/>
              </a:rPr>
              <a:t> cerca tag restituisce, in un array di stringhe, tutti i riferimenti che contengono i tag specificati dall’utente. Se non ci sono riferimenti con il tag indicato la funzione lancia una </a:t>
            </a:r>
            <a:r>
              <a:rPr lang="it-IT" sz="2000" dirty="0" err="1">
                <a:solidFill>
                  <a:srgbClr val="FFFFFF"/>
                </a:solidFill>
                <a:latin typeface="Times New Roman"/>
                <a:cs typeface="Times New Roman"/>
              </a:rPr>
              <a:t>RemoteException</a:t>
            </a:r>
            <a:r>
              <a:rPr lang="it-IT" sz="2000" dirty="0">
                <a:solidFill>
                  <a:srgbClr val="FFFFFF"/>
                </a:solidFill>
                <a:latin typeface="Times New Roman"/>
                <a:cs typeface="Times New Roman"/>
              </a:rPr>
              <a:t>, altrimenti crea una lista come risultato di dimensione pari al numero di corrispondenze trovate.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4BA8D39-150F-40FC-896F-6FC6DFC9C974}"/>
              </a:ext>
            </a:extLst>
          </p:cNvPr>
          <p:cNvSpPr txBox="1"/>
          <p:nvPr/>
        </p:nvSpPr>
        <p:spPr>
          <a:xfrm>
            <a:off x="7506652" y="37007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Wingdings 3"/>
                <a:cs typeface="Wingdings 3"/>
              </a:rPr>
              <a:t></a:t>
            </a:r>
            <a:endParaRPr sz="1800" dirty="0">
              <a:latin typeface="Wingdings 3"/>
              <a:cs typeface="Wingdings 3"/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32316F-D5D7-4EB6-8F1A-91E17726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6" y="370077"/>
            <a:ext cx="6271514" cy="6183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908" y="152400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Wingdings 3"/>
                <a:cs typeface="Wingdings 3"/>
              </a:rPr>
              <a:t></a:t>
            </a:r>
            <a:endParaRPr sz="1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616" y="226060"/>
            <a:ext cx="36823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 err="1"/>
              <a:t>AssociaTag</a:t>
            </a:r>
            <a:r>
              <a:rPr lang="it-IT" spc="-5" dirty="0"/>
              <a:t> e avvio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76908" y="3962400"/>
            <a:ext cx="3890393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2400" dirty="0">
                <a:solidFill>
                  <a:schemeClr val="bg1"/>
                </a:solidFill>
                <a:latin typeface="Times New Roman"/>
                <a:cs typeface="Times New Roman"/>
              </a:rPr>
              <a:t>La funzione associa tag controlla che il tag sia presente tra quelli scelti e lo inserisce nella matrice. Il </a:t>
            </a:r>
            <a:r>
              <a:rPr lang="it-IT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RegistryRemoto</a:t>
            </a:r>
            <a:r>
              <a:rPr lang="it-IT" sz="2400" dirty="0">
                <a:solidFill>
                  <a:schemeClr val="bg1"/>
                </a:solidFill>
                <a:latin typeface="Times New Roman"/>
                <a:cs typeface="Times New Roman"/>
              </a:rPr>
              <a:t> viene avviato e si collega alla porta 1099 ( di default ) 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5DD0F-42F3-4C2B-BC4F-B5874105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878225"/>
            <a:ext cx="4838700" cy="2853083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1F879B-6751-4C4E-97D3-1EC0FF57E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2400"/>
            <a:ext cx="6092833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3557" y="2540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Wingdings 3"/>
                <a:cs typeface="Wingdings 3"/>
              </a:rPr>
              <a:t></a:t>
            </a:r>
            <a:endParaRPr sz="1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5635" y="52230"/>
            <a:ext cx="26193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1315" algn="l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Server</a:t>
            </a:r>
            <a:endParaRPr spc="-5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8EC70A-2B57-4736-A8DC-40BE33FD7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9" y="152400"/>
            <a:ext cx="5242081" cy="649232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58D031-7E1A-447A-89FB-D6CE8EA1B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57" y="496086"/>
            <a:ext cx="5121111" cy="362000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ABA241-DBF9-4794-B8A3-7913A8641425}"/>
              </a:ext>
            </a:extLst>
          </p:cNvPr>
          <p:cNvSpPr txBox="1"/>
          <p:nvPr/>
        </p:nvSpPr>
        <p:spPr>
          <a:xfrm>
            <a:off x="5603557" y="4495800"/>
            <a:ext cx="5121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si collega alla porta del </a:t>
            </a:r>
            <a:r>
              <a:rPr lang="it-IT" dirty="0" err="1">
                <a:solidFill>
                  <a:schemeClr val="bg1"/>
                </a:solidFill>
              </a:rPr>
              <a:t>registry</a:t>
            </a:r>
            <a:r>
              <a:rPr lang="it-IT" dirty="0">
                <a:solidFill>
                  <a:schemeClr val="bg1"/>
                </a:solidFill>
              </a:rPr>
              <a:t> e successivamente effettua i controlli sui parametri. In questo caso deve essere inserito almeno un tag tra quelli scelti. Dopo l’avvio procede per la registrazione del servizio e associa i tag tramite la funzione </a:t>
            </a:r>
            <a:r>
              <a:rPr lang="it-IT" dirty="0" err="1">
                <a:solidFill>
                  <a:schemeClr val="bg1"/>
                </a:solidFill>
              </a:rPr>
              <a:t>associaTag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378372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Wingdings 3"/>
                <a:cs typeface="Wingdings 3"/>
              </a:rPr>
              <a:t></a:t>
            </a:r>
            <a:endParaRPr sz="1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2347" y="452032"/>
            <a:ext cx="2660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Client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352347" y="1219200"/>
            <a:ext cx="311213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5895">
              <a:lnSpc>
                <a:spcPct val="100000"/>
              </a:lnSpc>
              <a:spcBef>
                <a:spcPts val="100"/>
              </a:spcBef>
            </a:pPr>
            <a:r>
              <a:rPr lang="it-IT" sz="2400" dirty="0">
                <a:solidFill>
                  <a:srgbClr val="FFFFFF"/>
                </a:solidFill>
                <a:latin typeface="Times New Roman"/>
                <a:cs typeface="Times New Roman"/>
              </a:rPr>
              <a:t>Il Client deve chiedere un servizio </a:t>
            </a:r>
            <a:r>
              <a:rPr lang="it-IT"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remoto</a:t>
            </a:r>
            <a:r>
              <a:rPr lang="it-IT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it-IT" sz="2400" dirty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lang="it-IT"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it-IT" sz="2400" dirty="0">
                <a:solidFill>
                  <a:srgbClr val="FFFFFF"/>
                </a:solidFill>
                <a:latin typeface="Times New Roman"/>
                <a:cs typeface="Times New Roman"/>
              </a:rPr>
              <a:t>Server</a:t>
            </a:r>
            <a:r>
              <a:rPr lang="it-IT"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it-IT" sz="2400" dirty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lang="it-IT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it-IT" sz="2400" dirty="0">
                <a:solidFill>
                  <a:srgbClr val="FFFFFF"/>
                </a:solidFill>
                <a:latin typeface="Times New Roman"/>
                <a:cs typeface="Times New Roman"/>
              </a:rPr>
              <a:t>quale</a:t>
            </a:r>
            <a:r>
              <a:rPr lang="it-IT"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 connette </a:t>
            </a:r>
            <a:r>
              <a:rPr lang="it-IT"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it-IT" sz="2400" dirty="0">
                <a:solidFill>
                  <a:srgbClr val="FFFFFF"/>
                </a:solidFill>
                <a:latin typeface="Times New Roman"/>
                <a:cs typeface="Times New Roman"/>
              </a:rPr>
              <a:t>attraverso la </a:t>
            </a:r>
            <a:r>
              <a:rPr lang="it-IT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funzione </a:t>
            </a:r>
            <a:r>
              <a:rPr lang="it-IT"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lookup</a:t>
            </a:r>
            <a:r>
              <a:rPr lang="it-IT" sz="2400" dirty="0">
                <a:solidFill>
                  <a:srgbClr val="FFFFFF"/>
                </a:solidFill>
                <a:latin typeface="Times New Roman"/>
                <a:cs typeface="Times New Roman"/>
              </a:rPr>
              <a:t>(). Successivamente </a:t>
            </a:r>
            <a:r>
              <a:rPr lang="it-IT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chiede all’utente di inserire un tag tra quelli consentiti e tramite la funzione </a:t>
            </a:r>
            <a:r>
              <a:rPr lang="it-IT" sz="24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cercaTag</a:t>
            </a:r>
            <a:r>
              <a:rPr lang="it-IT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implementata in </a:t>
            </a:r>
            <a:r>
              <a:rPr lang="it-IT" sz="24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RegistryRemotoImpl</a:t>
            </a:r>
            <a:r>
              <a:rPr lang="it-IT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ottiene il numero server con i tag inseriti.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CF5A8A-D637-4DEA-BBD7-F3919EBE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9" y="528232"/>
            <a:ext cx="6618241" cy="5801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377569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Wingdings 3"/>
                <a:cs typeface="Wingdings 3"/>
              </a:rPr>
              <a:t></a:t>
            </a:r>
            <a:endParaRPr sz="1800" dirty="0">
              <a:latin typeface="Wingdings 3"/>
              <a:cs typeface="Wingdings 3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9C24CF11-ED07-4343-A0ED-FEC23282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887" y="451229"/>
            <a:ext cx="6590538" cy="430887"/>
          </a:xfrm>
        </p:spPr>
        <p:txBody>
          <a:bodyPr/>
          <a:lstStyle/>
          <a:p>
            <a:r>
              <a:rPr lang="it-IT" dirty="0"/>
              <a:t>CONSIDERAZIONI FINALI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Wingdings 3"/>
                <a:cs typeface="Wingdings 3"/>
              </a:rPr>
              <a:t></a:t>
            </a:r>
            <a:endParaRPr sz="180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0697" y="2676525"/>
            <a:ext cx="418528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314" algn="ctr">
              <a:lnSpc>
                <a:spcPts val="4105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GRAZIE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ts val="4105"/>
              </a:lnSpc>
            </a:pPr>
            <a:r>
              <a:rPr sz="3600" b="0" spc="-5" dirty="0">
                <a:latin typeface="Times New Roman"/>
                <a:cs typeface="Times New Roman"/>
              </a:rPr>
              <a:t>PER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65" dirty="0">
                <a:latin typeface="Times New Roman"/>
                <a:cs typeface="Times New Roman"/>
              </a:rPr>
              <a:t>L’ATTENZIONE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6206" y="621474"/>
            <a:ext cx="760095" cy="415290"/>
            <a:chOff x="1906206" y="621474"/>
            <a:chExt cx="760095" cy="415290"/>
          </a:xfrm>
        </p:grpSpPr>
        <p:sp>
          <p:nvSpPr>
            <p:cNvPr id="5" name="object 5"/>
            <p:cNvSpPr/>
            <p:nvPr/>
          </p:nvSpPr>
          <p:spPr>
            <a:xfrm>
              <a:off x="1914144" y="629412"/>
              <a:ext cx="744220" cy="399415"/>
            </a:xfrm>
            <a:custGeom>
              <a:avLst/>
              <a:gdLst/>
              <a:ahLst/>
              <a:cxnLst/>
              <a:rect l="l" t="t" r="r" b="b"/>
              <a:pathLst>
                <a:path w="744219" h="399415">
                  <a:moveTo>
                    <a:pt x="371856" y="0"/>
                  </a:moveTo>
                  <a:lnTo>
                    <a:pt x="311541" y="2613"/>
                  </a:lnTo>
                  <a:lnTo>
                    <a:pt x="254325" y="10180"/>
                  </a:lnTo>
                  <a:lnTo>
                    <a:pt x="200971" y="22288"/>
                  </a:lnTo>
                  <a:lnTo>
                    <a:pt x="152247" y="38526"/>
                  </a:lnTo>
                  <a:lnTo>
                    <a:pt x="108918" y="58483"/>
                  </a:lnTo>
                  <a:lnTo>
                    <a:pt x="71749" y="81747"/>
                  </a:lnTo>
                  <a:lnTo>
                    <a:pt x="41508" y="107906"/>
                  </a:lnTo>
                  <a:lnTo>
                    <a:pt x="4867" y="167266"/>
                  </a:lnTo>
                  <a:lnTo>
                    <a:pt x="0" y="199643"/>
                  </a:lnTo>
                  <a:lnTo>
                    <a:pt x="4867" y="232021"/>
                  </a:lnTo>
                  <a:lnTo>
                    <a:pt x="41508" y="291381"/>
                  </a:lnTo>
                  <a:lnTo>
                    <a:pt x="71749" y="317540"/>
                  </a:lnTo>
                  <a:lnTo>
                    <a:pt x="108918" y="340804"/>
                  </a:lnTo>
                  <a:lnTo>
                    <a:pt x="152247" y="360761"/>
                  </a:lnTo>
                  <a:lnTo>
                    <a:pt x="200971" y="376999"/>
                  </a:lnTo>
                  <a:lnTo>
                    <a:pt x="254325" y="389107"/>
                  </a:lnTo>
                  <a:lnTo>
                    <a:pt x="311541" y="396674"/>
                  </a:lnTo>
                  <a:lnTo>
                    <a:pt x="371856" y="399288"/>
                  </a:lnTo>
                  <a:lnTo>
                    <a:pt x="432170" y="396674"/>
                  </a:lnTo>
                  <a:lnTo>
                    <a:pt x="489386" y="389107"/>
                  </a:lnTo>
                  <a:lnTo>
                    <a:pt x="542740" y="376999"/>
                  </a:lnTo>
                  <a:lnTo>
                    <a:pt x="591464" y="360761"/>
                  </a:lnTo>
                  <a:lnTo>
                    <a:pt x="634793" y="340804"/>
                  </a:lnTo>
                  <a:lnTo>
                    <a:pt x="671962" y="317540"/>
                  </a:lnTo>
                  <a:lnTo>
                    <a:pt x="702203" y="291381"/>
                  </a:lnTo>
                  <a:lnTo>
                    <a:pt x="738844" y="232021"/>
                  </a:lnTo>
                  <a:lnTo>
                    <a:pt x="743712" y="199643"/>
                  </a:lnTo>
                  <a:lnTo>
                    <a:pt x="738844" y="167266"/>
                  </a:lnTo>
                  <a:lnTo>
                    <a:pt x="702203" y="107906"/>
                  </a:lnTo>
                  <a:lnTo>
                    <a:pt x="671962" y="81747"/>
                  </a:lnTo>
                  <a:lnTo>
                    <a:pt x="634793" y="58483"/>
                  </a:lnTo>
                  <a:lnTo>
                    <a:pt x="591464" y="38526"/>
                  </a:lnTo>
                  <a:lnTo>
                    <a:pt x="542740" y="22288"/>
                  </a:lnTo>
                  <a:lnTo>
                    <a:pt x="489386" y="10180"/>
                  </a:lnTo>
                  <a:lnTo>
                    <a:pt x="432170" y="2613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2B3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4144" y="629412"/>
              <a:ext cx="744220" cy="399415"/>
            </a:xfrm>
            <a:custGeom>
              <a:avLst/>
              <a:gdLst/>
              <a:ahLst/>
              <a:cxnLst/>
              <a:rect l="l" t="t" r="r" b="b"/>
              <a:pathLst>
                <a:path w="744219" h="399415">
                  <a:moveTo>
                    <a:pt x="0" y="199643"/>
                  </a:moveTo>
                  <a:lnTo>
                    <a:pt x="18958" y="136550"/>
                  </a:lnTo>
                  <a:lnTo>
                    <a:pt x="71749" y="81747"/>
                  </a:lnTo>
                  <a:lnTo>
                    <a:pt x="108918" y="58483"/>
                  </a:lnTo>
                  <a:lnTo>
                    <a:pt x="152247" y="38526"/>
                  </a:lnTo>
                  <a:lnTo>
                    <a:pt x="200971" y="22288"/>
                  </a:lnTo>
                  <a:lnTo>
                    <a:pt x="254325" y="10180"/>
                  </a:lnTo>
                  <a:lnTo>
                    <a:pt x="311541" y="2613"/>
                  </a:lnTo>
                  <a:lnTo>
                    <a:pt x="371856" y="0"/>
                  </a:lnTo>
                  <a:lnTo>
                    <a:pt x="432170" y="2613"/>
                  </a:lnTo>
                  <a:lnTo>
                    <a:pt x="489386" y="10180"/>
                  </a:lnTo>
                  <a:lnTo>
                    <a:pt x="542740" y="22288"/>
                  </a:lnTo>
                  <a:lnTo>
                    <a:pt x="591464" y="38526"/>
                  </a:lnTo>
                  <a:lnTo>
                    <a:pt x="634793" y="58483"/>
                  </a:lnTo>
                  <a:lnTo>
                    <a:pt x="671962" y="81747"/>
                  </a:lnTo>
                  <a:lnTo>
                    <a:pt x="702203" y="107906"/>
                  </a:lnTo>
                  <a:lnTo>
                    <a:pt x="738844" y="167266"/>
                  </a:lnTo>
                  <a:lnTo>
                    <a:pt x="743712" y="199643"/>
                  </a:lnTo>
                  <a:lnTo>
                    <a:pt x="738844" y="232021"/>
                  </a:lnTo>
                  <a:lnTo>
                    <a:pt x="702203" y="291381"/>
                  </a:lnTo>
                  <a:lnTo>
                    <a:pt x="671962" y="317540"/>
                  </a:lnTo>
                  <a:lnTo>
                    <a:pt x="634793" y="340804"/>
                  </a:lnTo>
                  <a:lnTo>
                    <a:pt x="591464" y="360761"/>
                  </a:lnTo>
                  <a:lnTo>
                    <a:pt x="542740" y="376999"/>
                  </a:lnTo>
                  <a:lnTo>
                    <a:pt x="489386" y="389107"/>
                  </a:lnTo>
                  <a:lnTo>
                    <a:pt x="432170" y="396674"/>
                  </a:lnTo>
                  <a:lnTo>
                    <a:pt x="371856" y="399288"/>
                  </a:lnTo>
                  <a:lnTo>
                    <a:pt x="311541" y="396674"/>
                  </a:lnTo>
                  <a:lnTo>
                    <a:pt x="254325" y="389107"/>
                  </a:lnTo>
                  <a:lnTo>
                    <a:pt x="200971" y="376999"/>
                  </a:lnTo>
                  <a:lnTo>
                    <a:pt x="152247" y="360761"/>
                  </a:lnTo>
                  <a:lnTo>
                    <a:pt x="108918" y="340804"/>
                  </a:lnTo>
                  <a:lnTo>
                    <a:pt x="71749" y="317540"/>
                  </a:lnTo>
                  <a:lnTo>
                    <a:pt x="41508" y="291381"/>
                  </a:lnTo>
                  <a:lnTo>
                    <a:pt x="4867" y="232021"/>
                  </a:lnTo>
                  <a:lnTo>
                    <a:pt x="0" y="199643"/>
                  </a:lnTo>
                  <a:close/>
                </a:path>
              </a:pathLst>
            </a:custGeom>
            <a:ln w="15875">
              <a:solidFill>
                <a:srgbClr val="293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379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 3</vt:lpstr>
      <vt:lpstr>Office Theme</vt:lpstr>
      <vt:lpstr>Presentazione standard di PowerPoint</vt:lpstr>
      <vt:lpstr> SPECIFICHE:</vt:lpstr>
      <vt:lpstr>RegistryRemotoImpl</vt:lpstr>
      <vt:lpstr>CercaTag</vt:lpstr>
      <vt:lpstr>AssociaTag e avvio</vt:lpstr>
      <vt:lpstr>Server</vt:lpstr>
      <vt:lpstr>Client</vt:lpstr>
      <vt:lpstr>CONSIDERAZIONI FINALI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Bal</dc:creator>
  <cp:lastModifiedBy>Antonio Cassanelli - antonio.cassanelli@studio.unibo.it</cp:lastModifiedBy>
  <cp:revision>30</cp:revision>
  <dcterms:created xsi:type="dcterms:W3CDTF">2021-11-26T10:01:38Z</dcterms:created>
  <dcterms:modified xsi:type="dcterms:W3CDTF">2021-11-27T14:09:06Z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2021-11-23T00:00:00Z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2021-11-26T00:00:00Z</vt:filetime>
  </property>
</Properties>
</file>