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C0722274-0FAA-4649-AA4E-4210F4F32167}" type="slidenum">
              <a:rPr lang="en-US" smtClean="0"/>
              <a:pPr/>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4154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98392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421583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856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50590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278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609285" y="2851331"/>
            <a:ext cx="3893623"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66635" y="2851331"/>
            <a:ext cx="3899798"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9645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2148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30052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2594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CADBD16-5BFB-4D9F-9646-C75D1B53BBB6}"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99135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ADBD16-5BFB-4D9F-9646-C75D1B53BBB6}" type="datetimeFigureOut">
              <a:rPr lang="en-US" smtClean="0"/>
              <a:pPr/>
              <a:t>10/19/2021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0722274-0FAA-4649-AA4E-4210F4F32167}" type="slidenum">
              <a:rPr lang="en-US" smtClean="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1313947"/>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CA577F-F670-4E1E-99BD-DCF61F36B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superficie con trama bianca">
            <a:extLst>
              <a:ext uri="{FF2B5EF4-FFF2-40B4-BE49-F238E27FC236}">
                <a16:creationId xmlns:a16="http://schemas.microsoft.com/office/drawing/2014/main" id="{6F5C6B04-DE36-4BA7-B6BF-0A2AE7F6F4BF}"/>
              </a:ext>
            </a:extLst>
          </p:cNvPr>
          <p:cNvPicPr>
            <a:picLocks noChangeAspect="1"/>
          </p:cNvPicPr>
          <p:nvPr/>
        </p:nvPicPr>
        <p:blipFill rotWithShape="1">
          <a:blip r:embed="rId3">
            <a:duotone>
              <a:schemeClr val="accent1">
                <a:shade val="45000"/>
                <a:satMod val="135000"/>
              </a:schemeClr>
              <a:prstClr val="white"/>
            </a:duotone>
            <a:alphaModFix amt="35000"/>
          </a:blip>
          <a:srcRect t="3440" r="-1" b="12288"/>
          <a:stretch/>
        </p:blipFill>
        <p:spPr>
          <a:xfrm>
            <a:off x="2381270" y="463087"/>
            <a:ext cx="12191675" cy="6857990"/>
          </a:xfrm>
          <a:prstGeom prst="rect">
            <a:avLst/>
          </a:prstGeom>
        </p:spPr>
      </p:pic>
      <p:pic>
        <p:nvPicPr>
          <p:cNvPr id="12" name="Picture 11">
            <a:extLst>
              <a:ext uri="{FF2B5EF4-FFF2-40B4-BE49-F238E27FC236}">
                <a16:creationId xmlns:a16="http://schemas.microsoft.com/office/drawing/2014/main" id="{92720421-2EA9-43CB-AA51-641042195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75D691CD-3BC1-4696-BC76-F045A90570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1F569052-5DC3-4256-99EB-570D52175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9A1807-EE9C-4902-8AE4-7DAC340F5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1084EB6-0DFD-42B4-A558-650680647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350937"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2323FDC-CED2-4A0E-B08F-610B7C70C447}"/>
              </a:ext>
            </a:extLst>
          </p:cNvPr>
          <p:cNvSpPr>
            <a:spLocks noGrp="1"/>
          </p:cNvSpPr>
          <p:nvPr>
            <p:ph type="ctrTitle"/>
          </p:nvPr>
        </p:nvSpPr>
        <p:spPr>
          <a:xfrm>
            <a:off x="1741249" y="1951139"/>
            <a:ext cx="5251746" cy="2268559"/>
          </a:xfrm>
        </p:spPr>
        <p:txBody>
          <a:bodyPr vert="horz" lIns="91440" tIns="45720" rIns="91440" bIns="45720" rtlCol="0" anchor="t">
            <a:normAutofit/>
          </a:bodyPr>
          <a:lstStyle/>
          <a:p>
            <a:pPr algn="ctr"/>
            <a:r>
              <a:rPr lang="en-US" sz="3800" dirty="0">
                <a:latin typeface="Times New Roman" panose="02020603050405020304" pitchFamily="18" charset="0"/>
                <a:cs typeface="Times New Roman" panose="02020603050405020304" pitchFamily="18" charset="0"/>
              </a:rPr>
              <a:t>Esercitazione 1 </a:t>
            </a:r>
            <a:br>
              <a:rPr lang="en-US" sz="3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Scambio Righe Socket Java senza connessione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Corso di Reti di Calcolatori T</a:t>
            </a:r>
          </a:p>
        </p:txBody>
      </p:sp>
      <p:sp>
        <p:nvSpPr>
          <p:cNvPr id="22" name="Rectangle 21">
            <a:extLst>
              <a:ext uri="{FF2B5EF4-FFF2-40B4-BE49-F238E27FC236}">
                <a16:creationId xmlns:a16="http://schemas.microsoft.com/office/drawing/2014/main" id="{5294DD86-6FE9-48A1-A7B5-D6DB30495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561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335E05B7-B5A1-4874-8956-65296B2624E1}"/>
              </a:ext>
            </a:extLst>
          </p:cNvPr>
          <p:cNvSpPr txBox="1"/>
          <p:nvPr/>
        </p:nvSpPr>
        <p:spPr>
          <a:xfrm>
            <a:off x="1220491" y="463087"/>
            <a:ext cx="2143125" cy="400110"/>
          </a:xfrm>
          <a:prstGeom prst="rect">
            <a:avLst/>
          </a:prstGeom>
          <a:noFill/>
        </p:spPr>
        <p:txBody>
          <a:bodyPr wrap="square" rtlCol="0">
            <a:spAutoFit/>
          </a:bodyPr>
          <a:lstStyle/>
          <a:p>
            <a:pPr>
              <a:spcAft>
                <a:spcPts val="600"/>
              </a:spcAft>
            </a:pPr>
            <a:r>
              <a:rPr lang="it-IT" sz="2000" b="1" dirty="0">
                <a:latin typeface="Times New Roman" panose="02020603050405020304" pitchFamily="18" charset="0"/>
                <a:cs typeface="Times New Roman" panose="02020603050405020304" pitchFamily="18" charset="0"/>
              </a:rPr>
              <a:t>Gruppo</a:t>
            </a:r>
            <a:r>
              <a:rPr lang="it-IT" b="1" dirty="0">
                <a:latin typeface="Times New Roman" panose="02020603050405020304" pitchFamily="18" charset="0"/>
                <a:cs typeface="Times New Roman" panose="02020603050405020304" pitchFamily="18" charset="0"/>
              </a:rPr>
              <a:t> 17</a:t>
            </a:r>
          </a:p>
        </p:txBody>
      </p:sp>
      <p:sp>
        <p:nvSpPr>
          <p:cNvPr id="23" name="CasellaDiTesto 22">
            <a:extLst>
              <a:ext uri="{FF2B5EF4-FFF2-40B4-BE49-F238E27FC236}">
                <a16:creationId xmlns:a16="http://schemas.microsoft.com/office/drawing/2014/main" id="{668887A4-2C0E-499B-AA7B-EDFD9B5843F0}"/>
              </a:ext>
            </a:extLst>
          </p:cNvPr>
          <p:cNvSpPr txBox="1"/>
          <p:nvPr/>
        </p:nvSpPr>
        <p:spPr>
          <a:xfrm>
            <a:off x="2292053" y="4703200"/>
            <a:ext cx="4449272"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Daniele Magagnoli, Giulia Martina Bal, Antonio Cassanelli, Gianmiriano Porrazzo</a:t>
            </a:r>
          </a:p>
        </p:txBody>
      </p:sp>
      <p:sp>
        <p:nvSpPr>
          <p:cNvPr id="30" name="CasellaDiTesto 29">
            <a:extLst>
              <a:ext uri="{FF2B5EF4-FFF2-40B4-BE49-F238E27FC236}">
                <a16:creationId xmlns:a16="http://schemas.microsoft.com/office/drawing/2014/main" id="{FA9CF26E-1233-4DFD-B0C9-524B7A56712D}"/>
              </a:ext>
            </a:extLst>
          </p:cNvPr>
          <p:cNvSpPr txBox="1"/>
          <p:nvPr/>
        </p:nvSpPr>
        <p:spPr>
          <a:xfrm>
            <a:off x="2776447" y="5994802"/>
            <a:ext cx="318135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Anno Accademico 2021/2022</a:t>
            </a:r>
          </a:p>
        </p:txBody>
      </p:sp>
      <p:sp>
        <p:nvSpPr>
          <p:cNvPr id="38" name="CasellaDiTesto 37">
            <a:extLst>
              <a:ext uri="{FF2B5EF4-FFF2-40B4-BE49-F238E27FC236}">
                <a16:creationId xmlns:a16="http://schemas.microsoft.com/office/drawing/2014/main" id="{F4CD8C87-4B2F-4A57-9801-E0D402BBB907}"/>
              </a:ext>
            </a:extLst>
          </p:cNvPr>
          <p:cNvSpPr txBox="1"/>
          <p:nvPr/>
        </p:nvSpPr>
        <p:spPr>
          <a:xfrm>
            <a:off x="4114800" y="463087"/>
            <a:ext cx="3846508" cy="707886"/>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Università degli </a:t>
            </a:r>
            <a:r>
              <a:rPr lang="en-US" sz="2000" b="1" dirty="0" err="1">
                <a:latin typeface="Times New Roman" panose="02020603050405020304" pitchFamily="18" charset="0"/>
                <a:cs typeface="Times New Roman" panose="02020603050405020304" pitchFamily="18" charset="0"/>
              </a:rPr>
              <a:t>Studi</a:t>
            </a:r>
            <a:r>
              <a:rPr lang="en-US" sz="2000" b="1" dirty="0">
                <a:latin typeface="Times New Roman" panose="02020603050405020304" pitchFamily="18" charset="0"/>
                <a:cs typeface="Times New Roman" panose="02020603050405020304" pitchFamily="18" charset="0"/>
              </a:rPr>
              <a:t> di Bologna</a:t>
            </a:r>
          </a:p>
          <a:p>
            <a:pPr algn="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Scuola</a:t>
            </a:r>
            <a:r>
              <a:rPr lang="en-US" sz="2000" b="1" dirty="0">
                <a:latin typeface="Times New Roman" panose="02020603050405020304" pitchFamily="18" charset="0"/>
                <a:cs typeface="Times New Roman" panose="02020603050405020304" pitchFamily="18" charset="0"/>
              </a:rPr>
              <a:t> di </a:t>
            </a:r>
            <a:r>
              <a:rPr lang="en-US" sz="2000" b="1" dirty="0" err="1">
                <a:latin typeface="Times New Roman" panose="02020603050405020304" pitchFamily="18" charset="0"/>
                <a:cs typeface="Times New Roman" panose="02020603050405020304" pitchFamily="18" charset="0"/>
              </a:rPr>
              <a:t>Ingegneria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71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pic>
        <p:nvPicPr>
          <p:cNvPr id="5" name="Immagine 4">
            <a:extLst>
              <a:ext uri="{FF2B5EF4-FFF2-40B4-BE49-F238E27FC236}">
                <a16:creationId xmlns:a16="http://schemas.microsoft.com/office/drawing/2014/main" id="{7A404006-CB33-4558-A8C0-8DCCBACBD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1756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0271361-FB16-43E3-9BC3-7871E82F2C29}"/>
              </a:ext>
            </a:extLst>
          </p:cNvPr>
          <p:cNvSpPr txBox="1"/>
          <p:nvPr/>
        </p:nvSpPr>
        <p:spPr>
          <a:xfrm>
            <a:off x="3545840" y="2895600"/>
            <a:ext cx="4541520" cy="1323439"/>
          </a:xfrm>
          <a:prstGeom prst="rect">
            <a:avLst/>
          </a:prstGeom>
          <a:noFill/>
        </p:spPr>
        <p:txBody>
          <a:bodyPr wrap="square" rtlCol="0">
            <a:spAutoFit/>
          </a:bodyPr>
          <a:lstStyle/>
          <a:p>
            <a:pPr algn="ctr"/>
            <a:r>
              <a:rPr lang="it-IT" sz="4000" dirty="0">
                <a:latin typeface="Times New Roman" panose="02020603050405020304" pitchFamily="18" charset="0"/>
                <a:cs typeface="Times New Roman" panose="02020603050405020304" pitchFamily="18" charset="0"/>
              </a:rPr>
              <a:t>GRAZIE PER L’ATTENZIONE</a:t>
            </a:r>
          </a:p>
        </p:txBody>
      </p:sp>
    </p:spTree>
    <p:extLst>
      <p:ext uri="{BB962C8B-B14F-4D97-AF65-F5344CB8AC3E}">
        <p14:creationId xmlns:p14="http://schemas.microsoft.com/office/powerpoint/2010/main" val="132227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38DB14-F8E8-48F8-B886-2AA4BA412DE3}"/>
              </a:ext>
            </a:extLst>
          </p:cNvPr>
          <p:cNvSpPr>
            <a:spLocks noGrp="1"/>
          </p:cNvSpPr>
          <p:nvPr>
            <p:ph type="title"/>
          </p:nvPr>
        </p:nvSpPr>
        <p:spPr>
          <a:xfrm>
            <a:off x="2431485" y="893780"/>
            <a:ext cx="7712640" cy="677844"/>
          </a:xfrm>
        </p:spPr>
        <p:txBody>
          <a:bodyPr>
            <a:normAutofit/>
          </a:bodyPr>
          <a:lstStyle/>
          <a:p>
            <a:pPr algn="l"/>
            <a:r>
              <a:rPr lang="it-IT" sz="4000" dirty="0">
                <a:latin typeface="Times New Roman" panose="02020603050405020304" pitchFamily="18" charset="0"/>
                <a:cs typeface="Times New Roman" panose="02020603050405020304" pitchFamily="18" charset="0"/>
              </a:rPr>
              <a:t>Specifiche dell’esercitazione:</a:t>
            </a:r>
          </a:p>
        </p:txBody>
      </p:sp>
      <p:sp>
        <p:nvSpPr>
          <p:cNvPr id="5" name="CasellaDiTesto 4">
            <a:extLst>
              <a:ext uri="{FF2B5EF4-FFF2-40B4-BE49-F238E27FC236}">
                <a16:creationId xmlns:a16="http://schemas.microsoft.com/office/drawing/2014/main" id="{E50B32D0-3AB4-46F3-9FDB-128561816926}"/>
              </a:ext>
            </a:extLst>
          </p:cNvPr>
          <p:cNvSpPr txBox="1"/>
          <p:nvPr/>
        </p:nvSpPr>
        <p:spPr>
          <a:xfrm>
            <a:off x="1614488" y="1800225"/>
            <a:ext cx="9144000" cy="4665047"/>
          </a:xfrm>
          <a:prstGeom prst="rect">
            <a:avLst/>
          </a:prstGeom>
          <a:noFill/>
        </p:spPr>
        <p:txBody>
          <a:bodyPr wrap="square" rtlCol="0">
            <a:spAutoFit/>
          </a:bodyPr>
          <a:lstStyle/>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L’applicazione vuole dare la possibilità ai clienti di poter scambiare due righe di un file di testo.</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L’architettura prevede molti Client, residenti su più macchine, e un DiscoveryServer insieme ad una serie di RowSwapServer coresidenti. </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Il DiscoveryServer  agisce da main lanciando tutti gli RowSwap (thread) e inoltre fornisce il collegamento di una coppia Client-RowSwapServer.</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Ogni Client fa la richiesta di scambio righe in modo ciclico e sempre per lo stesso file, dunque comunica sempre con lo stesso RowSwap.</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Ogni RowSwap server, al momento della creazione della socket, viene attivato e svolge l’algoritmo di scambio righe sul file indicato dall’utente all’invocazione del DiscoveryServer </a:t>
            </a:r>
          </a:p>
        </p:txBody>
      </p:sp>
    </p:spTree>
    <p:extLst>
      <p:ext uri="{BB962C8B-B14F-4D97-AF65-F5344CB8AC3E}">
        <p14:creationId xmlns:p14="http://schemas.microsoft.com/office/powerpoint/2010/main" val="53046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592D33C-3C03-43F6-B67B-FDEDD1CACB0F}"/>
              </a:ext>
            </a:extLst>
          </p:cNvPr>
          <p:cNvSpPr txBox="1"/>
          <p:nvPr/>
        </p:nvSpPr>
        <p:spPr>
          <a:xfrm>
            <a:off x="2343150" y="731907"/>
            <a:ext cx="5943600"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DISCOVERY SERVER</a:t>
            </a:r>
          </a:p>
        </p:txBody>
      </p:sp>
      <p:sp>
        <p:nvSpPr>
          <p:cNvPr id="5" name="CasellaDiTesto 4">
            <a:extLst>
              <a:ext uri="{FF2B5EF4-FFF2-40B4-BE49-F238E27FC236}">
                <a16:creationId xmlns:a16="http://schemas.microsoft.com/office/drawing/2014/main" id="{BA417831-A264-48D8-9BEC-F9D4E0A357A6}"/>
              </a:ext>
            </a:extLst>
          </p:cNvPr>
          <p:cNvSpPr txBox="1"/>
          <p:nvPr/>
        </p:nvSpPr>
        <p:spPr>
          <a:xfrm>
            <a:off x="1543050" y="1547964"/>
            <a:ext cx="4329113" cy="3046988"/>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Come prima cosa ci occupiamo dell’attivazione di tanti thread RowSwap quanti sono i file in ingresso, tramite metodo start.</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Dopodiché ci assicuriamo che le porte passate come argomento siano diverse fra loro</a:t>
            </a:r>
          </a:p>
        </p:txBody>
      </p:sp>
      <p:pic>
        <p:nvPicPr>
          <p:cNvPr id="7" name="Immagine 6" descr="Immagine che contiene testo&#10;&#10;Descrizione generata automaticamente">
            <a:extLst>
              <a:ext uri="{FF2B5EF4-FFF2-40B4-BE49-F238E27FC236}">
                <a16:creationId xmlns:a16="http://schemas.microsoft.com/office/drawing/2014/main" id="{05778D71-A9D1-487F-BFC5-B7C6FCC3A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4672"/>
            <a:ext cx="5200727" cy="1074757"/>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CE9843C1-DE86-4751-9B24-2E538A93A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22771"/>
            <a:ext cx="5200727" cy="1356711"/>
          </a:xfrm>
          <a:prstGeom prst="rect">
            <a:avLst/>
          </a:prstGeom>
        </p:spPr>
      </p:pic>
      <p:sp>
        <p:nvSpPr>
          <p:cNvPr id="14" name="CasellaDiTesto 13">
            <a:extLst>
              <a:ext uri="{FF2B5EF4-FFF2-40B4-BE49-F238E27FC236}">
                <a16:creationId xmlns:a16="http://schemas.microsoft.com/office/drawing/2014/main" id="{5B899E91-33E2-4718-89AF-5581621F7480}"/>
              </a:ext>
            </a:extLst>
          </p:cNvPr>
          <p:cNvSpPr txBox="1"/>
          <p:nvPr/>
        </p:nvSpPr>
        <p:spPr>
          <a:xfrm>
            <a:off x="1543050" y="4688151"/>
            <a:ext cx="9667875" cy="738664"/>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Lettura dal DatagramPacket del file passato dal cliente</a:t>
            </a:r>
          </a:p>
          <a:p>
            <a:pPr marL="285750" indent="-285750">
              <a:buFont typeface="Arial" panose="020B0604020202020204" pitchFamily="34" charset="0"/>
              <a:buChar char="•"/>
            </a:pPr>
            <a:endParaRPr lang="it-IT" dirty="0"/>
          </a:p>
        </p:txBody>
      </p:sp>
      <p:pic>
        <p:nvPicPr>
          <p:cNvPr id="16" name="Immagine 15" descr="Immagine che contiene testo&#10;&#10;Descrizione generata automaticamente">
            <a:extLst>
              <a:ext uri="{FF2B5EF4-FFF2-40B4-BE49-F238E27FC236}">
                <a16:creationId xmlns:a16="http://schemas.microsoft.com/office/drawing/2014/main" id="{C93C5D3B-0D35-445D-BB8D-EAA8E99C5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682" y="5310036"/>
            <a:ext cx="7490199" cy="1081239"/>
          </a:xfrm>
          <a:prstGeom prst="rect">
            <a:avLst/>
          </a:prstGeom>
        </p:spPr>
      </p:pic>
    </p:spTree>
    <p:extLst>
      <p:ext uri="{BB962C8B-B14F-4D97-AF65-F5344CB8AC3E}">
        <p14:creationId xmlns:p14="http://schemas.microsoft.com/office/powerpoint/2010/main" val="387104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0FF9786-4F37-4BEB-B07B-026E9B404237}"/>
              </a:ext>
            </a:extLst>
          </p:cNvPr>
          <p:cNvSpPr txBox="1"/>
          <p:nvPr/>
        </p:nvSpPr>
        <p:spPr>
          <a:xfrm>
            <a:off x="2419350" y="666750"/>
            <a:ext cx="6229350"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DISCOVERY SERVER</a:t>
            </a:r>
          </a:p>
        </p:txBody>
      </p:sp>
      <p:sp>
        <p:nvSpPr>
          <p:cNvPr id="6" name="CasellaDiTesto 5">
            <a:extLst>
              <a:ext uri="{FF2B5EF4-FFF2-40B4-BE49-F238E27FC236}">
                <a16:creationId xmlns:a16="http://schemas.microsoft.com/office/drawing/2014/main" id="{A97A0B26-D0DD-4A43-B01B-4567662C73B0}"/>
              </a:ext>
            </a:extLst>
          </p:cNvPr>
          <p:cNvSpPr txBox="1"/>
          <p:nvPr/>
        </p:nvSpPr>
        <p:spPr>
          <a:xfrm>
            <a:off x="1455714" y="5360253"/>
            <a:ext cx="9142413" cy="1200329"/>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Altrimenti la variabile porta conterrà il numero della porta del RowSwap a cui il Client dovrà mandare le righe da scambiare. La porta viene quindi messa nel DatagramPacket e viene fatta una send sulla socket. </a:t>
            </a:r>
            <a:endParaRPr lang="it-IT" sz="2400" dirty="0"/>
          </a:p>
        </p:txBody>
      </p:sp>
      <p:sp>
        <p:nvSpPr>
          <p:cNvPr id="4" name="CasellaDiTesto 3">
            <a:extLst>
              <a:ext uri="{FF2B5EF4-FFF2-40B4-BE49-F238E27FC236}">
                <a16:creationId xmlns:a16="http://schemas.microsoft.com/office/drawing/2014/main" id="{77348C5E-454D-41B5-9DE3-45D65052DFE1}"/>
              </a:ext>
            </a:extLst>
          </p:cNvPr>
          <p:cNvSpPr txBox="1"/>
          <p:nvPr/>
        </p:nvSpPr>
        <p:spPr>
          <a:xfrm>
            <a:off x="1455714" y="1658678"/>
            <a:ext cx="3887812" cy="3785652"/>
          </a:xfrm>
          <a:prstGeom prst="rect">
            <a:avLst/>
          </a:prstGeom>
          <a:noFill/>
        </p:spPr>
        <p:txBody>
          <a:bodyPr wrap="square" rtlCol="0">
            <a:spAutoFit/>
          </a:bodyPr>
          <a:lstStyle/>
          <a:p>
            <a:pPr algn="just"/>
            <a:r>
              <a:rPr lang="it-IT" sz="2400" dirty="0">
                <a:latin typeface="Times New Roman" panose="02020603050405020304" pitchFamily="18" charset="0"/>
                <a:cs typeface="Times New Roman" panose="02020603050405020304" pitchFamily="18" charset="0"/>
              </a:rPr>
              <a:t>Controllo che il nome del file inviato dal Client sia un file gestito da un RowSwap verificando che sia presente tra gli argomenti passati in ingresso al Discorvery Server. Se il file non è presente la variabile porta è una stringa che indica l’esito negativo della richiesta</a:t>
            </a:r>
          </a:p>
        </p:txBody>
      </p:sp>
      <p:pic>
        <p:nvPicPr>
          <p:cNvPr id="9" name="Immagine 8">
            <a:extLst>
              <a:ext uri="{FF2B5EF4-FFF2-40B4-BE49-F238E27FC236}">
                <a16:creationId xmlns:a16="http://schemas.microsoft.com/office/drawing/2014/main" id="{5AE9B723-0FE3-4C98-86AF-788F83697B4C}"/>
              </a:ext>
            </a:extLst>
          </p:cNvPr>
          <p:cNvPicPr>
            <a:picLocks noChangeAspect="1"/>
          </p:cNvPicPr>
          <p:nvPr/>
        </p:nvPicPr>
        <p:blipFill>
          <a:blip r:embed="rId2"/>
          <a:stretch>
            <a:fillRect/>
          </a:stretch>
        </p:blipFill>
        <p:spPr>
          <a:xfrm>
            <a:off x="5890406" y="1803766"/>
            <a:ext cx="4640287" cy="3324385"/>
          </a:xfrm>
          <a:prstGeom prst="rect">
            <a:avLst/>
          </a:prstGeom>
        </p:spPr>
      </p:pic>
    </p:spTree>
    <p:extLst>
      <p:ext uri="{BB962C8B-B14F-4D97-AF65-F5344CB8AC3E}">
        <p14:creationId xmlns:p14="http://schemas.microsoft.com/office/powerpoint/2010/main" val="234538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62447BC-728A-4311-B974-08091A7F908F}"/>
              </a:ext>
            </a:extLst>
          </p:cNvPr>
          <p:cNvSpPr txBox="1"/>
          <p:nvPr/>
        </p:nvSpPr>
        <p:spPr>
          <a:xfrm>
            <a:off x="2466975" y="663059"/>
            <a:ext cx="6867525"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ROWSWAP SERVER</a:t>
            </a:r>
          </a:p>
        </p:txBody>
      </p:sp>
      <p:sp>
        <p:nvSpPr>
          <p:cNvPr id="5" name="CasellaDiTesto 4">
            <a:extLst>
              <a:ext uri="{FF2B5EF4-FFF2-40B4-BE49-F238E27FC236}">
                <a16:creationId xmlns:a16="http://schemas.microsoft.com/office/drawing/2014/main" id="{C93F70C8-AB12-4E55-8CF0-53C0E657045A}"/>
              </a:ext>
            </a:extLst>
          </p:cNvPr>
          <p:cNvSpPr txBox="1"/>
          <p:nvPr/>
        </p:nvSpPr>
        <p:spPr>
          <a:xfrm>
            <a:off x="1738312" y="1706609"/>
            <a:ext cx="4057650" cy="4154984"/>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Nel RowSwap Server ci occupiamo prima di tutto del recupero delle righe dal Client.</a:t>
            </a:r>
          </a:p>
          <a:p>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Poi procediamo all’invocazione del metodo swap e a seconda del successo o meno dell’operazione la variabile esito conterrà una stringa da inviare in un secondo momento al Client.</a:t>
            </a:r>
          </a:p>
        </p:txBody>
      </p:sp>
      <p:pic>
        <p:nvPicPr>
          <p:cNvPr id="9" name="Immagine 8">
            <a:extLst>
              <a:ext uri="{FF2B5EF4-FFF2-40B4-BE49-F238E27FC236}">
                <a16:creationId xmlns:a16="http://schemas.microsoft.com/office/drawing/2014/main" id="{30FB7996-4051-49FC-B04A-392BC16715EB}"/>
              </a:ext>
            </a:extLst>
          </p:cNvPr>
          <p:cNvPicPr>
            <a:picLocks noChangeAspect="1"/>
          </p:cNvPicPr>
          <p:nvPr/>
        </p:nvPicPr>
        <p:blipFill>
          <a:blip r:embed="rId2"/>
          <a:stretch>
            <a:fillRect/>
          </a:stretch>
        </p:blipFill>
        <p:spPr>
          <a:xfrm>
            <a:off x="5986075" y="1706610"/>
            <a:ext cx="5220405" cy="1068212"/>
          </a:xfrm>
          <a:prstGeom prst="rect">
            <a:avLst/>
          </a:prstGeom>
        </p:spPr>
      </p:pic>
      <p:pic>
        <p:nvPicPr>
          <p:cNvPr id="3" name="Immagine 2">
            <a:extLst>
              <a:ext uri="{FF2B5EF4-FFF2-40B4-BE49-F238E27FC236}">
                <a16:creationId xmlns:a16="http://schemas.microsoft.com/office/drawing/2014/main" id="{80A7598C-700E-4A65-9CC4-5B8A21CAA877}"/>
              </a:ext>
            </a:extLst>
          </p:cNvPr>
          <p:cNvPicPr>
            <a:picLocks noChangeAspect="1"/>
          </p:cNvPicPr>
          <p:nvPr/>
        </p:nvPicPr>
        <p:blipFill>
          <a:blip r:embed="rId3"/>
          <a:stretch>
            <a:fillRect/>
          </a:stretch>
        </p:blipFill>
        <p:spPr>
          <a:xfrm>
            <a:off x="6095999" y="3262169"/>
            <a:ext cx="4461337" cy="2599424"/>
          </a:xfrm>
          <a:prstGeom prst="rect">
            <a:avLst/>
          </a:prstGeom>
        </p:spPr>
      </p:pic>
    </p:spTree>
    <p:extLst>
      <p:ext uri="{BB962C8B-B14F-4D97-AF65-F5344CB8AC3E}">
        <p14:creationId xmlns:p14="http://schemas.microsoft.com/office/powerpoint/2010/main" val="199616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83F430A-EF28-42B0-A2C1-6D4BABA50637}"/>
              </a:ext>
            </a:extLst>
          </p:cNvPr>
          <p:cNvSpPr txBox="1"/>
          <p:nvPr/>
        </p:nvSpPr>
        <p:spPr>
          <a:xfrm>
            <a:off x="7580630" y="190085"/>
            <a:ext cx="5943600" cy="1323439"/>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ROWSWAP </a:t>
            </a:r>
          </a:p>
          <a:p>
            <a:r>
              <a:rPr lang="it-IT" sz="4000" dirty="0">
                <a:latin typeface="Times New Roman" panose="02020603050405020304" pitchFamily="18" charset="0"/>
                <a:cs typeface="Times New Roman" panose="02020603050405020304" pitchFamily="18" charset="0"/>
              </a:rPr>
              <a:t>SERVER</a:t>
            </a:r>
          </a:p>
        </p:txBody>
      </p:sp>
      <p:sp>
        <p:nvSpPr>
          <p:cNvPr id="5" name="CasellaDiTesto 4">
            <a:extLst>
              <a:ext uri="{FF2B5EF4-FFF2-40B4-BE49-F238E27FC236}">
                <a16:creationId xmlns:a16="http://schemas.microsoft.com/office/drawing/2014/main" id="{963C50B3-9787-4678-B35A-5DC10DF17445}"/>
              </a:ext>
            </a:extLst>
          </p:cNvPr>
          <p:cNvSpPr txBox="1"/>
          <p:nvPr/>
        </p:nvSpPr>
        <p:spPr>
          <a:xfrm>
            <a:off x="7067550" y="1513524"/>
            <a:ext cx="4389296" cy="5632311"/>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La funzione swap effettua lo scambio righe passategli dal Client. Legge una prima volta il file trovando le righe da scambiare, poi dopo averle memorizzate rilegge una seconda volta il file incapsulando tutte le righe in uno StringBuilder con le righe scambiate di posizione. Infine il file viene sovrascritto.</a:t>
            </a:r>
            <a:endParaRPr lang="it-IT" sz="16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Inoltre facendo test con dei file molto grandi, a causa dell’uso della StringBuilder, viene lanciata l’eccezione OutOfMemory.</a:t>
            </a:r>
          </a:p>
          <a:p>
            <a:endParaRPr lang="it-IT" sz="2400" dirty="0">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FB089AB7-1BFB-4E21-9B19-6DF1BA87AC5D}"/>
              </a:ext>
            </a:extLst>
          </p:cNvPr>
          <p:cNvPicPr>
            <a:picLocks noChangeAspect="1"/>
          </p:cNvPicPr>
          <p:nvPr/>
        </p:nvPicPr>
        <p:blipFill>
          <a:blip r:embed="rId2"/>
          <a:stretch>
            <a:fillRect/>
          </a:stretch>
        </p:blipFill>
        <p:spPr>
          <a:xfrm>
            <a:off x="289173" y="690355"/>
            <a:ext cx="6521837" cy="5477290"/>
          </a:xfrm>
          <a:prstGeom prst="rect">
            <a:avLst/>
          </a:prstGeom>
        </p:spPr>
      </p:pic>
    </p:spTree>
    <p:extLst>
      <p:ext uri="{BB962C8B-B14F-4D97-AF65-F5344CB8AC3E}">
        <p14:creationId xmlns:p14="http://schemas.microsoft.com/office/powerpoint/2010/main" val="212773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BA4C7F2-E0C6-4D59-B0C4-6C99F63B72EF}"/>
              </a:ext>
            </a:extLst>
          </p:cNvPr>
          <p:cNvSpPr txBox="1"/>
          <p:nvPr/>
        </p:nvSpPr>
        <p:spPr>
          <a:xfrm>
            <a:off x="2362200" y="614148"/>
            <a:ext cx="4991100"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SWAPCLIENT</a:t>
            </a:r>
          </a:p>
        </p:txBody>
      </p:sp>
      <p:sp>
        <p:nvSpPr>
          <p:cNvPr id="2" name="CasellaDiTesto 1">
            <a:extLst>
              <a:ext uri="{FF2B5EF4-FFF2-40B4-BE49-F238E27FC236}">
                <a16:creationId xmlns:a16="http://schemas.microsoft.com/office/drawing/2014/main" id="{96A45413-1EE8-4974-9A83-BB75BC08EB70}"/>
              </a:ext>
            </a:extLst>
          </p:cNvPr>
          <p:cNvSpPr txBox="1"/>
          <p:nvPr/>
        </p:nvSpPr>
        <p:spPr>
          <a:xfrm>
            <a:off x="1522729" y="2104257"/>
            <a:ext cx="3535045" cy="3785652"/>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Il Client apre una socket per comunicare con il Discovery Server: gli passa il nome del file su cui operare per poi ricevere la porta del RowSwap relativa al file che ha chiesto. Se la porta è negativa significa che il DS non ha trovato il file. </a:t>
            </a:r>
          </a:p>
        </p:txBody>
      </p:sp>
      <p:pic>
        <p:nvPicPr>
          <p:cNvPr id="5" name="Immagine 4">
            <a:extLst>
              <a:ext uri="{FF2B5EF4-FFF2-40B4-BE49-F238E27FC236}">
                <a16:creationId xmlns:a16="http://schemas.microsoft.com/office/drawing/2014/main" id="{D670F938-55F0-4BD2-AF5A-6204C7E49F89}"/>
              </a:ext>
            </a:extLst>
          </p:cNvPr>
          <p:cNvPicPr>
            <a:picLocks noChangeAspect="1"/>
          </p:cNvPicPr>
          <p:nvPr/>
        </p:nvPicPr>
        <p:blipFill>
          <a:blip r:embed="rId2"/>
          <a:stretch>
            <a:fillRect/>
          </a:stretch>
        </p:blipFill>
        <p:spPr>
          <a:xfrm>
            <a:off x="5168475" y="1550552"/>
            <a:ext cx="5900348" cy="4893062"/>
          </a:xfrm>
          <a:prstGeom prst="rect">
            <a:avLst/>
          </a:prstGeom>
        </p:spPr>
      </p:pic>
    </p:spTree>
    <p:extLst>
      <p:ext uri="{BB962C8B-B14F-4D97-AF65-F5344CB8AC3E}">
        <p14:creationId xmlns:p14="http://schemas.microsoft.com/office/powerpoint/2010/main" val="197024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15FF6E6-654A-4D86-A8D1-D9358C9CDCC9}"/>
              </a:ext>
            </a:extLst>
          </p:cNvPr>
          <p:cNvSpPr txBox="1"/>
          <p:nvPr/>
        </p:nvSpPr>
        <p:spPr>
          <a:xfrm>
            <a:off x="6786881" y="1988185"/>
            <a:ext cx="4500882" cy="4431983"/>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Dopo aver chiuso la socket con il DS il client apre una seconda socket con il RowSwap sulla porta che ha ricevuto dal DS per potergli comunicare le righe da scambiare e ricevere l’esito dell’operazione. </a:t>
            </a:r>
          </a:p>
          <a:p>
            <a:r>
              <a:rPr lang="it-IT" sz="2400" dirty="0">
                <a:latin typeface="Times New Roman" panose="02020603050405020304" pitchFamily="18" charset="0"/>
                <a:cs typeface="Times New Roman" panose="02020603050405020304" pitchFamily="18" charset="0"/>
              </a:rPr>
              <a:t>Il Client ha un  comportamento ciclico, continua a chiedere lo scambio di righe finché non preme ^D(Unix)/^Z(Win) e invio per uscire.  </a:t>
            </a:r>
          </a:p>
          <a:p>
            <a:endParaRPr lang="it-IT" dirty="0"/>
          </a:p>
        </p:txBody>
      </p:sp>
      <p:sp>
        <p:nvSpPr>
          <p:cNvPr id="5" name="CasellaDiTesto 4">
            <a:extLst>
              <a:ext uri="{FF2B5EF4-FFF2-40B4-BE49-F238E27FC236}">
                <a16:creationId xmlns:a16="http://schemas.microsoft.com/office/drawing/2014/main" id="{BF62F171-8F56-47BC-A88A-0EE225D76FF0}"/>
              </a:ext>
            </a:extLst>
          </p:cNvPr>
          <p:cNvSpPr txBox="1"/>
          <p:nvPr/>
        </p:nvSpPr>
        <p:spPr>
          <a:xfrm>
            <a:off x="7216140" y="894080"/>
            <a:ext cx="3881120"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SWAPCLIENT</a:t>
            </a:r>
          </a:p>
        </p:txBody>
      </p:sp>
      <p:pic>
        <p:nvPicPr>
          <p:cNvPr id="7" name="Immagine 6">
            <a:extLst>
              <a:ext uri="{FF2B5EF4-FFF2-40B4-BE49-F238E27FC236}">
                <a16:creationId xmlns:a16="http://schemas.microsoft.com/office/drawing/2014/main" id="{CE028600-CA2C-4D45-87D7-6138A192A0D0}"/>
              </a:ext>
            </a:extLst>
          </p:cNvPr>
          <p:cNvPicPr>
            <a:picLocks noChangeAspect="1"/>
          </p:cNvPicPr>
          <p:nvPr/>
        </p:nvPicPr>
        <p:blipFill>
          <a:blip r:embed="rId2"/>
          <a:stretch>
            <a:fillRect/>
          </a:stretch>
        </p:blipFill>
        <p:spPr>
          <a:xfrm>
            <a:off x="538478" y="488111"/>
            <a:ext cx="5858693" cy="6039693"/>
          </a:xfrm>
          <a:prstGeom prst="rect">
            <a:avLst/>
          </a:prstGeom>
        </p:spPr>
      </p:pic>
    </p:spTree>
    <p:extLst>
      <p:ext uri="{BB962C8B-B14F-4D97-AF65-F5344CB8AC3E}">
        <p14:creationId xmlns:p14="http://schemas.microsoft.com/office/powerpoint/2010/main" val="24824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75D134C-A8D6-4A62-AC27-97E5C1A4420D}"/>
              </a:ext>
            </a:extLst>
          </p:cNvPr>
          <p:cNvSpPr txBox="1"/>
          <p:nvPr/>
        </p:nvSpPr>
        <p:spPr>
          <a:xfrm>
            <a:off x="2428875" y="666750"/>
            <a:ext cx="4695825"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Osservazioni finali:</a:t>
            </a:r>
          </a:p>
        </p:txBody>
      </p:sp>
      <p:sp>
        <p:nvSpPr>
          <p:cNvPr id="5" name="CasellaDiTesto 4">
            <a:extLst>
              <a:ext uri="{FF2B5EF4-FFF2-40B4-BE49-F238E27FC236}">
                <a16:creationId xmlns:a16="http://schemas.microsoft.com/office/drawing/2014/main" id="{D966DD49-575D-4F71-A233-0DAEFBA39D35}"/>
              </a:ext>
            </a:extLst>
          </p:cNvPr>
          <p:cNvSpPr txBox="1"/>
          <p:nvPr/>
        </p:nvSpPr>
        <p:spPr>
          <a:xfrm>
            <a:off x="2371725" y="1374636"/>
            <a:ext cx="7772400" cy="5016758"/>
          </a:xfrm>
          <a:prstGeom prst="rect">
            <a:avLst/>
          </a:prstGeom>
          <a:noFill/>
        </p:spPr>
        <p:txBody>
          <a:bodyPr wrap="square" rtlCol="0">
            <a:spAutoFit/>
          </a:bodyPr>
          <a:lstStyle/>
          <a:p>
            <a:r>
              <a:rPr lang="it-IT" sz="2400" dirty="0">
                <a:latin typeface="Times New Roman" panose="02020603050405020304" pitchFamily="18" charset="0"/>
                <a:cs typeface="Times New Roman" panose="02020603050405020304" pitchFamily="18" charset="0"/>
              </a:rPr>
              <a:t>Eseguendo vari test sul progetto, considerando un client alla volta che dialoga con il server e prendendo il tempo nel RowSwap Server si ottengono i seguenti dati:</a:t>
            </a:r>
          </a:p>
          <a:p>
            <a:endParaRPr lang="it-IT"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File di 1,35 Mbyte: primo scambio 200 ms                           richieste successive 60 ms </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File di 5,4 Mbyte: primo scambio 400 ms                           richieste successive 130 ms</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File di 13,5 Mbyte: primo scambio 700 ms                           richieste successive 270 ms</a:t>
            </a: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File di 27 Mbyte: primo scambio 1300 ms                           richieste successive 500 ms</a:t>
            </a:r>
          </a:p>
          <a:p>
            <a:endParaRPr lang="it-IT"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Eseguiti su macchina virtuale 4gb RAM, i7-770HQ, 2.80 ghz</a:t>
            </a:r>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756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599</TotalTime>
  <Words>628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MS Shell Dlg 2</vt:lpstr>
      <vt:lpstr>Times New Roman</vt:lpstr>
      <vt:lpstr>Wingdings</vt:lpstr>
      <vt:lpstr>Wingdings 3</vt:lpstr>
      <vt:lpstr>Madison</vt:lpstr>
      <vt:lpstr>Esercitazione 1  Scambio Righe Socket Java senza connessione  Corso di Reti di Calcolatori T</vt:lpstr>
      <vt:lpstr>Specifiche dell’esercitazione: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Esercitazione 1  Scambio Righe Socket Java senza connessione  Corso di Reti di Calcolatori T</dc:title>
  <dc:creator>Giulia Bal</dc:creator>
  <cp:lastModifiedBy>Giulia Bal</cp:lastModifiedBy>
  <cp:revision>11</cp:revision>
  <dcterms:created xsi:type="dcterms:W3CDTF">2021-10-15T10:33:33Z</dcterms:created>
  <dcterms:modified xsi:type="dcterms:W3CDTF">2021-10-19T14:43:31Z</dcterms:modified>
</cp:coreProperties>
</file>