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7" r:id="rId6"/>
    <p:sldId id="268" r:id="rId7"/>
    <p:sldId id="260" r:id="rId8"/>
    <p:sldId id="261" r:id="rId9"/>
    <p:sldId id="262" r:id="rId10"/>
    <p:sldId id="270"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C0722274-0FAA-4649-AA4E-4210F4F32167}" type="slidenum">
              <a:rPr lang="en-US" smtClean="0"/>
              <a:pPr/>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4154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98392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421583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856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50590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4278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609285" y="2851331"/>
            <a:ext cx="3893623" cy="30714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66635" y="2851331"/>
            <a:ext cx="3899798" cy="30714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9645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2148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130052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25941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CADBD16-5BFB-4D9F-9646-C75D1B53BBB6}"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99135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ADBD16-5BFB-4D9F-9646-C75D1B53BBB6}" type="datetimeFigureOut">
              <a:rPr lang="en-US" smtClean="0"/>
              <a:pPr/>
              <a:t>11/1/2021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0722274-0FAA-4649-AA4E-4210F4F32167}" type="slidenum">
              <a:rPr lang="en-US" smtClean="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1313947"/>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CA577F-F670-4E1E-99BD-DCF61F36B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superficie con trama bianca">
            <a:extLst>
              <a:ext uri="{FF2B5EF4-FFF2-40B4-BE49-F238E27FC236}">
                <a16:creationId xmlns:a16="http://schemas.microsoft.com/office/drawing/2014/main" id="{6F5C6B04-DE36-4BA7-B6BF-0A2AE7F6F4BF}"/>
              </a:ext>
            </a:extLst>
          </p:cNvPr>
          <p:cNvPicPr>
            <a:picLocks noChangeAspect="1"/>
          </p:cNvPicPr>
          <p:nvPr/>
        </p:nvPicPr>
        <p:blipFill rotWithShape="1">
          <a:blip r:embed="rId3">
            <a:duotone>
              <a:schemeClr val="accent1">
                <a:shade val="45000"/>
                <a:satMod val="135000"/>
              </a:schemeClr>
              <a:prstClr val="white"/>
            </a:duotone>
            <a:alphaModFix amt="35000"/>
          </a:blip>
          <a:srcRect t="3440" r="-1" b="12288"/>
          <a:stretch/>
        </p:blipFill>
        <p:spPr>
          <a:xfrm>
            <a:off x="2381270" y="463087"/>
            <a:ext cx="12191675" cy="6857990"/>
          </a:xfrm>
          <a:prstGeom prst="rect">
            <a:avLst/>
          </a:prstGeom>
        </p:spPr>
      </p:pic>
      <p:pic>
        <p:nvPicPr>
          <p:cNvPr id="12" name="Picture 11">
            <a:extLst>
              <a:ext uri="{FF2B5EF4-FFF2-40B4-BE49-F238E27FC236}">
                <a16:creationId xmlns:a16="http://schemas.microsoft.com/office/drawing/2014/main" id="{92720421-2EA9-43CB-AA51-641042195C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75D691CD-3BC1-4696-BC76-F045A90570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1F569052-5DC3-4256-99EB-570D52175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9A1807-EE9C-4902-8AE4-7DAC340F5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1084EB6-0DFD-42B4-A558-650680647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350937"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2323FDC-CED2-4A0E-B08F-610B7C70C447}"/>
              </a:ext>
            </a:extLst>
          </p:cNvPr>
          <p:cNvSpPr>
            <a:spLocks noGrp="1"/>
          </p:cNvSpPr>
          <p:nvPr>
            <p:ph type="ctrTitle"/>
          </p:nvPr>
        </p:nvSpPr>
        <p:spPr>
          <a:xfrm>
            <a:off x="1741249" y="1951139"/>
            <a:ext cx="5251746" cy="2268559"/>
          </a:xfrm>
        </p:spPr>
        <p:txBody>
          <a:bodyPr vert="horz" lIns="91440" tIns="45720" rIns="91440" bIns="45720" rtlCol="0" anchor="t">
            <a:normAutofit/>
          </a:bodyPr>
          <a:lstStyle/>
          <a:p>
            <a:pPr algn="ctr"/>
            <a:r>
              <a:rPr lang="en-US" sz="3800" dirty="0" err="1">
                <a:latin typeface="Times New Roman" panose="02020603050405020304" pitchFamily="18" charset="0"/>
                <a:cs typeface="Times New Roman" panose="02020603050405020304" pitchFamily="18" charset="0"/>
              </a:rPr>
              <a:t>Esercitazione</a:t>
            </a:r>
            <a:r>
              <a:rPr lang="en-US" sz="3800">
                <a:latin typeface="Times New Roman" panose="02020603050405020304" pitchFamily="18" charset="0"/>
                <a:cs typeface="Times New Roman" panose="02020603050405020304" pitchFamily="18" charset="0"/>
              </a:rPr>
              <a:t> 3 </a:t>
            </a:r>
            <a:br>
              <a:rPr lang="en-US" sz="3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Conteggio</a:t>
            </a:r>
            <a:r>
              <a:rPr lang="en-US" sz="2800" dirty="0">
                <a:latin typeface="Times New Roman" panose="02020603050405020304" pitchFamily="18" charset="0"/>
                <a:cs typeface="Times New Roman" panose="02020603050405020304" pitchFamily="18" charset="0"/>
              </a:rPr>
              <a:t> Parole/</a:t>
            </a:r>
            <a:r>
              <a:rPr lang="en-US" sz="2800" dirty="0" err="1">
                <a:latin typeface="Times New Roman" panose="02020603050405020304" pitchFamily="18" charset="0"/>
                <a:cs typeface="Times New Roman" panose="02020603050405020304" pitchFamily="18" charset="0"/>
              </a:rPr>
              <a:t>Elimina</a:t>
            </a:r>
            <a:r>
              <a:rPr lang="en-US" sz="2800" dirty="0">
                <a:latin typeface="Times New Roman" panose="02020603050405020304" pitchFamily="18" charset="0"/>
                <a:cs typeface="Times New Roman" panose="02020603050405020304" pitchFamily="18" charset="0"/>
              </a:rPr>
              <a:t> Linea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Socket C senza e con </a:t>
            </a:r>
            <a:r>
              <a:rPr lang="en-US" sz="2800" dirty="0" err="1">
                <a:latin typeface="Times New Roman" panose="02020603050405020304" pitchFamily="18" charset="0"/>
                <a:cs typeface="Times New Roman" panose="02020603050405020304" pitchFamily="18" charset="0"/>
              </a:rPr>
              <a:t>connessione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Corso di Reti di Calcolatori T</a:t>
            </a:r>
          </a:p>
        </p:txBody>
      </p:sp>
      <p:sp>
        <p:nvSpPr>
          <p:cNvPr id="22" name="Rectangle 21">
            <a:extLst>
              <a:ext uri="{FF2B5EF4-FFF2-40B4-BE49-F238E27FC236}">
                <a16:creationId xmlns:a16="http://schemas.microsoft.com/office/drawing/2014/main" id="{5294DD86-6FE9-48A1-A7B5-D6DB30495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561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335E05B7-B5A1-4874-8956-65296B2624E1}"/>
              </a:ext>
            </a:extLst>
          </p:cNvPr>
          <p:cNvSpPr txBox="1"/>
          <p:nvPr/>
        </p:nvSpPr>
        <p:spPr>
          <a:xfrm>
            <a:off x="1220491" y="463087"/>
            <a:ext cx="2143125" cy="400110"/>
          </a:xfrm>
          <a:prstGeom prst="rect">
            <a:avLst/>
          </a:prstGeom>
          <a:noFill/>
        </p:spPr>
        <p:txBody>
          <a:bodyPr wrap="square" rtlCol="0">
            <a:spAutoFit/>
          </a:bodyPr>
          <a:lstStyle/>
          <a:p>
            <a:pPr>
              <a:spcAft>
                <a:spcPts val="600"/>
              </a:spcAft>
            </a:pPr>
            <a:r>
              <a:rPr lang="it-IT" sz="2000" b="1" dirty="0">
                <a:latin typeface="Times New Roman" panose="02020603050405020304" pitchFamily="18" charset="0"/>
                <a:cs typeface="Times New Roman" panose="02020603050405020304" pitchFamily="18" charset="0"/>
              </a:rPr>
              <a:t>Gruppo</a:t>
            </a:r>
            <a:r>
              <a:rPr lang="it-IT" b="1" dirty="0">
                <a:latin typeface="Times New Roman" panose="02020603050405020304" pitchFamily="18" charset="0"/>
                <a:cs typeface="Times New Roman" panose="02020603050405020304" pitchFamily="18" charset="0"/>
              </a:rPr>
              <a:t> 17</a:t>
            </a:r>
          </a:p>
        </p:txBody>
      </p:sp>
      <p:sp>
        <p:nvSpPr>
          <p:cNvPr id="23" name="CasellaDiTesto 22">
            <a:extLst>
              <a:ext uri="{FF2B5EF4-FFF2-40B4-BE49-F238E27FC236}">
                <a16:creationId xmlns:a16="http://schemas.microsoft.com/office/drawing/2014/main" id="{668887A4-2C0E-499B-AA7B-EDFD9B5843F0}"/>
              </a:ext>
            </a:extLst>
          </p:cNvPr>
          <p:cNvSpPr txBox="1"/>
          <p:nvPr/>
        </p:nvSpPr>
        <p:spPr>
          <a:xfrm>
            <a:off x="2292053" y="4703200"/>
            <a:ext cx="4449272"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Daniele Magagnoli, Giulia Martina Bal, Antonio Cassanelli, Gianmiriano Porrazzo</a:t>
            </a:r>
          </a:p>
        </p:txBody>
      </p:sp>
      <p:sp>
        <p:nvSpPr>
          <p:cNvPr id="30" name="CasellaDiTesto 29">
            <a:extLst>
              <a:ext uri="{FF2B5EF4-FFF2-40B4-BE49-F238E27FC236}">
                <a16:creationId xmlns:a16="http://schemas.microsoft.com/office/drawing/2014/main" id="{FA9CF26E-1233-4DFD-B0C9-524B7A56712D}"/>
              </a:ext>
            </a:extLst>
          </p:cNvPr>
          <p:cNvSpPr txBox="1"/>
          <p:nvPr/>
        </p:nvSpPr>
        <p:spPr>
          <a:xfrm>
            <a:off x="2776447" y="5994802"/>
            <a:ext cx="3181350"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Anno Accademico 2021/2022</a:t>
            </a:r>
          </a:p>
        </p:txBody>
      </p:sp>
      <p:sp>
        <p:nvSpPr>
          <p:cNvPr id="38" name="CasellaDiTesto 37">
            <a:extLst>
              <a:ext uri="{FF2B5EF4-FFF2-40B4-BE49-F238E27FC236}">
                <a16:creationId xmlns:a16="http://schemas.microsoft.com/office/drawing/2014/main" id="{F4CD8C87-4B2F-4A57-9801-E0D402BBB907}"/>
              </a:ext>
            </a:extLst>
          </p:cNvPr>
          <p:cNvSpPr txBox="1"/>
          <p:nvPr/>
        </p:nvSpPr>
        <p:spPr>
          <a:xfrm>
            <a:off x="4114800" y="463087"/>
            <a:ext cx="3846508" cy="707886"/>
          </a:xfrm>
          <a:prstGeom prst="rect">
            <a:avLst/>
          </a:prstGeom>
          <a:noFill/>
        </p:spPr>
        <p:txBody>
          <a:bodyPr wrap="square" rtlCol="0">
            <a:spAutoFit/>
          </a:bodyPr>
          <a:lstStyle/>
          <a:p>
            <a:pPr algn="r"/>
            <a:r>
              <a:rPr lang="en-US" sz="2000" b="1" dirty="0">
                <a:latin typeface="Times New Roman" panose="02020603050405020304" pitchFamily="18" charset="0"/>
                <a:cs typeface="Times New Roman" panose="02020603050405020304" pitchFamily="18" charset="0"/>
              </a:rPr>
              <a:t>Università degli </a:t>
            </a:r>
            <a:r>
              <a:rPr lang="en-US" sz="2000" b="1" dirty="0" err="1">
                <a:latin typeface="Times New Roman" panose="02020603050405020304" pitchFamily="18" charset="0"/>
                <a:cs typeface="Times New Roman" panose="02020603050405020304" pitchFamily="18" charset="0"/>
              </a:rPr>
              <a:t>Studi</a:t>
            </a:r>
            <a:r>
              <a:rPr lang="en-US" sz="2000" b="1" dirty="0">
                <a:latin typeface="Times New Roman" panose="02020603050405020304" pitchFamily="18" charset="0"/>
                <a:cs typeface="Times New Roman" panose="02020603050405020304" pitchFamily="18" charset="0"/>
              </a:rPr>
              <a:t> di Bologna</a:t>
            </a:r>
          </a:p>
          <a:p>
            <a:pPr algn="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Scuola</a:t>
            </a:r>
            <a:r>
              <a:rPr lang="en-US" sz="2000" b="1" dirty="0">
                <a:latin typeface="Times New Roman" panose="02020603050405020304" pitchFamily="18" charset="0"/>
                <a:cs typeface="Times New Roman" panose="02020603050405020304" pitchFamily="18" charset="0"/>
              </a:rPr>
              <a:t> di </a:t>
            </a:r>
            <a:r>
              <a:rPr lang="en-US" sz="2000" b="1" dirty="0" err="1">
                <a:latin typeface="Times New Roman" panose="02020603050405020304" pitchFamily="18" charset="0"/>
                <a:cs typeface="Times New Roman" panose="02020603050405020304" pitchFamily="18" charset="0"/>
              </a:rPr>
              <a:t>Ingegneria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71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3" name="Picture 32">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47" name="Rectangle 46">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accent1"/>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egnaposto contenuto 8">
            <a:extLst>
              <a:ext uri="{FF2B5EF4-FFF2-40B4-BE49-F238E27FC236}">
                <a16:creationId xmlns:a16="http://schemas.microsoft.com/office/drawing/2014/main" id="{AAAC064A-89F3-4B1A-AF8E-5E47F0A5DF5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3467" y="689102"/>
            <a:ext cx="10905066" cy="5479795"/>
          </a:xfrm>
          <a:prstGeom prst="rect">
            <a:avLst/>
          </a:prstGeom>
        </p:spPr>
      </p:pic>
    </p:spTree>
    <p:extLst>
      <p:ext uri="{BB962C8B-B14F-4D97-AF65-F5344CB8AC3E}">
        <p14:creationId xmlns:p14="http://schemas.microsoft.com/office/powerpoint/2010/main" val="46503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34">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7" name="Picture 36">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8" name="Rectangle 38">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40">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42">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44">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48">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51" name="Rectangle 50">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accent1"/>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egnaposto contenuto 8">
            <a:extLst>
              <a:ext uri="{FF2B5EF4-FFF2-40B4-BE49-F238E27FC236}">
                <a16:creationId xmlns:a16="http://schemas.microsoft.com/office/drawing/2014/main" id="{BF293166-03BF-42EC-A8C4-E17D95D806F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3467" y="689102"/>
            <a:ext cx="10905066" cy="5479795"/>
          </a:xfrm>
          <a:prstGeom prst="rect">
            <a:avLst/>
          </a:prstGeom>
        </p:spPr>
      </p:pic>
    </p:spTree>
    <p:extLst>
      <p:ext uri="{BB962C8B-B14F-4D97-AF65-F5344CB8AC3E}">
        <p14:creationId xmlns:p14="http://schemas.microsoft.com/office/powerpoint/2010/main" val="367360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0271361-FB16-43E3-9BC3-7871E82F2C29}"/>
              </a:ext>
            </a:extLst>
          </p:cNvPr>
          <p:cNvSpPr txBox="1"/>
          <p:nvPr/>
        </p:nvSpPr>
        <p:spPr>
          <a:xfrm>
            <a:off x="3545840" y="2895600"/>
            <a:ext cx="4541520" cy="1323439"/>
          </a:xfrm>
          <a:prstGeom prst="rect">
            <a:avLst/>
          </a:prstGeom>
          <a:noFill/>
        </p:spPr>
        <p:txBody>
          <a:bodyPr wrap="square" rtlCol="0">
            <a:spAutoFit/>
          </a:bodyPr>
          <a:lstStyle/>
          <a:p>
            <a:pPr algn="ctr"/>
            <a:r>
              <a:rPr lang="it-IT" sz="4000" dirty="0">
                <a:latin typeface="Times New Roman" panose="02020603050405020304" pitchFamily="18" charset="0"/>
                <a:cs typeface="Times New Roman" panose="02020603050405020304" pitchFamily="18" charset="0"/>
              </a:rPr>
              <a:t>GRAZIE PER L’ATTENZIONE</a:t>
            </a:r>
          </a:p>
        </p:txBody>
      </p:sp>
    </p:spTree>
    <p:extLst>
      <p:ext uri="{BB962C8B-B14F-4D97-AF65-F5344CB8AC3E}">
        <p14:creationId xmlns:p14="http://schemas.microsoft.com/office/powerpoint/2010/main" val="132227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38DB14-F8E8-48F8-B886-2AA4BA412DE3}"/>
              </a:ext>
            </a:extLst>
          </p:cNvPr>
          <p:cNvSpPr>
            <a:spLocks noGrp="1"/>
          </p:cNvSpPr>
          <p:nvPr>
            <p:ph type="title"/>
          </p:nvPr>
        </p:nvSpPr>
        <p:spPr>
          <a:xfrm>
            <a:off x="2431484" y="893780"/>
            <a:ext cx="8524538" cy="677844"/>
          </a:xfrm>
        </p:spPr>
        <p:txBody>
          <a:bodyPr>
            <a:normAutofit fontScale="90000"/>
          </a:bodyPr>
          <a:lstStyle/>
          <a:p>
            <a:pPr algn="l"/>
            <a:r>
              <a:rPr lang="it-IT" sz="2800" dirty="0">
                <a:latin typeface="Times New Roman" panose="02020603050405020304" pitchFamily="18" charset="0"/>
                <a:cs typeface="Times New Roman" panose="02020603050405020304" pitchFamily="18" charset="0"/>
              </a:rPr>
              <a:t>SPECIFICHE DELL’ESERCITAZIONE (PRIMA PARTE)</a:t>
            </a:r>
          </a:p>
        </p:txBody>
      </p:sp>
      <p:sp>
        <p:nvSpPr>
          <p:cNvPr id="5" name="CasellaDiTesto 4">
            <a:extLst>
              <a:ext uri="{FF2B5EF4-FFF2-40B4-BE49-F238E27FC236}">
                <a16:creationId xmlns:a16="http://schemas.microsoft.com/office/drawing/2014/main" id="{E50B32D0-3AB4-46F3-9FDB-128561816926}"/>
              </a:ext>
            </a:extLst>
          </p:cNvPr>
          <p:cNvSpPr txBox="1"/>
          <p:nvPr/>
        </p:nvSpPr>
        <p:spPr>
          <a:xfrm>
            <a:off x="1524000" y="1905506"/>
            <a:ext cx="9144000" cy="3046988"/>
          </a:xfrm>
          <a:prstGeom prst="rect">
            <a:avLst/>
          </a:prstGeom>
          <a:noFill/>
        </p:spPr>
        <p:txBody>
          <a:bodyPr wrap="square" rtlCol="0">
            <a:spAutoFit/>
          </a:bodyPr>
          <a:lstStyle/>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L’esercitazione si divide in due parti : la prima per affrontare le </a:t>
            </a:r>
            <a:r>
              <a:rPr lang="it-IT" sz="2400" dirty="0" err="1">
                <a:latin typeface="Times New Roman" panose="02020603050405020304" pitchFamily="18" charset="0"/>
                <a:cs typeface="Times New Roman" panose="02020603050405020304" pitchFamily="18" charset="0"/>
              </a:rPr>
              <a:t>socket</a:t>
            </a:r>
            <a:r>
              <a:rPr lang="it-IT" sz="2400" dirty="0">
                <a:latin typeface="Times New Roman" panose="02020603050405020304" pitchFamily="18" charset="0"/>
                <a:cs typeface="Times New Roman" panose="02020603050405020304" pitchFamily="18" charset="0"/>
              </a:rPr>
              <a:t> senza connessione, mentre nella seconda useremo le </a:t>
            </a:r>
            <a:r>
              <a:rPr lang="it-IT" sz="2400" dirty="0" err="1">
                <a:latin typeface="Times New Roman" panose="02020603050405020304" pitchFamily="18" charset="0"/>
                <a:cs typeface="Times New Roman" panose="02020603050405020304" pitchFamily="18" charset="0"/>
              </a:rPr>
              <a:t>socket</a:t>
            </a:r>
            <a:r>
              <a:rPr lang="it-IT" sz="2400" dirty="0">
                <a:latin typeface="Times New Roman" panose="02020603050405020304" pitchFamily="18" charset="0"/>
                <a:cs typeface="Times New Roman" panose="02020603050405020304" pitchFamily="18" charset="0"/>
              </a:rPr>
              <a:t> con connessione.</a:t>
            </a: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Nella parte di uso delle </a:t>
            </a:r>
            <a:r>
              <a:rPr lang="it-IT" sz="2400" dirty="0" err="1">
                <a:latin typeface="Times New Roman" panose="02020603050405020304" pitchFamily="18" charset="0"/>
                <a:cs typeface="Times New Roman" panose="02020603050405020304" pitchFamily="18" charset="0"/>
              </a:rPr>
              <a:t>socket</a:t>
            </a:r>
            <a:r>
              <a:rPr lang="it-IT" sz="2400" dirty="0">
                <a:latin typeface="Times New Roman" panose="02020603050405020304" pitchFamily="18" charset="0"/>
                <a:cs typeface="Times New Roman" panose="02020603050405020304" pitchFamily="18" charset="0"/>
              </a:rPr>
              <a:t> senza connessione, dobbiamo sviluppare un’applicazione Client/Server che restituisce la lunghezza della parola più lunga presente in un file situato sul filesystem di un Server remoto.</a:t>
            </a:r>
          </a:p>
          <a:p>
            <a:pPr marL="285750" indent="-285750">
              <a:buFont typeface="Arial" panose="020B0604020202020204" pitchFamily="34" charset="0"/>
              <a:buChar char="•"/>
            </a:pPr>
            <a:endParaRPr lang="it-I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46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592D33C-3C03-43F6-B67B-FDEDD1CACB0F}"/>
              </a:ext>
            </a:extLst>
          </p:cNvPr>
          <p:cNvSpPr txBox="1"/>
          <p:nvPr/>
        </p:nvSpPr>
        <p:spPr>
          <a:xfrm>
            <a:off x="5759115" y="276695"/>
            <a:ext cx="7795461"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MAX WORD CLIENT</a:t>
            </a:r>
          </a:p>
        </p:txBody>
      </p:sp>
      <p:sp>
        <p:nvSpPr>
          <p:cNvPr id="3" name="CasellaDiTesto 2">
            <a:extLst>
              <a:ext uri="{FF2B5EF4-FFF2-40B4-BE49-F238E27FC236}">
                <a16:creationId xmlns:a16="http://schemas.microsoft.com/office/drawing/2014/main" id="{D5F62421-2C09-4C73-82E4-4D393304D170}"/>
              </a:ext>
            </a:extLst>
          </p:cNvPr>
          <p:cNvSpPr txBox="1"/>
          <p:nvPr/>
        </p:nvSpPr>
        <p:spPr>
          <a:xfrm>
            <a:off x="0" y="1338524"/>
            <a:ext cx="11736979" cy="5262979"/>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													Il client si comporta come un filtro, 																chiedendo all’utente ad ogni iterazione il 														nome di un file presente sul file system del 														server a cui invia il nome del file cercato.</a:t>
            </a:r>
          </a:p>
          <a:p>
            <a:pPr marL="285750" indent="-285750">
              <a:buFont typeface="Arial" panose="020B0604020202020204" pitchFamily="34" charset="0"/>
              <a:buChar char="•"/>
            </a:pPr>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													Per fare ciò leggiamo da input il nome del 														file finché questo non si inserisce 																^D(UNIX)/^Z(Windows) ed usiamo una 															</a:t>
            </a:r>
            <a:r>
              <a:rPr lang="it-IT" sz="2400" dirty="0" err="1">
                <a:latin typeface="Times New Roman" panose="02020603050405020304" pitchFamily="18" charset="0"/>
                <a:cs typeface="Times New Roman" panose="02020603050405020304" pitchFamily="18" charset="0"/>
              </a:rPr>
              <a:t>sendto</a:t>
            </a:r>
            <a:r>
              <a:rPr lang="it-IT" sz="2400" dirty="0">
                <a:latin typeface="Times New Roman" panose="02020603050405020304" pitchFamily="18" charset="0"/>
                <a:cs typeface="Times New Roman" panose="02020603050405020304" pitchFamily="18" charset="0"/>
              </a:rPr>
              <a:t> per inviare il nome del file, visto che 														usiamo una connessione </a:t>
            </a:r>
            <a:r>
              <a:rPr lang="it-IT" sz="2400" dirty="0" err="1">
                <a:latin typeface="Times New Roman" panose="02020603050405020304" pitchFamily="18" charset="0"/>
                <a:cs typeface="Times New Roman" panose="02020603050405020304" pitchFamily="18" charset="0"/>
              </a:rPr>
              <a:t>datagram</a:t>
            </a:r>
            <a:r>
              <a:rPr lang="it-IT"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			Riceviamo infine la risposta usando la </a:t>
            </a:r>
            <a:r>
              <a:rPr lang="it-IT" sz="2400" dirty="0" err="1">
                <a:latin typeface="Times New Roman" panose="02020603050405020304" pitchFamily="18" charset="0"/>
                <a:cs typeface="Times New Roman" panose="02020603050405020304" pitchFamily="18" charset="0"/>
              </a:rPr>
              <a:t>recvfrom</a:t>
            </a:r>
            <a:r>
              <a:rPr lang="it-IT" sz="2400" dirty="0">
                <a:latin typeface="Times New Roman" panose="02020603050405020304" pitchFamily="18" charset="0"/>
                <a:cs typeface="Times New Roman" panose="02020603050405020304" pitchFamily="18" charset="0"/>
              </a:rPr>
              <a:t> nella quale viene specificato il 				numero di 	lettere che compongono la parola più lunga all’interno del file 						specificato.</a:t>
            </a:r>
          </a:p>
        </p:txBody>
      </p:sp>
      <p:pic>
        <p:nvPicPr>
          <p:cNvPr id="8" name="Immagine 7">
            <a:extLst>
              <a:ext uri="{FF2B5EF4-FFF2-40B4-BE49-F238E27FC236}">
                <a16:creationId xmlns:a16="http://schemas.microsoft.com/office/drawing/2014/main" id="{68625E1A-9DE3-4695-88D9-C5D4EC57044D}"/>
              </a:ext>
            </a:extLst>
          </p:cNvPr>
          <p:cNvPicPr>
            <a:picLocks noChangeAspect="1"/>
          </p:cNvPicPr>
          <p:nvPr/>
        </p:nvPicPr>
        <p:blipFill>
          <a:blip r:embed="rId2"/>
          <a:stretch>
            <a:fillRect/>
          </a:stretch>
        </p:blipFill>
        <p:spPr>
          <a:xfrm>
            <a:off x="9483" y="630638"/>
            <a:ext cx="5877970" cy="4567003"/>
          </a:xfrm>
          <a:prstGeom prst="rect">
            <a:avLst/>
          </a:prstGeom>
        </p:spPr>
      </p:pic>
    </p:spTree>
    <p:extLst>
      <p:ext uri="{BB962C8B-B14F-4D97-AF65-F5344CB8AC3E}">
        <p14:creationId xmlns:p14="http://schemas.microsoft.com/office/powerpoint/2010/main" val="387104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0FF9786-4F37-4BEB-B07B-026E9B404237}"/>
              </a:ext>
            </a:extLst>
          </p:cNvPr>
          <p:cNvSpPr txBox="1"/>
          <p:nvPr/>
        </p:nvSpPr>
        <p:spPr>
          <a:xfrm>
            <a:off x="6240379" y="0"/>
            <a:ext cx="7911766"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MAX WORD SERVER</a:t>
            </a:r>
          </a:p>
        </p:txBody>
      </p:sp>
      <p:sp>
        <p:nvSpPr>
          <p:cNvPr id="2" name="CasellaDiTesto 1">
            <a:extLst>
              <a:ext uri="{FF2B5EF4-FFF2-40B4-BE49-F238E27FC236}">
                <a16:creationId xmlns:a16="http://schemas.microsoft.com/office/drawing/2014/main" id="{90C8110C-2AFA-44D5-8A46-6A7A01EC7A15}"/>
              </a:ext>
            </a:extLst>
          </p:cNvPr>
          <p:cNvSpPr txBox="1"/>
          <p:nvPr/>
        </p:nvSpPr>
        <p:spPr>
          <a:xfrm>
            <a:off x="890336" y="587318"/>
            <a:ext cx="10700085" cy="7201972"/>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												Il server attende fin quando non riceve un 												nome di un file da un cliente.</a:t>
            </a:r>
          </a:p>
          <a:p>
            <a:r>
              <a:rPr lang="it-IT" sz="2400" dirty="0">
                <a:latin typeface="Times New Roman" panose="02020603050405020304" pitchFamily="18" charset="0"/>
                <a:cs typeface="Times New Roman" panose="02020603050405020304" pitchFamily="18" charset="0"/>
              </a:rPr>
              <a:t>												Una volta ricevuto il nome del file 														verifica che sia presente sul proprio file 													system. Nel caso in cui il file non esista il 												server restituisce -1, altrimenti cerca la 													parola più lunga e la restituisce al 														cliente.	 </a:t>
            </a:r>
          </a:p>
          <a:p>
            <a:r>
              <a:rPr lang="it-IT" sz="2400" dirty="0">
                <a:latin typeface="Times New Roman" panose="02020603050405020304" pitchFamily="18" charset="0"/>
                <a:cs typeface="Times New Roman" panose="02020603050405020304" pitchFamily="18" charset="0"/>
              </a:rPr>
              <a:t>												</a:t>
            </a:r>
          </a:p>
          <a:p>
            <a:r>
              <a:rPr lang="it-IT" sz="2400" dirty="0">
                <a:latin typeface="Times New Roman" panose="02020603050405020304" pitchFamily="18" charset="0"/>
                <a:cs typeface="Times New Roman" panose="02020603050405020304" pitchFamily="18" charset="0"/>
              </a:rPr>
              <a:t>												L’algoritmo di ricerca della parola più 													lunga prevede di leggere ogni carattere 													del file e fermarsi non appena si trova uno 											‘\n’  o uno spazio salvando la lunghezza 													della parola letta.</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	Infine, se tale lunghezza supera quella salvata nella variabile max, questa si 	aggiorna altrimenti si continua a cercare una parola più lunga nel file.</a:t>
            </a:r>
          </a:p>
          <a:p>
            <a:endParaRPr lang="it-IT" dirty="0"/>
          </a:p>
          <a:p>
            <a:endParaRPr lang="it-IT" dirty="0"/>
          </a:p>
          <a:p>
            <a:endParaRPr lang="it-IT" dirty="0"/>
          </a:p>
        </p:txBody>
      </p:sp>
      <p:pic>
        <p:nvPicPr>
          <p:cNvPr id="7" name="Immagine 6">
            <a:extLst>
              <a:ext uri="{FF2B5EF4-FFF2-40B4-BE49-F238E27FC236}">
                <a16:creationId xmlns:a16="http://schemas.microsoft.com/office/drawing/2014/main" id="{83968AB8-6D28-4135-9AAF-DD145964ED78}"/>
              </a:ext>
            </a:extLst>
          </p:cNvPr>
          <p:cNvPicPr>
            <a:picLocks noChangeAspect="1"/>
          </p:cNvPicPr>
          <p:nvPr/>
        </p:nvPicPr>
        <p:blipFill>
          <a:blip r:embed="rId2"/>
          <a:stretch>
            <a:fillRect/>
          </a:stretch>
        </p:blipFill>
        <p:spPr>
          <a:xfrm>
            <a:off x="0" y="453649"/>
            <a:ext cx="6240379" cy="5547152"/>
          </a:xfrm>
          <a:prstGeom prst="rect">
            <a:avLst/>
          </a:prstGeom>
        </p:spPr>
      </p:pic>
    </p:spTree>
    <p:extLst>
      <p:ext uri="{BB962C8B-B14F-4D97-AF65-F5344CB8AC3E}">
        <p14:creationId xmlns:p14="http://schemas.microsoft.com/office/powerpoint/2010/main" val="234538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247636-F9ED-4332-83CC-EA3AEDE63B2C}"/>
              </a:ext>
            </a:extLst>
          </p:cNvPr>
          <p:cNvSpPr>
            <a:spLocks noGrp="1"/>
          </p:cNvSpPr>
          <p:nvPr>
            <p:ph type="title"/>
          </p:nvPr>
        </p:nvSpPr>
        <p:spPr>
          <a:xfrm>
            <a:off x="1484852" y="724166"/>
            <a:ext cx="8447724" cy="1077229"/>
          </a:xfrm>
        </p:spPr>
        <p:txBody>
          <a:bodyPr/>
          <a:lstStyle/>
          <a:p>
            <a:r>
              <a:rPr lang="it-IT" sz="2500" dirty="0">
                <a:latin typeface="Times New Roman" panose="02020603050405020304" pitchFamily="18" charset="0"/>
                <a:cs typeface="Times New Roman" panose="02020603050405020304" pitchFamily="18" charset="0"/>
              </a:rPr>
              <a:t>MAX WORD SERVER (SOLUZIONE ALTERNATIVA)</a:t>
            </a:r>
          </a:p>
        </p:txBody>
      </p:sp>
      <p:sp>
        <p:nvSpPr>
          <p:cNvPr id="4" name="CasellaDiTesto 3">
            <a:extLst>
              <a:ext uri="{FF2B5EF4-FFF2-40B4-BE49-F238E27FC236}">
                <a16:creationId xmlns:a16="http://schemas.microsoft.com/office/drawing/2014/main" id="{1CC4D3FC-5CB4-4B91-950B-EDEDBD91049F}"/>
              </a:ext>
            </a:extLst>
          </p:cNvPr>
          <p:cNvSpPr txBox="1"/>
          <p:nvPr/>
        </p:nvSpPr>
        <p:spPr>
          <a:xfrm>
            <a:off x="1009473" y="1801395"/>
            <a:ext cx="10074421" cy="3046988"/>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Leggere un file a carattere non è la cosa </a:t>
            </a:r>
          </a:p>
          <a:p>
            <a:r>
              <a:rPr lang="it-IT" sz="2400" dirty="0">
                <a:latin typeface="Times New Roman" panose="02020603050405020304" pitchFamily="18" charset="0"/>
                <a:cs typeface="Times New Roman" panose="02020603050405020304" pitchFamily="18" charset="0"/>
              </a:rPr>
              <a:t>migliore nella vita, per questo abbiamo </a:t>
            </a:r>
          </a:p>
          <a:p>
            <a:r>
              <a:rPr lang="it-IT" sz="2400" dirty="0">
                <a:latin typeface="Times New Roman" panose="02020603050405020304" pitchFamily="18" charset="0"/>
                <a:cs typeface="Times New Roman" panose="02020603050405020304" pitchFamily="18" charset="0"/>
              </a:rPr>
              <a:t>pensato ad una soluzione alternativa basata </a:t>
            </a:r>
          </a:p>
          <a:p>
            <a:r>
              <a:rPr lang="it-IT" sz="2400" dirty="0">
                <a:latin typeface="Times New Roman" panose="02020603050405020304" pitchFamily="18" charset="0"/>
                <a:cs typeface="Times New Roman" panose="02020603050405020304" pitchFamily="18" charset="0"/>
              </a:rPr>
              <a:t>sul leggere il file parola per parola in modo da poter contare la dimensione della parola e confrontarla con quella presente nella variabile max.</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Per fare ciò abbiamo usato la funzione </a:t>
            </a:r>
            <a:r>
              <a:rPr lang="it-IT" sz="2400" dirty="0" err="1">
                <a:latin typeface="Times New Roman" panose="02020603050405020304" pitchFamily="18" charset="0"/>
                <a:cs typeface="Times New Roman" panose="02020603050405020304" pitchFamily="18" charset="0"/>
              </a:rPr>
              <a:t>fscanf</a:t>
            </a:r>
            <a:r>
              <a:rPr lang="it-IT" sz="2400" dirty="0">
                <a:latin typeface="Times New Roman" panose="02020603050405020304" pitchFamily="18" charset="0"/>
                <a:cs typeface="Times New Roman" panose="02020603050405020304" pitchFamily="18" charset="0"/>
              </a:rPr>
              <a:t>, la quale legge fino al prossimo spazio o ‘\n’.</a:t>
            </a:r>
          </a:p>
        </p:txBody>
      </p:sp>
      <p:pic>
        <p:nvPicPr>
          <p:cNvPr id="6" name="Immagine 5">
            <a:extLst>
              <a:ext uri="{FF2B5EF4-FFF2-40B4-BE49-F238E27FC236}">
                <a16:creationId xmlns:a16="http://schemas.microsoft.com/office/drawing/2014/main" id="{EDC7ED71-3620-4BFE-AD2C-368A70BE06C3}"/>
              </a:ext>
            </a:extLst>
          </p:cNvPr>
          <p:cNvPicPr>
            <a:picLocks noChangeAspect="1"/>
          </p:cNvPicPr>
          <p:nvPr/>
        </p:nvPicPr>
        <p:blipFill>
          <a:blip r:embed="rId2"/>
          <a:stretch>
            <a:fillRect/>
          </a:stretch>
        </p:blipFill>
        <p:spPr>
          <a:xfrm>
            <a:off x="6790054" y="1801395"/>
            <a:ext cx="4204464" cy="940660"/>
          </a:xfrm>
          <a:prstGeom prst="rect">
            <a:avLst/>
          </a:prstGeom>
        </p:spPr>
      </p:pic>
    </p:spTree>
    <p:extLst>
      <p:ext uri="{BB962C8B-B14F-4D97-AF65-F5344CB8AC3E}">
        <p14:creationId xmlns:p14="http://schemas.microsoft.com/office/powerpoint/2010/main" val="199416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6" name="Rectangle 25">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accent1"/>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cielo&#10;&#10;Descrizione generata automaticamente">
            <a:extLst>
              <a:ext uri="{FF2B5EF4-FFF2-40B4-BE49-F238E27FC236}">
                <a16:creationId xmlns:a16="http://schemas.microsoft.com/office/drawing/2014/main" id="{688E916B-4B0C-437A-9C5D-03D792F6E23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9694" y="689102"/>
            <a:ext cx="10905066" cy="5479795"/>
          </a:xfrm>
          <a:prstGeom prst="rect">
            <a:avLst/>
          </a:prstGeom>
        </p:spPr>
      </p:pic>
    </p:spTree>
    <p:extLst>
      <p:ext uri="{BB962C8B-B14F-4D97-AF65-F5344CB8AC3E}">
        <p14:creationId xmlns:p14="http://schemas.microsoft.com/office/powerpoint/2010/main" val="261776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62447BC-728A-4311-B974-08091A7F908F}"/>
              </a:ext>
            </a:extLst>
          </p:cNvPr>
          <p:cNvSpPr txBox="1"/>
          <p:nvPr/>
        </p:nvSpPr>
        <p:spPr>
          <a:xfrm>
            <a:off x="2386764" y="823480"/>
            <a:ext cx="8874793" cy="646331"/>
          </a:xfrm>
          <a:prstGeom prst="rect">
            <a:avLst/>
          </a:prstGeom>
          <a:noFill/>
        </p:spPr>
        <p:txBody>
          <a:bodyPr wrap="square" rtlCol="0">
            <a:spAutoFit/>
          </a:bodyPr>
          <a:lstStyle/>
          <a:p>
            <a:r>
              <a:rPr lang="it-IT" sz="3600" dirty="0">
                <a:latin typeface="Times New Roman" panose="02020603050405020304" pitchFamily="18" charset="0"/>
                <a:cs typeface="Times New Roman" panose="02020603050405020304" pitchFamily="18" charset="0"/>
              </a:rPr>
              <a:t>Specifiche dell’esercitazione (seconda parte): </a:t>
            </a:r>
          </a:p>
        </p:txBody>
      </p:sp>
      <p:sp>
        <p:nvSpPr>
          <p:cNvPr id="5" name="CasellaDiTesto 4">
            <a:extLst>
              <a:ext uri="{FF2B5EF4-FFF2-40B4-BE49-F238E27FC236}">
                <a16:creationId xmlns:a16="http://schemas.microsoft.com/office/drawing/2014/main" id="{C93F70C8-AB12-4E55-8CF0-53C0E657045A}"/>
              </a:ext>
            </a:extLst>
          </p:cNvPr>
          <p:cNvSpPr txBox="1"/>
          <p:nvPr/>
        </p:nvSpPr>
        <p:spPr>
          <a:xfrm>
            <a:off x="1872411" y="1469811"/>
            <a:ext cx="9314699" cy="3785652"/>
          </a:xfrm>
          <a:prstGeom prst="rect">
            <a:avLst/>
          </a:prstGeom>
          <a:noFill/>
        </p:spPr>
        <p:txBody>
          <a:bodyPr wrap="square" rtlCol="0">
            <a:spAutoFit/>
          </a:bodyPr>
          <a:lstStyle/>
          <a:p>
            <a:endParaRPr lang="it-IT"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Nella seconda parte dell’esercitazione ci viene chiesto di sviluppare un’applicazione Client/Server per eliminare una riga, specificata dall’utente, di un file presente sul filesystem del Client.</a:t>
            </a:r>
          </a:p>
          <a:p>
            <a:pPr marL="342900" indent="-342900">
              <a:buFont typeface="Arial" panose="020B0604020202020204" pitchFamily="34" charset="0"/>
              <a:buChar char="•"/>
            </a:pPr>
            <a:endParaRPr lang="it-IT"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Il Client dunque dovrà chiedere all’utente la riga da eliminare e il nome del file da cui cancellarla.</a:t>
            </a:r>
          </a:p>
          <a:p>
            <a:pPr marL="342900" indent="-342900">
              <a:buFont typeface="Arial" panose="020B0604020202020204" pitchFamily="34" charset="0"/>
              <a:buChar char="•"/>
            </a:pPr>
            <a:endParaRPr lang="it-IT"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Il server (concorrente) si occuperà di eliminare la riga specificata e inviare il file finale al client, senza salvare una copia in locale.</a:t>
            </a:r>
          </a:p>
        </p:txBody>
      </p:sp>
    </p:spTree>
    <p:extLst>
      <p:ext uri="{BB962C8B-B14F-4D97-AF65-F5344CB8AC3E}">
        <p14:creationId xmlns:p14="http://schemas.microsoft.com/office/powerpoint/2010/main" val="199616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83F430A-EF28-42B0-A2C1-6D4BABA50637}"/>
              </a:ext>
            </a:extLst>
          </p:cNvPr>
          <p:cNvSpPr txBox="1"/>
          <p:nvPr/>
        </p:nvSpPr>
        <p:spPr>
          <a:xfrm>
            <a:off x="6290398" y="72653"/>
            <a:ext cx="5943600" cy="646331"/>
          </a:xfrm>
          <a:prstGeom prst="rect">
            <a:avLst/>
          </a:prstGeom>
          <a:noFill/>
        </p:spPr>
        <p:txBody>
          <a:bodyPr wrap="square" rtlCol="0">
            <a:spAutoFit/>
          </a:bodyPr>
          <a:lstStyle/>
          <a:p>
            <a:r>
              <a:rPr lang="it-IT" sz="3600" dirty="0">
                <a:latin typeface="Times New Roman" panose="02020603050405020304" pitchFamily="18" charset="0"/>
                <a:cs typeface="Times New Roman" panose="02020603050405020304" pitchFamily="18" charset="0"/>
              </a:rPr>
              <a:t>DELETE SERVER</a:t>
            </a:r>
          </a:p>
        </p:txBody>
      </p:sp>
      <p:sp>
        <p:nvSpPr>
          <p:cNvPr id="5" name="CasellaDiTesto 4">
            <a:extLst>
              <a:ext uri="{FF2B5EF4-FFF2-40B4-BE49-F238E27FC236}">
                <a16:creationId xmlns:a16="http://schemas.microsoft.com/office/drawing/2014/main" id="{963C50B3-9787-4678-B35A-5DC10DF17445}"/>
              </a:ext>
            </a:extLst>
          </p:cNvPr>
          <p:cNvSpPr txBox="1"/>
          <p:nvPr/>
        </p:nvSpPr>
        <p:spPr>
          <a:xfrm>
            <a:off x="7067550" y="1513524"/>
            <a:ext cx="4389296" cy="830997"/>
          </a:xfrm>
          <a:prstGeom prst="rect">
            <a:avLst/>
          </a:prstGeom>
          <a:noFill/>
        </p:spPr>
        <p:txBody>
          <a:bodyPr wrap="square" rtlCol="0">
            <a:spAutoFit/>
          </a:bodyPr>
          <a:lstStyle/>
          <a:p>
            <a:endParaRPr lang="it-IT" sz="2400" dirty="0">
              <a:latin typeface="Times New Roman" panose="02020603050405020304" pitchFamily="18" charset="0"/>
              <a:cs typeface="Times New Roman" panose="02020603050405020304" pitchFamily="18" charset="0"/>
            </a:endParaRPr>
          </a:p>
          <a:p>
            <a:endParaRPr lang="it-IT" sz="2400" dirty="0">
              <a:latin typeface="Times New Roman" panose="02020603050405020304" pitchFamily="18" charset="0"/>
              <a:cs typeface="Times New Roman" panose="02020603050405020304" pitchFamily="18" charset="0"/>
            </a:endParaRPr>
          </a:p>
        </p:txBody>
      </p:sp>
      <p:pic>
        <p:nvPicPr>
          <p:cNvPr id="3" name="Immagine 2">
            <a:extLst>
              <a:ext uri="{FF2B5EF4-FFF2-40B4-BE49-F238E27FC236}">
                <a16:creationId xmlns:a16="http://schemas.microsoft.com/office/drawing/2014/main" id="{322C1623-B2C1-486E-8927-023B1F665DAE}"/>
              </a:ext>
            </a:extLst>
          </p:cNvPr>
          <p:cNvPicPr>
            <a:picLocks noChangeAspect="1"/>
          </p:cNvPicPr>
          <p:nvPr/>
        </p:nvPicPr>
        <p:blipFill rotWithShape="1">
          <a:blip r:embed="rId2"/>
          <a:srcRect b="1608"/>
          <a:stretch/>
        </p:blipFill>
        <p:spPr>
          <a:xfrm>
            <a:off x="0" y="426596"/>
            <a:ext cx="5773740" cy="6004807"/>
          </a:xfrm>
          <a:prstGeom prst="rect">
            <a:avLst/>
          </a:prstGeom>
        </p:spPr>
      </p:pic>
      <p:sp>
        <p:nvSpPr>
          <p:cNvPr id="6" name="CasellaDiTesto 5">
            <a:extLst>
              <a:ext uri="{FF2B5EF4-FFF2-40B4-BE49-F238E27FC236}">
                <a16:creationId xmlns:a16="http://schemas.microsoft.com/office/drawing/2014/main" id="{F461BEF4-A335-42F9-AA88-B08BA2217E1B}"/>
              </a:ext>
            </a:extLst>
          </p:cNvPr>
          <p:cNvSpPr txBox="1"/>
          <p:nvPr/>
        </p:nvSpPr>
        <p:spPr>
          <a:xfrm>
            <a:off x="5897461" y="805343"/>
            <a:ext cx="5142451" cy="4893647"/>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Per usare un server concorrente facciamo in modo che il processo padre crei un processo figlio per ogni richiesta.</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Il figlio si occuperà di trovare la linea da eliminare leggendo il file byte per byte dalla connessione in modo da distinguere una linea dall’altra quando troviamo il carattere ‘\n’. </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Il file sarà ritrasmesso al cliente senza la linea da eliminare.</a:t>
            </a:r>
          </a:p>
        </p:txBody>
      </p:sp>
    </p:spTree>
    <p:extLst>
      <p:ext uri="{BB962C8B-B14F-4D97-AF65-F5344CB8AC3E}">
        <p14:creationId xmlns:p14="http://schemas.microsoft.com/office/powerpoint/2010/main" val="212773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BA4C7F2-E0C6-4D59-B0C4-6C99F63B72EF}"/>
              </a:ext>
            </a:extLst>
          </p:cNvPr>
          <p:cNvSpPr txBox="1"/>
          <p:nvPr/>
        </p:nvSpPr>
        <p:spPr>
          <a:xfrm>
            <a:off x="2420923" y="723205"/>
            <a:ext cx="4991100"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DELETE CLIENT</a:t>
            </a:r>
          </a:p>
        </p:txBody>
      </p:sp>
      <p:sp>
        <p:nvSpPr>
          <p:cNvPr id="2" name="CasellaDiTesto 1">
            <a:extLst>
              <a:ext uri="{FF2B5EF4-FFF2-40B4-BE49-F238E27FC236}">
                <a16:creationId xmlns:a16="http://schemas.microsoft.com/office/drawing/2014/main" id="{B8A38C47-D512-478A-9C19-DBD44A1303FC}"/>
              </a:ext>
            </a:extLst>
          </p:cNvPr>
          <p:cNvSpPr txBox="1"/>
          <p:nvPr/>
        </p:nvSpPr>
        <p:spPr>
          <a:xfrm>
            <a:off x="1149291" y="1322034"/>
            <a:ext cx="7306811" cy="2677656"/>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Il client, una volta inviato il file al server, rimane in attesa che il server mandi il file modificato, in modo da poterlo salvare sul proprio file system e stamparlo a video.</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Per fare ciò abbiamo pensato in prima battuta di fare degli invii / delle ricezioni byte per byte, ciò risulta essere poco efficiente.</a:t>
            </a:r>
          </a:p>
        </p:txBody>
      </p:sp>
      <p:sp>
        <p:nvSpPr>
          <p:cNvPr id="8" name="CasellaDiTesto 7">
            <a:extLst>
              <a:ext uri="{FF2B5EF4-FFF2-40B4-BE49-F238E27FC236}">
                <a16:creationId xmlns:a16="http://schemas.microsoft.com/office/drawing/2014/main" id="{059B00A3-B123-4887-9320-67908A679FDB}"/>
              </a:ext>
            </a:extLst>
          </p:cNvPr>
          <p:cNvSpPr txBox="1"/>
          <p:nvPr/>
        </p:nvSpPr>
        <p:spPr>
          <a:xfrm>
            <a:off x="5828072" y="4433653"/>
            <a:ext cx="5388009" cy="1938992"/>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Anche in questo caso abbiamo pensato ad una soluzione alternativa che prevede l’uso di un buffer di dimensione 256 byte, sia per l’invio del file che per la ricezione del file modificato.</a:t>
            </a:r>
          </a:p>
        </p:txBody>
      </p:sp>
      <p:pic>
        <p:nvPicPr>
          <p:cNvPr id="12" name="Immagine 11">
            <a:extLst>
              <a:ext uri="{FF2B5EF4-FFF2-40B4-BE49-F238E27FC236}">
                <a16:creationId xmlns:a16="http://schemas.microsoft.com/office/drawing/2014/main" id="{ECD7ED11-ABA3-40BB-AB34-403B3EB1765B}"/>
              </a:ext>
            </a:extLst>
          </p:cNvPr>
          <p:cNvPicPr>
            <a:picLocks noChangeAspect="1"/>
          </p:cNvPicPr>
          <p:nvPr/>
        </p:nvPicPr>
        <p:blipFill rotWithShape="1">
          <a:blip r:embed="rId2"/>
          <a:srcRect b="4737"/>
          <a:stretch/>
        </p:blipFill>
        <p:spPr>
          <a:xfrm>
            <a:off x="1149291" y="3999690"/>
            <a:ext cx="3988862" cy="1062995"/>
          </a:xfrm>
          <a:prstGeom prst="rect">
            <a:avLst/>
          </a:prstGeom>
        </p:spPr>
      </p:pic>
      <p:pic>
        <p:nvPicPr>
          <p:cNvPr id="18" name="Immagine 17">
            <a:extLst>
              <a:ext uri="{FF2B5EF4-FFF2-40B4-BE49-F238E27FC236}">
                <a16:creationId xmlns:a16="http://schemas.microsoft.com/office/drawing/2014/main" id="{020CF58A-40E4-4DB3-B874-FCA9419FEDF3}"/>
              </a:ext>
            </a:extLst>
          </p:cNvPr>
          <p:cNvPicPr>
            <a:picLocks noChangeAspect="1"/>
          </p:cNvPicPr>
          <p:nvPr/>
        </p:nvPicPr>
        <p:blipFill>
          <a:blip r:embed="rId3"/>
          <a:stretch>
            <a:fillRect/>
          </a:stretch>
        </p:blipFill>
        <p:spPr>
          <a:xfrm>
            <a:off x="1149291" y="5305318"/>
            <a:ext cx="3988862" cy="1401836"/>
          </a:xfrm>
          <a:prstGeom prst="rect">
            <a:avLst/>
          </a:prstGeom>
        </p:spPr>
      </p:pic>
      <p:pic>
        <p:nvPicPr>
          <p:cNvPr id="20" name="Immagine 19">
            <a:extLst>
              <a:ext uri="{FF2B5EF4-FFF2-40B4-BE49-F238E27FC236}">
                <a16:creationId xmlns:a16="http://schemas.microsoft.com/office/drawing/2014/main" id="{3CC91722-9AED-427B-86FD-AE70DE3F5D2B}"/>
              </a:ext>
            </a:extLst>
          </p:cNvPr>
          <p:cNvPicPr>
            <a:picLocks noChangeAspect="1"/>
          </p:cNvPicPr>
          <p:nvPr/>
        </p:nvPicPr>
        <p:blipFill>
          <a:blip r:embed="rId4"/>
          <a:stretch>
            <a:fillRect/>
          </a:stretch>
        </p:blipFill>
        <p:spPr>
          <a:xfrm>
            <a:off x="8567761" y="917164"/>
            <a:ext cx="3458396" cy="1057423"/>
          </a:xfrm>
          <a:prstGeom prst="rect">
            <a:avLst/>
          </a:prstGeom>
        </p:spPr>
      </p:pic>
      <p:pic>
        <p:nvPicPr>
          <p:cNvPr id="22" name="Immagine 21">
            <a:extLst>
              <a:ext uri="{FF2B5EF4-FFF2-40B4-BE49-F238E27FC236}">
                <a16:creationId xmlns:a16="http://schemas.microsoft.com/office/drawing/2014/main" id="{9D3C784C-08D0-48BE-B038-E82E5661F7DB}"/>
              </a:ext>
            </a:extLst>
          </p:cNvPr>
          <p:cNvPicPr>
            <a:picLocks noChangeAspect="1"/>
          </p:cNvPicPr>
          <p:nvPr/>
        </p:nvPicPr>
        <p:blipFill>
          <a:blip r:embed="rId5"/>
          <a:stretch>
            <a:fillRect/>
          </a:stretch>
        </p:blipFill>
        <p:spPr>
          <a:xfrm>
            <a:off x="8567761" y="2286119"/>
            <a:ext cx="3463837" cy="1268931"/>
          </a:xfrm>
          <a:prstGeom prst="rect">
            <a:avLst/>
          </a:prstGeom>
        </p:spPr>
      </p:pic>
    </p:spTree>
    <p:extLst>
      <p:ext uri="{BB962C8B-B14F-4D97-AF65-F5344CB8AC3E}">
        <p14:creationId xmlns:p14="http://schemas.microsoft.com/office/powerpoint/2010/main" val="1970245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924</TotalTime>
  <Words>986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MS Shell Dlg 2</vt:lpstr>
      <vt:lpstr>Times New Roman</vt:lpstr>
      <vt:lpstr>Wingdings</vt:lpstr>
      <vt:lpstr>Wingdings 3</vt:lpstr>
      <vt:lpstr>Madison</vt:lpstr>
      <vt:lpstr>Esercitazione 3  Conteggio Parole/Elimina Linea Socket C senza e con connessione  Corso di Reti di Calcolatori T</vt:lpstr>
      <vt:lpstr>SPECIFICHE DELL’ESERCITAZIONE (PRIMA PARTE)</vt:lpstr>
      <vt:lpstr>Presentazione standard di PowerPoint</vt:lpstr>
      <vt:lpstr>Presentazione standard di PowerPoint</vt:lpstr>
      <vt:lpstr>MAX WORD SERVER (SOLUZIONE ALTERNATIVA)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Esercitazione 1  Scambio Righe Socket Java senza connessione  Corso di Reti di Calcolatori T</dc:title>
  <dc:creator>Giulia Bal</dc:creator>
  <cp:lastModifiedBy>Gianmiriano Porrazzo - gianmiriano.porrazzo@studio.unibo.it</cp:lastModifiedBy>
  <cp:revision>15</cp:revision>
  <dcterms:created xsi:type="dcterms:W3CDTF">2021-10-15T10:33:33Z</dcterms:created>
  <dcterms:modified xsi:type="dcterms:W3CDTF">2021-11-01T21:19:28Z</dcterms:modified>
</cp:coreProperties>
</file>