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sldIdLst>
    <p:sldId id="256" r:id="rId4"/>
    <p:sldId id="258" r:id="rId5"/>
    <p:sldId id="266" r:id="rId6"/>
    <p:sldId id="274" r:id="rId7"/>
    <p:sldId id="282" r:id="rId8"/>
    <p:sldId id="287" r:id="rId9"/>
    <p:sldId id="257" r:id="rId10"/>
    <p:sldId id="260" r:id="rId11"/>
    <p:sldId id="269" r:id="rId12"/>
    <p:sldId id="272" r:id="rId13"/>
    <p:sldId id="288" r:id="rId14"/>
    <p:sldId id="290" r:id="rId15"/>
    <p:sldId id="261" r:id="rId16"/>
    <p:sldId id="265" r:id="rId17"/>
    <p:sldId id="264" r:id="rId18"/>
    <p:sldId id="271" r:id="rId19"/>
    <p:sldId id="273" r:id="rId20"/>
    <p:sldId id="292" r:id="rId21"/>
    <p:sldId id="279" r:id="rId22"/>
    <p:sldId id="286" r:id="rId23"/>
    <p:sldId id="268" r:id="rId24"/>
    <p:sldId id="291" r:id="rId25"/>
    <p:sldId id="267" r:id="rId26"/>
    <p:sldId id="280" r:id="rId27"/>
    <p:sldId id="285" r:id="rId28"/>
    <p:sldId id="262" r:id="rId29"/>
    <p:sldId id="259" r:id="rId30"/>
    <p:sldId id="281" r:id="rId3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50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60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00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8125" y="419100"/>
            <a:ext cx="2619375" cy="240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419100"/>
            <a:ext cx="7705725" cy="240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53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6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61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3707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841500"/>
            <a:ext cx="5562600" cy="75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1300" y="1841500"/>
            <a:ext cx="5562600" cy="75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699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97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91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490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0730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674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2251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05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4500" y="254000"/>
            <a:ext cx="2819400" cy="915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254000"/>
            <a:ext cx="8305800" cy="915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397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77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577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45575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73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367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91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711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78196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08087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2266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6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40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2700" y="16891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1300" y="16891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63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89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04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611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0535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0924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2700" y="16891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AutoShape 2"/>
          <p:cNvSpPr>
            <a:spLocks/>
          </p:cNvSpPr>
          <p:nvPr/>
        </p:nvSpPr>
        <p:spPr bwMode="auto">
          <a:xfrm>
            <a:off x="889000" y="355600"/>
            <a:ext cx="11252200" cy="12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91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393700" y="7938"/>
            <a:ext cx="457200" cy="9271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1468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468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F2F1E7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rot="10800000">
            <a:off x="12090400" y="1006475"/>
            <a:ext cx="914400" cy="0"/>
          </a:xfrm>
          <a:prstGeom prst="line">
            <a:avLst/>
          </a:prstGeom>
          <a:noFill/>
          <a:ln w="25400" cap="flat">
            <a:solidFill>
              <a:srgbClr val="F2F1E7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37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38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2827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2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8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4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09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5560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/>
          </p:cNvSpPr>
          <p:nvPr/>
        </p:nvSpPr>
        <p:spPr bwMode="auto">
          <a:xfrm>
            <a:off x="889000" y="355600"/>
            <a:ext cx="11252200" cy="12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6300" y="254000"/>
            <a:ext cx="112522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6300" y="1841500"/>
            <a:ext cx="11277600" cy="756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393700" y="7938"/>
            <a:ext cx="457200" cy="9271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1468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468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F2F1E7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rot="10800000">
            <a:off x="12090400" y="1006475"/>
            <a:ext cx="914400" cy="0"/>
          </a:xfrm>
          <a:prstGeom prst="line">
            <a:avLst/>
          </a:prstGeom>
          <a:noFill/>
          <a:ln w="25400" cap="flat">
            <a:solidFill>
              <a:srgbClr val="F2F1E7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715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097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8542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987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559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2131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703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127500" indent="-571500" algn="l" rtl="0" fontAlgn="base">
        <a:spcBef>
          <a:spcPts val="2400"/>
        </a:spcBef>
        <a:spcAft>
          <a:spcPct val="0"/>
        </a:spcAft>
        <a:buSzPct val="52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eek.com/articles/geek-cetera/youtube-channel-teaches-sorting-algorithms-through-folk-dance-2011041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RIJEN Sorteren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Algoritmen en datastructuren 1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2933700"/>
            <a:ext cx="711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err="1"/>
              <a:t>verwissel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080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unction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verwissel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lijst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 van,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naar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889000" lvl="2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hulp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lijst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[van];</a:t>
            </a:r>
          </a:p>
          <a:p>
            <a:pPr marL="889000" lvl="2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lijst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[van] 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lijst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naar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889000" lvl="2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lijst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naar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hulp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080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}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841500"/>
            <a:ext cx="11277600" cy="6845300"/>
          </a:xfrm>
        </p:spPr>
        <p:txBody>
          <a:bodyPr/>
          <a:lstStyle/>
          <a:p>
            <a:r>
              <a:rPr lang="nl-NL" dirty="0" smtClean="0">
                <a:effectLst/>
              </a:rPr>
              <a:t>Zoek de kleinste waarde in de lijst. </a:t>
            </a:r>
          </a:p>
          <a:p>
            <a:r>
              <a:rPr lang="nl-NL" dirty="0" smtClean="0">
                <a:effectLst/>
              </a:rPr>
              <a:t>Verwissel het met de eerste waarde in de lijst. </a:t>
            </a:r>
          </a:p>
          <a:p>
            <a:r>
              <a:rPr lang="nl-NL" dirty="0" smtClean="0">
                <a:effectLst/>
              </a:rPr>
              <a:t>Herhaal de bovenstaande stappen met de rest van de lijst. </a:t>
            </a:r>
          </a:p>
        </p:txBody>
      </p:sp>
    </p:spTree>
    <p:extLst>
      <p:ext uri="{BB962C8B-B14F-4D97-AF65-F5344CB8AC3E}">
        <p14:creationId xmlns:p14="http://schemas.microsoft.com/office/powerpoint/2010/main" val="83327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27178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39751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52324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4897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77470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90043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717800" y="14605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9751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52324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64897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77470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90043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717800" y="2832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3975100" y="2832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52324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4897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7470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90043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2730500" y="41910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3975100" y="41910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5232400" y="41910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64897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77470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90043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2717800" y="55626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3975100" y="55626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5232400" y="55626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6489700" y="55626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7747000" y="55626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9004300" y="55626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27051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39624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52197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64770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7343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8991600" y="82931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85" name="Rectangle 37"/>
          <p:cNvSpPr>
            <a:spLocks/>
          </p:cNvSpPr>
          <p:nvPr/>
        </p:nvSpPr>
        <p:spPr bwMode="auto">
          <a:xfrm>
            <a:off x="2717800" y="69088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86" name="Rectangle 38"/>
          <p:cNvSpPr>
            <a:spLocks/>
          </p:cNvSpPr>
          <p:nvPr/>
        </p:nvSpPr>
        <p:spPr bwMode="auto">
          <a:xfrm>
            <a:off x="3975100" y="69088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87" name="Rectangle 39"/>
          <p:cNvSpPr>
            <a:spLocks/>
          </p:cNvSpPr>
          <p:nvPr/>
        </p:nvSpPr>
        <p:spPr bwMode="auto">
          <a:xfrm>
            <a:off x="5232400" y="69088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88" name="Rectangle 40"/>
          <p:cNvSpPr>
            <a:spLocks/>
          </p:cNvSpPr>
          <p:nvPr/>
        </p:nvSpPr>
        <p:spPr bwMode="auto">
          <a:xfrm>
            <a:off x="6489700" y="69088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89" name="Rectangle 41"/>
          <p:cNvSpPr>
            <a:spLocks/>
          </p:cNvSpPr>
          <p:nvPr/>
        </p:nvSpPr>
        <p:spPr bwMode="auto">
          <a:xfrm>
            <a:off x="7747000" y="6908800"/>
            <a:ext cx="1270000" cy="1270000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90" name="Rectangle 42"/>
          <p:cNvSpPr>
            <a:spLocks/>
          </p:cNvSpPr>
          <p:nvPr/>
        </p:nvSpPr>
        <p:spPr bwMode="auto">
          <a:xfrm>
            <a:off x="9004300" y="69088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565833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  <p:bldP spid="27656" grpId="0" animBg="1" autoUpdateAnimBg="0"/>
      <p:bldP spid="27657" grpId="0" animBg="1" autoUpdateAnimBg="0"/>
      <p:bldP spid="27658" grpId="0" animBg="1" autoUpdateAnimBg="0"/>
      <p:bldP spid="27659" grpId="0" animBg="1" autoUpdateAnimBg="0"/>
      <p:bldP spid="27660" grpId="0" animBg="1" autoUpdateAnimBg="0"/>
      <p:bldP spid="27661" grpId="0" animBg="1" autoUpdateAnimBg="0"/>
      <p:bldP spid="27662" grpId="0" animBg="1" autoUpdateAnimBg="0"/>
      <p:bldP spid="27663" grpId="0" animBg="1" autoUpdateAnimBg="0"/>
      <p:bldP spid="27664" grpId="0" animBg="1" autoUpdateAnimBg="0"/>
      <p:bldP spid="27665" grpId="0" animBg="1" autoUpdateAnimBg="0"/>
      <p:bldP spid="27666" grpId="0" animBg="1" autoUpdateAnimBg="0"/>
      <p:bldP spid="27667" grpId="0" animBg="1" autoUpdateAnimBg="0"/>
      <p:bldP spid="27668" grpId="0" animBg="1" autoUpdateAnimBg="0"/>
      <p:bldP spid="27669" grpId="0" animBg="1" autoUpdateAnimBg="0"/>
      <p:bldP spid="27670" grpId="0" animBg="1" autoUpdateAnimBg="0"/>
      <p:bldP spid="27671" grpId="0" animBg="1" autoUpdateAnimBg="0"/>
      <p:bldP spid="27672" grpId="0" animBg="1" autoUpdateAnimBg="0"/>
      <p:bldP spid="27673" grpId="0" animBg="1" autoUpdateAnimBg="0"/>
      <p:bldP spid="27674" grpId="0" animBg="1" autoUpdateAnimBg="0"/>
      <p:bldP spid="27675" grpId="0" animBg="1" autoUpdateAnimBg="0"/>
      <p:bldP spid="27676" grpId="0" animBg="1" autoUpdateAnimBg="0"/>
      <p:bldP spid="27677" grpId="0" animBg="1" autoUpdateAnimBg="0"/>
      <p:bldP spid="27678" grpId="0" animBg="1" autoUpdateAnimBg="0"/>
      <p:bldP spid="27679" grpId="0" animBg="1" autoUpdateAnimBg="0"/>
      <p:bldP spid="27680" grpId="0" animBg="1" autoUpdateAnimBg="0"/>
      <p:bldP spid="27681" grpId="0" animBg="1" autoUpdateAnimBg="0"/>
      <p:bldP spid="27682" grpId="0" animBg="1" autoUpdateAnimBg="0"/>
      <p:bldP spid="27683" grpId="0" animBg="1" autoUpdateAnimBg="0"/>
      <p:bldP spid="27684" grpId="0" animBg="1" autoUpdateAnimBg="0"/>
      <p:bldP spid="27685" grpId="0" animBg="1" autoUpdateAnimBg="0"/>
      <p:bldP spid="27686" grpId="0" animBg="1" autoUpdateAnimBg="0"/>
      <p:bldP spid="27687" grpId="0" animBg="1" autoUpdateAnimBg="0"/>
      <p:bldP spid="27688" grpId="0" animBg="1" autoUpdateAnimBg="0"/>
      <p:bldP spid="27689" grpId="0" animBg="1" autoUpdateAnimBg="0"/>
      <p:bldP spid="276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60071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Je loopt systematisch langs een rij elementen, terwijl je ondertussen de elementen die niet in de goede volgorde staan verwisselt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Baksteensort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Een rij van n ongesorteerde getallen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vergelijk de eerste twee getallen en, verwissel ze als ze niet op volgorde staan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ga naar de volgende twee getallen en verwissel indien nodig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herhaal dit tot je aan het einde van de rij bent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Aan het eind gekomen weet je zeker dat het grootste getal achteraan staat. Omdat het grootste getal op zijn plaats staat is het probleem in feite 1 kleiner geworden: het ongesorteerde gedeelte van de rij bevat nog maar n-1 elementen.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herhaal nu de drie vorige stappen, zodat het een na grootste getal op zijn plaats komt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27178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39751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52324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4897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77470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9004300" y="762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7178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9751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52324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64897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7747000" y="14605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9004300" y="14605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7178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39751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52324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489700" y="28321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747000" y="2832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9004300" y="2832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27305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39751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5232400" y="41910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6489700" y="41910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7747000" y="41910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9004300" y="41910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2717800" y="55626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3975100" y="55626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5232400" y="5562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6489700" y="5562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7747000" y="5562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9004300" y="5562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27051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39624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52197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64770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7343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8991600" y="82931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7685" name="Rectangle 37"/>
          <p:cNvSpPr>
            <a:spLocks/>
          </p:cNvSpPr>
          <p:nvPr/>
        </p:nvSpPr>
        <p:spPr bwMode="auto">
          <a:xfrm>
            <a:off x="2717800" y="6908800"/>
            <a:ext cx="1270000" cy="127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7686" name="Rectangle 38"/>
          <p:cNvSpPr>
            <a:spLocks/>
          </p:cNvSpPr>
          <p:nvPr/>
        </p:nvSpPr>
        <p:spPr bwMode="auto">
          <a:xfrm>
            <a:off x="3975100" y="690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7687" name="Rectangle 39"/>
          <p:cNvSpPr>
            <a:spLocks/>
          </p:cNvSpPr>
          <p:nvPr/>
        </p:nvSpPr>
        <p:spPr bwMode="auto">
          <a:xfrm>
            <a:off x="5232400" y="690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7688" name="Rectangle 40"/>
          <p:cNvSpPr>
            <a:spLocks/>
          </p:cNvSpPr>
          <p:nvPr/>
        </p:nvSpPr>
        <p:spPr bwMode="auto">
          <a:xfrm>
            <a:off x="6489700" y="690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7689" name="Rectangle 41"/>
          <p:cNvSpPr>
            <a:spLocks/>
          </p:cNvSpPr>
          <p:nvPr/>
        </p:nvSpPr>
        <p:spPr bwMode="auto">
          <a:xfrm>
            <a:off x="7747000" y="690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7690" name="Rectangle 42"/>
          <p:cNvSpPr>
            <a:spLocks/>
          </p:cNvSpPr>
          <p:nvPr/>
        </p:nvSpPr>
        <p:spPr bwMode="auto">
          <a:xfrm>
            <a:off x="9004300" y="690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  <p:bldP spid="27656" grpId="0" animBg="1" autoUpdateAnimBg="0"/>
      <p:bldP spid="27657" grpId="0" animBg="1" autoUpdateAnimBg="0"/>
      <p:bldP spid="27658" grpId="0" animBg="1" autoUpdateAnimBg="0"/>
      <p:bldP spid="27659" grpId="0" animBg="1" autoUpdateAnimBg="0"/>
      <p:bldP spid="27660" grpId="0" animBg="1" autoUpdateAnimBg="0"/>
      <p:bldP spid="27661" grpId="0" animBg="1" autoUpdateAnimBg="0"/>
      <p:bldP spid="27662" grpId="0" animBg="1" autoUpdateAnimBg="0"/>
      <p:bldP spid="27663" grpId="0" animBg="1" autoUpdateAnimBg="0"/>
      <p:bldP spid="27664" grpId="0" animBg="1" autoUpdateAnimBg="0"/>
      <p:bldP spid="27665" grpId="0" animBg="1" autoUpdateAnimBg="0"/>
      <p:bldP spid="27666" grpId="0" animBg="1" autoUpdateAnimBg="0"/>
      <p:bldP spid="27667" grpId="0" animBg="1" autoUpdateAnimBg="0"/>
      <p:bldP spid="27668" grpId="0" animBg="1" autoUpdateAnimBg="0"/>
      <p:bldP spid="27669" grpId="0" animBg="1" autoUpdateAnimBg="0"/>
      <p:bldP spid="27670" grpId="0" animBg="1" autoUpdateAnimBg="0"/>
      <p:bldP spid="27671" grpId="0" animBg="1" autoUpdateAnimBg="0"/>
      <p:bldP spid="27672" grpId="0" animBg="1" autoUpdateAnimBg="0"/>
      <p:bldP spid="27673" grpId="0" animBg="1" autoUpdateAnimBg="0"/>
      <p:bldP spid="27674" grpId="0" animBg="1" autoUpdateAnimBg="0"/>
      <p:bldP spid="27675" grpId="0" animBg="1" autoUpdateAnimBg="0"/>
      <p:bldP spid="27676" grpId="0" animBg="1" autoUpdateAnimBg="0"/>
      <p:bldP spid="27677" grpId="0" animBg="1" autoUpdateAnimBg="0"/>
      <p:bldP spid="27678" grpId="0" animBg="1" autoUpdateAnimBg="0"/>
      <p:bldP spid="27679" grpId="0" animBg="1" autoUpdateAnimBg="0"/>
      <p:bldP spid="27680" grpId="0" animBg="1" autoUpdateAnimBg="0"/>
      <p:bldP spid="27681" grpId="0" animBg="1" autoUpdateAnimBg="0"/>
      <p:bldP spid="27682" grpId="0" animBg="1" autoUpdateAnimBg="0"/>
      <p:bldP spid="27683" grpId="0" animBg="1" autoUpdateAnimBg="0"/>
      <p:bldP spid="27684" grpId="0" animBg="1" autoUpdateAnimBg="0"/>
      <p:bldP spid="27685" grpId="0" animBg="1" autoUpdateAnimBg="0"/>
      <p:bldP spid="27686" grpId="0" animBg="1" autoUpdateAnimBg="0"/>
      <p:bldP spid="27687" grpId="0" animBg="1" autoUpdateAnimBg="0"/>
      <p:bldP spid="27688" grpId="0" animBg="1" autoUpdateAnimBg="0"/>
      <p:bldP spid="27689" grpId="0" animBg="1" autoUpdateAnimBg="0"/>
      <p:bldP spid="2769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QUICK SORT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6769100"/>
          </a:xfrm>
          <a:ln/>
        </p:spPr>
        <p:txBody>
          <a:bodyPr/>
          <a:lstStyle/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Je </a:t>
            </a:r>
            <a:r>
              <a:rPr lang="en-US" dirty="0" err="1"/>
              <a:t>kiest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spilwaarde</a:t>
            </a:r>
            <a:r>
              <a:rPr lang="en-US" dirty="0"/>
              <a:t> 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/>
              <a:t>Je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die </a:t>
            </a:r>
            <a:r>
              <a:rPr lang="en-US" dirty="0" err="1"/>
              <a:t>kleiner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 </a:t>
            </a:r>
            <a:r>
              <a:rPr lang="en-US" dirty="0" err="1"/>
              <a:t>spilwaarde</a:t>
            </a:r>
            <a:r>
              <a:rPr lang="en-US" dirty="0"/>
              <a:t> links van de </a:t>
            </a:r>
            <a:r>
              <a:rPr lang="en-US" dirty="0" err="1"/>
              <a:t>spilwaarde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en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die </a:t>
            </a:r>
            <a:r>
              <a:rPr lang="en-US" dirty="0" err="1"/>
              <a:t>groter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van de </a:t>
            </a:r>
            <a:r>
              <a:rPr lang="en-US" dirty="0" err="1"/>
              <a:t>spilwaarde</a:t>
            </a:r>
            <a:r>
              <a:rPr lang="en-US" dirty="0"/>
              <a:t> </a:t>
            </a:r>
            <a:r>
              <a:rPr lang="en-US" dirty="0" err="1"/>
              <a:t>staan</a:t>
            </a:r>
            <a:endParaRPr lang="en-US" dirty="0"/>
          </a:p>
          <a:p>
            <a:pPr marL="1905000" lvl="3">
              <a:buFontTx/>
              <a:buBlip>
                <a:blip r:embed="rId2"/>
              </a:buBlip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herhaal</a:t>
            </a:r>
            <a:r>
              <a:rPr lang="en-US" dirty="0"/>
              <a:t> je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elk van de 2 </a:t>
            </a:r>
            <a:r>
              <a:rPr lang="en-US" dirty="0" err="1"/>
              <a:t>deelrijen</a:t>
            </a:r>
            <a:endParaRPr lang="en-US" dirty="0"/>
          </a:p>
          <a:p>
            <a:pPr marL="2349500" lvl="4">
              <a:buFontTx/>
              <a:buBlip>
                <a:blip r:embed="rId2"/>
              </a:buBlip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herhaal</a:t>
            </a:r>
            <a:r>
              <a:rPr lang="en-US" dirty="0"/>
              <a:t> je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elk van de 4 </a:t>
            </a:r>
            <a:r>
              <a:rPr lang="en-US" dirty="0" err="1"/>
              <a:t>deelrijen</a:t>
            </a:r>
            <a:r>
              <a:rPr lang="en-US" dirty="0"/>
              <a:t> </a:t>
            </a:r>
          </a:p>
          <a:p>
            <a:pPr marL="2349500" lvl="4">
              <a:buFontTx/>
              <a:buBlip>
                <a:blip r:embed="rId2"/>
              </a:buBlip>
            </a:pPr>
            <a:r>
              <a:rPr lang="en-US" dirty="0">
                <a:ea typeface="Gill Sans" charset="0"/>
                <a:cs typeface="Gill Sans" charset="0"/>
              </a:rPr>
              <a:t>...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7178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9751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52324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4897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77470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9004300" y="1905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232400" y="1905000"/>
            <a:ext cx="1270000" cy="1270000"/>
          </a:xfrm>
          <a:prstGeom prst="rect">
            <a:avLst/>
          </a:prstGeom>
          <a:solidFill>
            <a:srgbClr val="FF00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15494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5" name="Rectangle 9"/>
          <p:cNvSpPr>
            <a:spLocks/>
          </p:cNvSpPr>
          <p:nvPr/>
        </p:nvSpPr>
        <p:spPr bwMode="auto">
          <a:xfrm>
            <a:off x="28194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9706" name="Rectangle 10"/>
          <p:cNvSpPr>
            <a:spLocks/>
          </p:cNvSpPr>
          <p:nvPr/>
        </p:nvSpPr>
        <p:spPr bwMode="auto">
          <a:xfrm>
            <a:off x="59690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7" name="Rectangle 11"/>
          <p:cNvSpPr>
            <a:spLocks/>
          </p:cNvSpPr>
          <p:nvPr/>
        </p:nvSpPr>
        <p:spPr bwMode="auto">
          <a:xfrm>
            <a:off x="72390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8" name="Rectangle 12"/>
          <p:cNvSpPr>
            <a:spLocks/>
          </p:cNvSpPr>
          <p:nvPr/>
        </p:nvSpPr>
        <p:spPr bwMode="auto">
          <a:xfrm>
            <a:off x="85090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09" name="Rectangle 13"/>
          <p:cNvSpPr>
            <a:spLocks/>
          </p:cNvSpPr>
          <p:nvPr/>
        </p:nvSpPr>
        <p:spPr bwMode="auto">
          <a:xfrm>
            <a:off x="9779000" y="34798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10" name="Rectangle 14"/>
          <p:cNvSpPr>
            <a:spLocks/>
          </p:cNvSpPr>
          <p:nvPr/>
        </p:nvSpPr>
        <p:spPr bwMode="auto">
          <a:xfrm>
            <a:off x="2819400" y="3479800"/>
            <a:ext cx="1270000" cy="1270000"/>
          </a:xfrm>
          <a:prstGeom prst="rect">
            <a:avLst/>
          </a:prstGeom>
          <a:solidFill>
            <a:srgbClr val="FF00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11" name="Rectangle 15"/>
          <p:cNvSpPr>
            <a:spLocks/>
          </p:cNvSpPr>
          <p:nvPr/>
        </p:nvSpPr>
        <p:spPr bwMode="auto">
          <a:xfrm>
            <a:off x="8509000" y="3479800"/>
            <a:ext cx="1270000" cy="1270000"/>
          </a:xfrm>
          <a:prstGeom prst="rect">
            <a:avLst/>
          </a:prstGeom>
          <a:solidFill>
            <a:srgbClr val="FF00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712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29713" name="Rectangle 17"/>
          <p:cNvSpPr>
            <a:spLocks/>
          </p:cNvSpPr>
          <p:nvPr/>
        </p:nvSpPr>
        <p:spPr bwMode="auto">
          <a:xfrm>
            <a:off x="53427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9714" name="Rectangle 18"/>
          <p:cNvSpPr>
            <a:spLocks/>
          </p:cNvSpPr>
          <p:nvPr/>
        </p:nvSpPr>
        <p:spPr bwMode="auto">
          <a:xfrm>
            <a:off x="40727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91527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27900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9717" name="Rectangle 21"/>
          <p:cNvSpPr>
            <a:spLocks/>
          </p:cNvSpPr>
          <p:nvPr/>
        </p:nvSpPr>
        <p:spPr bwMode="auto">
          <a:xfrm>
            <a:off x="66127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9718" name="Rectangle 22"/>
          <p:cNvSpPr>
            <a:spLocks/>
          </p:cNvSpPr>
          <p:nvPr/>
        </p:nvSpPr>
        <p:spPr bwMode="auto">
          <a:xfrm>
            <a:off x="7882765" y="81788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712200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5805331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6" name="Rectangle 12"/>
          <p:cNvSpPr>
            <a:spLocks/>
          </p:cNvSpPr>
          <p:nvPr/>
        </p:nvSpPr>
        <p:spPr bwMode="auto">
          <a:xfrm>
            <a:off x="7075331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9982200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7075331" y="5080000"/>
            <a:ext cx="1270000" cy="1270000"/>
          </a:xfrm>
          <a:prstGeom prst="rect">
            <a:avLst/>
          </a:prstGeom>
          <a:solidFill>
            <a:srgbClr val="FF00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9982200" y="5080000"/>
            <a:ext cx="1270000" cy="1270000"/>
          </a:xfrm>
          <a:prstGeom prst="rect">
            <a:avLst/>
          </a:prstGeom>
          <a:solidFill>
            <a:srgbClr val="FF00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1473200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32" name="Rectangle 9"/>
          <p:cNvSpPr>
            <a:spLocks/>
          </p:cNvSpPr>
          <p:nvPr/>
        </p:nvSpPr>
        <p:spPr bwMode="auto">
          <a:xfrm>
            <a:off x="2870200" y="50800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34" name="Rectangle 10"/>
          <p:cNvSpPr>
            <a:spLocks/>
          </p:cNvSpPr>
          <p:nvPr/>
        </p:nvSpPr>
        <p:spPr bwMode="auto">
          <a:xfrm>
            <a:off x="8636000" y="66294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35" name="Rectangle 11"/>
          <p:cNvSpPr>
            <a:spLocks/>
          </p:cNvSpPr>
          <p:nvPr/>
        </p:nvSpPr>
        <p:spPr bwMode="auto">
          <a:xfrm>
            <a:off x="5740400" y="66294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7137400" y="66294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10033000" y="66294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 autoUpdateAnimBg="0"/>
      <p:bldP spid="29704" grpId="0" animBg="1" autoUpdateAnimBg="0"/>
      <p:bldP spid="29705" grpId="0" animBg="1" autoUpdateAnimBg="0"/>
      <p:bldP spid="29706" grpId="0" animBg="1" autoUpdateAnimBg="0"/>
      <p:bldP spid="29707" grpId="0" animBg="1" autoUpdateAnimBg="0"/>
      <p:bldP spid="29708" grpId="0" animBg="1" autoUpdateAnimBg="0"/>
      <p:bldP spid="29709" grpId="0" animBg="1" autoUpdateAnimBg="0"/>
      <p:bldP spid="29710" grpId="0" animBg="1" autoUpdateAnimBg="0"/>
      <p:bldP spid="29711" grpId="0" animBg="1" autoUpdateAnimBg="0"/>
      <p:bldP spid="29713" grpId="0" animBg="1"/>
      <p:bldP spid="29714" grpId="0" animBg="1"/>
      <p:bldP spid="29715" grpId="0" animBg="1"/>
      <p:bldP spid="29716" grpId="0" animBg="1"/>
      <p:bldP spid="29717" grpId="0" animBg="1"/>
      <p:bldP spid="29718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 autoUpdateAnimBg="0"/>
      <p:bldP spid="32" grpId="0" animBg="1" autoUpdateAnimBg="0"/>
      <p:bldP spid="34" grpId="0" animBg="1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841500"/>
            <a:ext cx="11277600" cy="6845300"/>
          </a:xfrm>
        </p:spPr>
        <p:txBody>
          <a:bodyPr/>
          <a:lstStyle/>
          <a:p>
            <a:r>
              <a:rPr lang="en-US" dirty="0" smtClean="0"/>
              <a:t>Constant </a:t>
            </a:r>
            <a:r>
              <a:rPr lang="en-US" dirty="0" err="1" smtClean="0"/>
              <a:t>aanmaken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lijsten</a:t>
            </a:r>
            <a:r>
              <a:rPr lang="en-US" dirty="0" smtClean="0"/>
              <a:t> is </a:t>
            </a:r>
            <a:r>
              <a:rPr lang="en-US" dirty="0" err="1" smtClean="0"/>
              <a:t>duur</a:t>
            </a:r>
            <a:endParaRPr lang="en-US" dirty="0" smtClean="0"/>
          </a:p>
          <a:p>
            <a:r>
              <a:rPr lang="en-US" dirty="0" err="1" smtClean="0"/>
              <a:t>Beter</a:t>
            </a:r>
            <a:r>
              <a:rPr lang="en-US" dirty="0" smtClean="0"/>
              <a:t>: </a:t>
            </a:r>
            <a:r>
              <a:rPr lang="en-US" dirty="0" err="1" smtClean="0"/>
              <a:t>verwisselen</a:t>
            </a:r>
            <a:r>
              <a:rPr lang="en-US" dirty="0" smtClean="0"/>
              <a:t> van </a:t>
            </a:r>
            <a:r>
              <a:rPr lang="en-US" dirty="0" err="1" smtClean="0"/>
              <a:t>elementen</a:t>
            </a:r>
            <a:r>
              <a:rPr lang="en-US" dirty="0" smtClean="0"/>
              <a:t> in de </a:t>
            </a:r>
            <a:r>
              <a:rPr lang="en-US" dirty="0" err="1" smtClean="0"/>
              <a:t>originele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http://www.youtube.com/watch?v=ywWBy6J5gz8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7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Complexiteit</a:t>
            </a:r>
            <a:r>
              <a:rPr lang="en-US" dirty="0" smtClean="0"/>
              <a:t> </a:t>
            </a:r>
            <a:r>
              <a:rPr lang="en-US" dirty="0"/>
              <a:t>van </a:t>
            </a:r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63119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b="1" dirty="0" err="1"/>
              <a:t>Tijdscomplexiteit</a:t>
            </a:r>
            <a:endParaRPr lang="en-US" b="1" dirty="0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bepalen</a:t>
            </a:r>
            <a:r>
              <a:rPr lang="en-US" dirty="0"/>
              <a:t> van de </a:t>
            </a:r>
            <a:r>
              <a:rPr lang="en-US" dirty="0" err="1"/>
              <a:t>uitvoeringstijd</a:t>
            </a:r>
            <a:endParaRPr lang="en-US" dirty="0"/>
          </a:p>
          <a:p>
            <a:pPr>
              <a:buFontTx/>
              <a:buBlip>
                <a:blip r:embed="rId2"/>
              </a:buBlip>
            </a:pPr>
            <a:r>
              <a:rPr lang="en-US" b="1" dirty="0" err="1"/>
              <a:t>Ruimtecomplexiteit</a:t>
            </a:r>
            <a:endParaRPr lang="en-US" b="1" dirty="0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bepalen</a:t>
            </a:r>
            <a:r>
              <a:rPr lang="en-US" dirty="0"/>
              <a:t> van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geheugenruimte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KAARTEN SORTEREN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7686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Complexiteit</a:t>
            </a:r>
            <a:r>
              <a:rPr lang="en-US" dirty="0" smtClean="0"/>
              <a:t> </a:t>
            </a:r>
            <a:r>
              <a:rPr lang="en-US" dirty="0"/>
              <a:t>van </a:t>
            </a:r>
            <a:r>
              <a:rPr lang="en-US" dirty="0" err="1"/>
              <a:t>algoritmen</a:t>
            </a:r>
            <a:endParaRPr lang="en-US" dirty="0"/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927100" y="3060700"/>
          <a:ext cx="11403013" cy="5118100"/>
        </p:xfrm>
        <a:graphic>
          <a:graphicData uri="http://schemas.openxmlformats.org/drawingml/2006/table">
            <a:tbl>
              <a:tblPr/>
              <a:tblGrid>
                <a:gridCol w="2073275"/>
                <a:gridCol w="2073275"/>
                <a:gridCol w="2073275"/>
                <a:gridCol w="2384425"/>
                <a:gridCol w="2798763"/>
              </a:tblGrid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n=100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n=10000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n=1000000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n=100000000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 ms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0,1 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 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17 min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 log n)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 ms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0,2 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30 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67 min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</a:t>
                      </a:r>
                      <a:r>
                        <a:rPr kumimoji="0" lang="en-US" sz="36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 ms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 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28 uur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2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761 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jaar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b="1"/>
              <a:t>Uitvoeringstijd</a:t>
            </a:r>
            <a:endParaRPr lang="en-US" b="1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Best case: rij is al gesorteerd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/>
              <a:t>O(n) (lineair)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Worst case: rij is omgekeerd gesorteerd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/>
              <a:t>O(n</a:t>
            </a:r>
            <a:r>
              <a:rPr lang="en-US" baseline="32000"/>
              <a:t>2</a:t>
            </a:r>
            <a:r>
              <a:rPr lang="en-US"/>
              <a:t>) (kwadratisch)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Average 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/>
              <a:t>O(n</a:t>
            </a:r>
            <a:r>
              <a:rPr lang="en-US" baseline="32000"/>
              <a:t>2</a:t>
            </a:r>
            <a:r>
              <a:rPr lang="en-US"/>
              <a:t>)</a:t>
            </a:r>
          </a:p>
          <a:p>
            <a:pPr marL="1460500" lvl="2">
              <a:buFontTx/>
              <a:buBlip>
                <a:blip r:embed="rId2"/>
              </a:buBlip>
            </a:pPr>
            <a:endParaRPr lang="en-US"/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Dus niet bruikbaar om grote rijen mee te sorteren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b="1" dirty="0" err="1"/>
              <a:t>Uitvoeringstijd</a:t>
            </a:r>
            <a:endParaRPr lang="en-US" b="1" dirty="0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Best </a:t>
            </a:r>
            <a:r>
              <a:rPr lang="en-US" dirty="0" smtClean="0"/>
              <a:t>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 smtClean="0"/>
              <a:t>O(n</a:t>
            </a:r>
            <a:r>
              <a:rPr lang="en-US" baseline="32000" dirty="0" smtClean="0"/>
              <a:t>2</a:t>
            </a:r>
            <a:r>
              <a:rPr lang="en-US" dirty="0" smtClean="0"/>
              <a:t>) (</a:t>
            </a:r>
            <a:r>
              <a:rPr lang="en-US" dirty="0" err="1" smtClean="0"/>
              <a:t>kwadratisch</a:t>
            </a:r>
            <a:r>
              <a:rPr lang="en-US" dirty="0" smtClean="0"/>
              <a:t>)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smtClean="0"/>
              <a:t>Worst case</a:t>
            </a:r>
            <a:endParaRPr lang="en-US" dirty="0"/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/>
              <a:t>O(n</a:t>
            </a:r>
            <a:r>
              <a:rPr lang="en-US" baseline="32000" dirty="0"/>
              <a:t>2</a:t>
            </a:r>
            <a:r>
              <a:rPr lang="en-US" dirty="0"/>
              <a:t>) (</a:t>
            </a:r>
            <a:r>
              <a:rPr lang="en-US" dirty="0" err="1"/>
              <a:t>kwadratisch</a:t>
            </a:r>
            <a:r>
              <a:rPr lang="en-US" dirty="0"/>
              <a:t>)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Average 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/>
              <a:t>O(n</a:t>
            </a:r>
            <a:r>
              <a:rPr lang="en-US" baseline="32000" dirty="0"/>
              <a:t>2</a:t>
            </a:r>
            <a:r>
              <a:rPr lang="en-US" dirty="0"/>
              <a:t>)</a:t>
            </a:r>
          </a:p>
          <a:p>
            <a:pPr marL="1460500" lvl="2">
              <a:buFontTx/>
              <a:buBlip>
                <a:blip r:embed="rId2"/>
              </a:buBlip>
            </a:pP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bruikbaar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sorteren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Bubble </a:t>
            </a:r>
            <a:r>
              <a:rPr lang="en-US" dirty="0"/>
              <a:t>sort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b="1"/>
              <a:t>Uitvoeringstijd</a:t>
            </a:r>
            <a:endParaRPr lang="en-US" b="1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Average 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/>
              <a:t>O(n</a:t>
            </a:r>
            <a:r>
              <a:rPr lang="en-US" baseline="32000"/>
              <a:t>2</a:t>
            </a:r>
            <a:r>
              <a:rPr lang="en-US"/>
              <a:t>) </a:t>
            </a:r>
          </a:p>
          <a:p>
            <a:pPr marL="1905000" lvl="3">
              <a:buFontTx/>
              <a:buBlip>
                <a:blip r:embed="rId2"/>
              </a:buBlip>
            </a:pPr>
            <a:r>
              <a:rPr lang="en-US"/>
              <a:t>Het op zijn plaats zetten van het grootste getal vergt n-1 stappen + het op zijn plaats zetten van het volgende getal vergt n-2 stappen + ... + 2 + 1</a:t>
            </a:r>
          </a:p>
          <a:p>
            <a:pPr marL="2794000" lvl="4">
              <a:buFontTx/>
              <a:buBlip>
                <a:blip r:embed="rId2"/>
              </a:buBlip>
            </a:pPr>
            <a:r>
              <a:rPr lang="en-US">
                <a:ea typeface="Gill Sans" charset="0"/>
                <a:cs typeface="Gill Sans" charset="0"/>
              </a:rPr>
              <a:t>(n-1) + (n-2) + (n-3) + ... + 3 + 2 + 1 = </a:t>
            </a:r>
            <a:r>
              <a:rPr lang="en-US" sz="3000">
                <a:ea typeface="Gill Sans" charset="0"/>
                <a:cs typeface="Gill Sans" charset="0"/>
              </a:rPr>
              <a:t>O(n</a:t>
            </a:r>
            <a:r>
              <a:rPr lang="en-US" sz="3000" baseline="32000">
                <a:ea typeface="Gill Sans" charset="0"/>
                <a:cs typeface="Gill Sans" charset="0"/>
              </a:rPr>
              <a:t>2</a:t>
            </a:r>
            <a:r>
              <a:rPr lang="en-US" sz="3000">
                <a:ea typeface="Gill Sans" charset="0"/>
                <a:cs typeface="Gill Sans" charset="0"/>
              </a:rPr>
              <a:t>)</a:t>
            </a:r>
            <a:endParaRPr lang="en-US"/>
          </a:p>
          <a:p>
            <a:pPr marL="1016000" lvl="1">
              <a:buFontTx/>
              <a:buBlip>
                <a:blip r:embed="rId2"/>
              </a:buBlip>
            </a:pPr>
            <a:endParaRPr lang="en-US"/>
          </a:p>
          <a:p>
            <a:pPr marL="1016000" lvl="1">
              <a:buFontTx/>
              <a:buBlip>
                <a:blip r:embed="rId2"/>
              </a:buBlip>
            </a:pPr>
            <a:r>
              <a:rPr lang="en-US"/>
              <a:t>Dus niet bruikbaar om grote rijen mee te sorteren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b="1" dirty="0" err="1"/>
              <a:t>Uitvoeringstijd</a:t>
            </a:r>
            <a:endParaRPr lang="en-US" b="1" dirty="0">
              <a:ea typeface="ヒラギノ角ゴ ProN W6" charset="0"/>
              <a:cs typeface="ヒラギノ角ゴ ProN W6" charset="0"/>
            </a:endParaRP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Worst 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/>
              <a:t>O(n</a:t>
            </a:r>
            <a:r>
              <a:rPr lang="en-US" baseline="32000" dirty="0"/>
              <a:t>2</a:t>
            </a:r>
            <a:r>
              <a:rPr lang="en-US" dirty="0"/>
              <a:t>)</a:t>
            </a:r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Average Case</a:t>
            </a:r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/>
              <a:t>O(n log n)</a:t>
            </a:r>
          </a:p>
          <a:p>
            <a:pPr marL="1460500" lvl="2">
              <a:buFontTx/>
              <a:buBlip>
                <a:blip r:embed="rId2"/>
              </a:buBlip>
            </a:pP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bruikbaar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 (minder efficient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Complexiteit</a:t>
            </a:r>
            <a:r>
              <a:rPr lang="en-US" dirty="0" smtClean="0"/>
              <a:t> </a:t>
            </a:r>
            <a:r>
              <a:rPr lang="en-US" dirty="0"/>
              <a:t>van </a:t>
            </a:r>
            <a:r>
              <a:rPr lang="en-US" dirty="0" err="1"/>
              <a:t>algoritmen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395538"/>
            <a:ext cx="1065530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Oefening 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53213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 err="1"/>
              <a:t>Schrijf</a:t>
            </a:r>
            <a:r>
              <a:rPr lang="en-US" dirty="0"/>
              <a:t> het </a:t>
            </a:r>
            <a:r>
              <a:rPr lang="en-US" sz="3200" dirty="0"/>
              <a:t>Insertion Sort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in </a:t>
            </a:r>
            <a:r>
              <a:rPr lang="en-US" dirty="0" smtClean="0"/>
              <a:t>JavaScript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Oefening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6464300"/>
          </a:xfrm>
          <a:ln/>
        </p:spPr>
        <p:txBody>
          <a:bodyPr/>
          <a:lstStyle/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kwisavond</a:t>
            </a:r>
            <a:endParaRPr lang="en-US" dirty="0"/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die de </a:t>
            </a:r>
            <a:r>
              <a:rPr lang="en-US" dirty="0" err="1"/>
              <a:t>deelnemende</a:t>
            </a:r>
            <a:r>
              <a:rPr lang="en-US" dirty="0"/>
              <a:t> </a:t>
            </a:r>
            <a:r>
              <a:rPr lang="en-US" dirty="0" err="1"/>
              <a:t>ploegen</a:t>
            </a:r>
            <a:r>
              <a:rPr lang="en-US" dirty="0"/>
              <a:t> </a:t>
            </a:r>
            <a:r>
              <a:rPr lang="en-US" dirty="0" err="1"/>
              <a:t>alfabetisch</a:t>
            </a:r>
            <a:r>
              <a:rPr lang="en-US" dirty="0"/>
              <a:t> </a:t>
            </a:r>
            <a:r>
              <a:rPr lang="en-US" dirty="0" err="1"/>
              <a:t>sorteert</a:t>
            </a:r>
            <a:endParaRPr lang="en-US" dirty="0"/>
          </a:p>
          <a:p>
            <a:pPr marL="1460500" lvl="2">
              <a:buFontTx/>
              <a:buBlip>
                <a:blip r:embed="rId2"/>
              </a:buBlip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die de </a:t>
            </a:r>
            <a:r>
              <a:rPr lang="en-US" dirty="0" err="1"/>
              <a:t>deelnemende</a:t>
            </a:r>
            <a:r>
              <a:rPr lang="en-US" dirty="0"/>
              <a:t> </a:t>
            </a:r>
            <a:r>
              <a:rPr lang="en-US" dirty="0" err="1"/>
              <a:t>ploegen</a:t>
            </a:r>
            <a:r>
              <a:rPr lang="en-US" dirty="0"/>
              <a:t> </a:t>
            </a:r>
            <a:r>
              <a:rPr lang="en-US" dirty="0" err="1"/>
              <a:t>omgekeerd</a:t>
            </a:r>
            <a:r>
              <a:rPr lang="en-US" dirty="0"/>
              <a:t> </a:t>
            </a:r>
            <a:r>
              <a:rPr lang="en-US" dirty="0" err="1"/>
              <a:t>alfabetisch</a:t>
            </a:r>
            <a:r>
              <a:rPr lang="en-US" dirty="0"/>
              <a:t> </a:t>
            </a:r>
            <a:r>
              <a:rPr lang="en-US" dirty="0" err="1"/>
              <a:t>sorteert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www.sorting-algorithms.com</a:t>
            </a:r>
            <a:endParaRPr lang="en-US" dirty="0"/>
          </a:p>
          <a:p>
            <a:pPr>
              <a:buFontTx/>
              <a:buBlip>
                <a:blip r:embed="rId2"/>
              </a:buBlip>
            </a:pPr>
            <a:r>
              <a:rPr lang="en-US" u="sng" dirty="0">
                <a:hlinkClick r:id="rId4"/>
              </a:rPr>
              <a:t>http://www.geek.com/articles/geek-cetera/youtube-channel-teaches-sorting-algorithms-through-folk-dance-20110418/</a:t>
            </a: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Insertion </a:t>
            </a:r>
            <a:r>
              <a:rPr lang="en-US" dirty="0"/>
              <a:t>sort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057400"/>
            <a:ext cx="11277600" cy="61214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/>
              <a:t>kaarten</a:t>
            </a:r>
            <a:r>
              <a:rPr lang="en-US" dirty="0"/>
              <a:t> </a:t>
            </a:r>
            <a:r>
              <a:rPr lang="en-US" dirty="0" err="1"/>
              <a:t>sorteren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Card Sort </a:t>
            </a:r>
            <a:r>
              <a:rPr lang="en-US" dirty="0" err="1"/>
              <a:t>genoemd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Insertion </a:t>
            </a:r>
            <a:r>
              <a:rPr lang="en-US" dirty="0"/>
              <a:t>sort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1841500"/>
            <a:ext cx="11277600" cy="65405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Het </a:t>
            </a:r>
            <a:r>
              <a:rPr lang="en-US" dirty="0" err="1"/>
              <a:t>begint</a:t>
            </a:r>
            <a:r>
              <a:rPr lang="en-US" dirty="0"/>
              <a:t> door de </a:t>
            </a:r>
            <a:r>
              <a:rPr lang="en-US" dirty="0" err="1"/>
              <a:t>eerste</a:t>
            </a:r>
            <a:r>
              <a:rPr lang="en-US" dirty="0"/>
              <a:t> twee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set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. 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op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, </a:t>
            </a:r>
            <a:r>
              <a:rPr lang="en-US" dirty="0" err="1"/>
              <a:t>voegen</a:t>
            </a:r>
            <a:r>
              <a:rPr lang="en-US" dirty="0"/>
              <a:t> we het </a:t>
            </a:r>
            <a:r>
              <a:rPr lang="en-US" dirty="0" err="1"/>
              <a:t>derde</a:t>
            </a:r>
            <a:r>
              <a:rPr lang="en-US" dirty="0"/>
              <a:t> element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toe. 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totdat</a:t>
            </a:r>
            <a:r>
              <a:rPr lang="en-US" dirty="0"/>
              <a:t> we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op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gezet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27178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39751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2324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64897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77470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90043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64897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>
            <a:off x="50165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35560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>
            <a:off x="79375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20955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Insertion </a:t>
            </a:r>
            <a:r>
              <a:rPr lang="en-US" dirty="0"/>
              <a:t>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  <p:bldP spid="21512" grpId="0" animBg="1" autoUpdateAnimBg="0"/>
      <p:bldP spid="21513" grpId="0" animBg="1" autoUpdateAnimBg="0"/>
      <p:bldP spid="21514" grpId="0" animBg="1" autoUpdateAnimBg="0"/>
      <p:bldP spid="215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27178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39751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2324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64897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77470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9004300" y="21717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7950200" y="4673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>
            <a:off x="50165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35560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>
            <a:off x="9423400" y="4673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64</a:t>
            </a:r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2095500" y="46609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6477000" y="4673600"/>
            <a:ext cx="1270000" cy="1270000"/>
          </a:xfrm>
          <a:prstGeom prst="rect">
            <a:avLst/>
          </a:prstGeom>
          <a:solidFill>
            <a:srgbClr val="7F007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Insertion </a:t>
            </a:r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7492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Sorteren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alfabetisch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 err="1"/>
              <a:t>numeriek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van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groot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van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klein</a:t>
            </a:r>
            <a:endParaRPr lang="en-US" dirty="0"/>
          </a:p>
          <a:p>
            <a:pPr marL="1016000" lvl="1">
              <a:buFontTx/>
              <a:buBlip>
                <a:blip r:embed="rId2"/>
              </a:buBlip>
            </a:pPr>
            <a:r>
              <a:rPr lang="en-US" dirty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Sorteeralgoritmes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Insertion Sort (of Card Sort)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Selection Sort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Bubble </a:t>
            </a:r>
            <a:r>
              <a:rPr lang="en-US" dirty="0"/>
              <a:t>Sort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Quick Sort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Bucket </a:t>
            </a:r>
            <a:r>
              <a:rPr lang="en-US" dirty="0"/>
              <a:t>Sort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Heap </a:t>
            </a:r>
            <a:r>
              <a:rPr lang="en-US" dirty="0"/>
              <a:t>Sort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6654800" y="4876800"/>
            <a:ext cx="1143000" cy="1143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5232400" y="26289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6489700" y="26289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6489700" y="26289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Verwissel</a:t>
            </a:r>
            <a:endParaRPr lang="en-US" dirty="0"/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5232400" y="2628900"/>
            <a:ext cx="1270000" cy="12700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6489700" y="2628900"/>
            <a:ext cx="1270000" cy="12700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5232400" y="26289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6522076" y="26289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6522076" y="4813300"/>
            <a:ext cx="1270000" cy="1270000"/>
          </a:xfrm>
          <a:prstGeom prst="rect">
            <a:avLst/>
          </a:prstGeom>
          <a:solidFill>
            <a:srgbClr val="FF7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25E-6 1.10731E-6 L 0.10154 0.227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7" y="1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 L -0.0991 -1.6121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0391 L -0.00098 -0.226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-11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2F1E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7F7F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2F1E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7F7F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7F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C0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0</Pages>
  <Words>784</Words>
  <Characters>0</Characters>
  <Application>Microsoft Office PowerPoint</Application>
  <PresentationFormat>Aangepast</PresentationFormat>
  <Lines>0</Lines>
  <Paragraphs>277</Paragraphs>
  <Slides>28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3</vt:i4>
      </vt:variant>
      <vt:variant>
        <vt:lpstr>Diatitels</vt:lpstr>
      </vt:variant>
      <vt:variant>
        <vt:i4>28</vt:i4>
      </vt:variant>
    </vt:vector>
  </HeadingPairs>
  <TitlesOfParts>
    <vt:vector size="31" baseType="lpstr">
      <vt:lpstr>Title &amp; Subtitle</vt:lpstr>
      <vt:lpstr>Title &amp; Bullets</vt:lpstr>
      <vt:lpstr>Blank</vt:lpstr>
      <vt:lpstr>RIJEN Sorteren</vt:lpstr>
      <vt:lpstr>KAARTEN SORTEREN</vt:lpstr>
      <vt:lpstr>Insertion sort</vt:lpstr>
      <vt:lpstr>Insertion sort</vt:lpstr>
      <vt:lpstr>Insertion sort</vt:lpstr>
      <vt:lpstr>Insertion sort</vt:lpstr>
      <vt:lpstr>Sorteren</vt:lpstr>
      <vt:lpstr>Sorteeralgoritmes</vt:lpstr>
      <vt:lpstr>Verwissel</vt:lpstr>
      <vt:lpstr>Code verwissel</vt:lpstr>
      <vt:lpstr>SELECTION SORT</vt:lpstr>
      <vt:lpstr>PowerPoint-presentatie</vt:lpstr>
      <vt:lpstr>BUBBLE SORT</vt:lpstr>
      <vt:lpstr>Baksteensort</vt:lpstr>
      <vt:lpstr>PowerPoint-presentatie</vt:lpstr>
      <vt:lpstr>QUICK SORT</vt:lpstr>
      <vt:lpstr>Quick sort</vt:lpstr>
      <vt:lpstr>Quick sort</vt:lpstr>
      <vt:lpstr>Complexiteit van algoritmen</vt:lpstr>
      <vt:lpstr>Complexiteit van algoritmen</vt:lpstr>
      <vt:lpstr>Insertion sort</vt:lpstr>
      <vt:lpstr>Selection sort</vt:lpstr>
      <vt:lpstr>Bubble sort</vt:lpstr>
      <vt:lpstr>Quick sort</vt:lpstr>
      <vt:lpstr>Complexiteit van algoritmen</vt:lpstr>
      <vt:lpstr>Oefening 1</vt:lpstr>
      <vt:lpstr>Oefening 2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RIJEN Sorteren</dc:title>
  <dc:creator>Pieter Philippaerts</dc:creator>
  <cp:lastModifiedBy>Marina Lens</cp:lastModifiedBy>
  <cp:revision>24</cp:revision>
  <dcterms:modified xsi:type="dcterms:W3CDTF">2012-11-26T11:56:30Z</dcterms:modified>
</cp:coreProperties>
</file>