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257" r:id="rId3"/>
    <p:sldId id="259" r:id="rId4"/>
    <p:sldId id="258" r:id="rId5"/>
    <p:sldId id="263" r:id="rId6"/>
    <p:sldId id="260" r:id="rId7"/>
    <p:sldId id="261" r:id="rId8"/>
    <p:sldId id="262" r:id="rId9"/>
    <p:sldId id="264" r:id="rId10"/>
    <p:sldId id="270" r:id="rId11"/>
    <p:sldId id="266" r:id="rId12"/>
    <p:sldId id="271" r:id="rId13"/>
    <p:sldId id="268"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549"/>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63C11-00BA-F54F-98A0-129567DF795B}"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78C31-6908-AB46-9981-E962E7BADFCA}" type="slidenum">
              <a:rPr lang="en-US" smtClean="0"/>
              <a:t>‹#›</a:t>
            </a:fld>
            <a:endParaRPr lang="en-US"/>
          </a:p>
        </p:txBody>
      </p:sp>
    </p:spTree>
    <p:extLst>
      <p:ext uri="{BB962C8B-B14F-4D97-AF65-F5344CB8AC3E}">
        <p14:creationId xmlns:p14="http://schemas.microsoft.com/office/powerpoint/2010/main" val="224640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CSV files, one for each year beginning with 2015 and ending with 2020.</a:t>
            </a:r>
          </a:p>
          <a:p>
            <a:r>
              <a:rPr lang="en-US" dirty="0"/>
              <a:t>Each csv files includes 153 countries and their ranks. They also include the dependent variable </a:t>
            </a:r>
            <a:r>
              <a:rPr lang="en-US" dirty="0" err="1"/>
              <a:t>Happiness_Score</a:t>
            </a:r>
            <a:r>
              <a:rPr lang="en-US" dirty="0"/>
              <a:t> and 7 independent variables: economy (the GDP per capita ranking), the social support, the healthy life expectancy, the people’s freedom to make life choices, perceptions of corruption, generosity of others in society, and the dystopia residual. Dystopia Residual is equal to Dystopia + the contribution of each individual’s country residual. The Dystopia value is a hypothetical country that has values equal to the world’s lowest national averages for each of the six factors. The residual for each country is the contribution that country would give to the dystopia to make life evaluations, meaning how much better that individual country would make the dystopia.</a:t>
            </a:r>
          </a:p>
        </p:txBody>
      </p:sp>
      <p:sp>
        <p:nvSpPr>
          <p:cNvPr id="4" name="Slide Number Placeholder 3"/>
          <p:cNvSpPr>
            <a:spLocks noGrp="1"/>
          </p:cNvSpPr>
          <p:nvPr>
            <p:ph type="sldNum" sz="quarter" idx="5"/>
          </p:nvPr>
        </p:nvSpPr>
        <p:spPr/>
        <p:txBody>
          <a:bodyPr/>
          <a:lstStyle/>
          <a:p>
            <a:fld id="{E9C78C31-6908-AB46-9981-E962E7BADFCA}" type="slidenum">
              <a:rPr lang="en-US" smtClean="0"/>
              <a:t>2</a:t>
            </a:fld>
            <a:endParaRPr lang="en-US"/>
          </a:p>
        </p:txBody>
      </p:sp>
    </p:spTree>
    <p:extLst>
      <p:ext uri="{BB962C8B-B14F-4D97-AF65-F5344CB8AC3E}">
        <p14:creationId xmlns:p14="http://schemas.microsoft.com/office/powerpoint/2010/main" val="92329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C78C31-6908-AB46-9981-E962E7BADFCA}" type="slidenum">
              <a:rPr lang="en-US" smtClean="0"/>
              <a:t>12</a:t>
            </a:fld>
            <a:endParaRPr lang="en-US"/>
          </a:p>
        </p:txBody>
      </p:sp>
    </p:spTree>
    <p:extLst>
      <p:ext uri="{BB962C8B-B14F-4D97-AF65-F5344CB8AC3E}">
        <p14:creationId xmlns:p14="http://schemas.microsoft.com/office/powerpoint/2010/main" val="414570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C78C31-6908-AB46-9981-E962E7BADFCA}" type="slidenum">
              <a:rPr lang="en-US" smtClean="0"/>
              <a:t>14</a:t>
            </a:fld>
            <a:endParaRPr lang="en-US"/>
          </a:p>
        </p:txBody>
      </p:sp>
    </p:spTree>
    <p:extLst>
      <p:ext uri="{BB962C8B-B14F-4D97-AF65-F5344CB8AC3E}">
        <p14:creationId xmlns:p14="http://schemas.microsoft.com/office/powerpoint/2010/main" val="2566302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C78C31-6908-AB46-9981-E962E7BADFCA}" type="slidenum">
              <a:rPr lang="en-US" smtClean="0"/>
              <a:t>16</a:t>
            </a:fld>
            <a:endParaRPr lang="en-US"/>
          </a:p>
        </p:txBody>
      </p:sp>
    </p:spTree>
    <p:extLst>
      <p:ext uri="{BB962C8B-B14F-4D97-AF65-F5344CB8AC3E}">
        <p14:creationId xmlns:p14="http://schemas.microsoft.com/office/powerpoint/2010/main" val="403734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C78C31-6908-AB46-9981-E962E7BADFCA}" type="slidenum">
              <a:rPr lang="en-US" smtClean="0"/>
              <a:t>18</a:t>
            </a:fld>
            <a:endParaRPr lang="en-US"/>
          </a:p>
        </p:txBody>
      </p:sp>
    </p:spTree>
    <p:extLst>
      <p:ext uri="{BB962C8B-B14F-4D97-AF65-F5344CB8AC3E}">
        <p14:creationId xmlns:p14="http://schemas.microsoft.com/office/powerpoint/2010/main" val="346153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C78C31-6908-AB46-9981-E962E7BADFCA}" type="slidenum">
              <a:rPr lang="en-US" smtClean="0"/>
              <a:t>20</a:t>
            </a:fld>
            <a:endParaRPr lang="en-US"/>
          </a:p>
        </p:txBody>
      </p:sp>
    </p:spTree>
    <p:extLst>
      <p:ext uri="{BB962C8B-B14F-4D97-AF65-F5344CB8AC3E}">
        <p14:creationId xmlns:p14="http://schemas.microsoft.com/office/powerpoint/2010/main" val="172039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number of rows of data, the mean of each variable along with their standard deviations, mins, maxes, and percentiles. There was a lot of data between all the csv files and that really helped when using Linear Regression to predict the happiness scores.</a:t>
            </a:r>
          </a:p>
        </p:txBody>
      </p:sp>
      <p:sp>
        <p:nvSpPr>
          <p:cNvPr id="4" name="Slide Number Placeholder 3"/>
          <p:cNvSpPr>
            <a:spLocks noGrp="1"/>
          </p:cNvSpPr>
          <p:nvPr>
            <p:ph type="sldNum" sz="quarter" idx="5"/>
          </p:nvPr>
        </p:nvSpPr>
        <p:spPr/>
        <p:txBody>
          <a:bodyPr/>
          <a:lstStyle/>
          <a:p>
            <a:fld id="{E9C78C31-6908-AB46-9981-E962E7BADFCA}" type="slidenum">
              <a:rPr lang="en-US" smtClean="0"/>
              <a:t>3</a:t>
            </a:fld>
            <a:endParaRPr lang="en-US"/>
          </a:p>
        </p:txBody>
      </p:sp>
    </p:spTree>
    <p:extLst>
      <p:ext uri="{BB962C8B-B14F-4D97-AF65-F5344CB8AC3E}">
        <p14:creationId xmlns:p14="http://schemas.microsoft.com/office/powerpoint/2010/main" val="113624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the economy, family, health, freedom, trust, generosity, and dystopia residual are used to compute the score, and the score is what makes the rank.</a:t>
            </a:r>
          </a:p>
        </p:txBody>
      </p:sp>
      <p:sp>
        <p:nvSpPr>
          <p:cNvPr id="4" name="Slide Number Placeholder 3"/>
          <p:cNvSpPr>
            <a:spLocks noGrp="1"/>
          </p:cNvSpPr>
          <p:nvPr>
            <p:ph type="sldNum" sz="quarter" idx="5"/>
          </p:nvPr>
        </p:nvSpPr>
        <p:spPr/>
        <p:txBody>
          <a:bodyPr/>
          <a:lstStyle/>
          <a:p>
            <a:fld id="{E9C78C31-6908-AB46-9981-E962E7BADFCA}" type="slidenum">
              <a:rPr lang="en-US" smtClean="0"/>
              <a:t>4</a:t>
            </a:fld>
            <a:endParaRPr lang="en-US"/>
          </a:p>
        </p:txBody>
      </p:sp>
    </p:spTree>
    <p:extLst>
      <p:ext uri="{BB962C8B-B14F-4D97-AF65-F5344CB8AC3E}">
        <p14:creationId xmlns:p14="http://schemas.microsoft.com/office/powerpoint/2010/main" val="344715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have made a bar graph of each variable and it’s contribution to the overall happiness score of the top 10 countries of 2020. We can see that the dystopia residual has the most affect, followed by economy and family, health, freedom, then trust and generosity.</a:t>
            </a:r>
          </a:p>
        </p:txBody>
      </p:sp>
      <p:sp>
        <p:nvSpPr>
          <p:cNvPr id="4" name="Slide Number Placeholder 3"/>
          <p:cNvSpPr>
            <a:spLocks noGrp="1"/>
          </p:cNvSpPr>
          <p:nvPr>
            <p:ph type="sldNum" sz="quarter" idx="5"/>
          </p:nvPr>
        </p:nvSpPr>
        <p:spPr/>
        <p:txBody>
          <a:bodyPr/>
          <a:lstStyle/>
          <a:p>
            <a:fld id="{E9C78C31-6908-AB46-9981-E962E7BADFCA}" type="slidenum">
              <a:rPr lang="en-US" smtClean="0"/>
              <a:t>5</a:t>
            </a:fld>
            <a:endParaRPr lang="en-US"/>
          </a:p>
        </p:txBody>
      </p:sp>
    </p:spTree>
    <p:extLst>
      <p:ext uri="{BB962C8B-B14F-4D97-AF65-F5344CB8AC3E}">
        <p14:creationId xmlns:p14="http://schemas.microsoft.com/office/powerpoint/2010/main" val="278389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made a </a:t>
            </a:r>
            <a:r>
              <a:rPr lang="en-US" dirty="0" err="1"/>
              <a:t>make_choropleth</a:t>
            </a:r>
            <a:r>
              <a:rPr lang="en-US" dirty="0"/>
              <a:t> method with the </a:t>
            </a:r>
            <a:r>
              <a:rPr lang="en-US" dirty="0" err="1"/>
              <a:t>plotly</a:t>
            </a:r>
            <a:r>
              <a:rPr lang="en-US" dirty="0"/>
              <a:t> module to plot my data onto a choropleth to show the happiness rank across the world. The darker the blue, the higher the rank.</a:t>
            </a:r>
          </a:p>
        </p:txBody>
      </p:sp>
      <p:sp>
        <p:nvSpPr>
          <p:cNvPr id="4" name="Slide Number Placeholder 3"/>
          <p:cNvSpPr>
            <a:spLocks noGrp="1"/>
          </p:cNvSpPr>
          <p:nvPr>
            <p:ph type="sldNum" sz="quarter" idx="5"/>
          </p:nvPr>
        </p:nvSpPr>
        <p:spPr/>
        <p:txBody>
          <a:bodyPr/>
          <a:lstStyle/>
          <a:p>
            <a:fld id="{E9C78C31-6908-AB46-9981-E962E7BADFCA}" type="slidenum">
              <a:rPr lang="en-US" smtClean="0"/>
              <a:t>6</a:t>
            </a:fld>
            <a:endParaRPr lang="en-US"/>
          </a:p>
        </p:txBody>
      </p:sp>
    </p:spTree>
    <p:extLst>
      <p:ext uri="{BB962C8B-B14F-4D97-AF65-F5344CB8AC3E}">
        <p14:creationId xmlns:p14="http://schemas.microsoft.com/office/powerpoint/2010/main" val="2086969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also made this choropleth. Here, the darker the red, the higher the happiness score. The higher the score, the higher the rank.</a:t>
            </a:r>
          </a:p>
          <a:p>
            <a:r>
              <a:rPr lang="en-US" i="1" dirty="0"/>
              <a:t>Next show the </a:t>
            </a:r>
            <a:r>
              <a:rPr lang="en-US" i="1" dirty="0" err="1"/>
              <a:t>pairplot</a:t>
            </a:r>
            <a:endParaRPr lang="en-US" i="1" dirty="0"/>
          </a:p>
        </p:txBody>
      </p:sp>
      <p:sp>
        <p:nvSpPr>
          <p:cNvPr id="4" name="Slide Number Placeholder 3"/>
          <p:cNvSpPr>
            <a:spLocks noGrp="1"/>
          </p:cNvSpPr>
          <p:nvPr>
            <p:ph type="sldNum" sz="quarter" idx="5"/>
          </p:nvPr>
        </p:nvSpPr>
        <p:spPr/>
        <p:txBody>
          <a:bodyPr/>
          <a:lstStyle/>
          <a:p>
            <a:fld id="{E9C78C31-6908-AB46-9981-E962E7BADFCA}" type="slidenum">
              <a:rPr lang="en-US" smtClean="0"/>
              <a:t>7</a:t>
            </a:fld>
            <a:endParaRPr lang="en-US"/>
          </a:p>
        </p:txBody>
      </p:sp>
    </p:spTree>
    <p:extLst>
      <p:ext uri="{BB962C8B-B14F-4D97-AF65-F5344CB8AC3E}">
        <p14:creationId xmlns:p14="http://schemas.microsoft.com/office/powerpoint/2010/main" val="218474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used a heatmap to find out what variables affected the overall happiness score the most. Shown here, we can see that economy and health have the largest effect, followed by family and the dystopia residual. Freedom, trust, and generosity have some effect on the happiness score, but not much. So, when predicting the 2020 happiness score using the past 6 years of data, I also predicted the scores without freedom, trust, and generosity individually. I then also predicted the scores without all three. The results will be shown later.</a:t>
            </a:r>
          </a:p>
        </p:txBody>
      </p:sp>
      <p:sp>
        <p:nvSpPr>
          <p:cNvPr id="4" name="Slide Number Placeholder 3"/>
          <p:cNvSpPr>
            <a:spLocks noGrp="1"/>
          </p:cNvSpPr>
          <p:nvPr>
            <p:ph type="sldNum" sz="quarter" idx="5"/>
          </p:nvPr>
        </p:nvSpPr>
        <p:spPr/>
        <p:txBody>
          <a:bodyPr/>
          <a:lstStyle/>
          <a:p>
            <a:fld id="{E9C78C31-6908-AB46-9981-E962E7BADFCA}" type="slidenum">
              <a:rPr lang="en-US" smtClean="0"/>
              <a:t>8</a:t>
            </a:fld>
            <a:endParaRPr lang="en-US"/>
          </a:p>
        </p:txBody>
      </p:sp>
    </p:spTree>
    <p:extLst>
      <p:ext uri="{BB962C8B-B14F-4D97-AF65-F5344CB8AC3E}">
        <p14:creationId xmlns:p14="http://schemas.microsoft.com/office/powerpoint/2010/main" val="29570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made a </a:t>
            </a:r>
            <a:r>
              <a:rPr lang="en-US" dirty="0" err="1"/>
              <a:t>score_v_rank</a:t>
            </a:r>
            <a:r>
              <a:rPr lang="en-US" dirty="0"/>
              <a:t> method that shows the negative (but really positive) correlation between the happiness score and happiness rank. The higher the score, the better the rank, which makes sense.</a:t>
            </a:r>
          </a:p>
        </p:txBody>
      </p:sp>
      <p:sp>
        <p:nvSpPr>
          <p:cNvPr id="4" name="Slide Number Placeholder 3"/>
          <p:cNvSpPr>
            <a:spLocks noGrp="1"/>
          </p:cNvSpPr>
          <p:nvPr>
            <p:ph type="sldNum" sz="quarter" idx="5"/>
          </p:nvPr>
        </p:nvSpPr>
        <p:spPr/>
        <p:txBody>
          <a:bodyPr/>
          <a:lstStyle/>
          <a:p>
            <a:fld id="{E9C78C31-6908-AB46-9981-E962E7BADFCA}" type="slidenum">
              <a:rPr lang="en-US" smtClean="0"/>
              <a:t>9</a:t>
            </a:fld>
            <a:endParaRPr lang="en-US"/>
          </a:p>
        </p:txBody>
      </p:sp>
    </p:spTree>
    <p:extLst>
      <p:ext uri="{BB962C8B-B14F-4D97-AF65-F5344CB8AC3E}">
        <p14:creationId xmlns:p14="http://schemas.microsoft.com/office/powerpoint/2010/main" val="32590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then made a </a:t>
            </a:r>
            <a:r>
              <a:rPr lang="en-US" dirty="0" err="1"/>
              <a:t>predict_happiness</a:t>
            </a:r>
            <a:r>
              <a:rPr lang="en-US" dirty="0"/>
              <a:t> method that uses linear regression to predict the happiness score. I first dropped the country, and happiness rank from the </a:t>
            </a:r>
            <a:r>
              <a:rPr lang="en-US" dirty="0" err="1"/>
              <a:t>dataframe</a:t>
            </a:r>
            <a:r>
              <a:rPr lang="en-US" dirty="0"/>
              <a:t>, then did this again along with dropping the happiness score. On the new </a:t>
            </a:r>
            <a:r>
              <a:rPr lang="en-US" dirty="0" err="1"/>
              <a:t>dataframe</a:t>
            </a:r>
            <a:r>
              <a:rPr lang="en-US" dirty="0"/>
              <a:t> that did not have the country, rank and score, I used the Linear Regression fit and predict methods to predict the happiness score. I then compared that data to the actual data to show this graph. Besides a few outlier, we can see that linear regression does a great job at predicting the happiness score.</a:t>
            </a:r>
          </a:p>
        </p:txBody>
      </p:sp>
      <p:sp>
        <p:nvSpPr>
          <p:cNvPr id="4" name="Slide Number Placeholder 3"/>
          <p:cNvSpPr>
            <a:spLocks noGrp="1"/>
          </p:cNvSpPr>
          <p:nvPr>
            <p:ph type="sldNum" sz="quarter" idx="5"/>
          </p:nvPr>
        </p:nvSpPr>
        <p:spPr/>
        <p:txBody>
          <a:bodyPr/>
          <a:lstStyle/>
          <a:p>
            <a:fld id="{E9C78C31-6908-AB46-9981-E962E7BADFCA}" type="slidenum">
              <a:rPr lang="en-US" smtClean="0"/>
              <a:t>10</a:t>
            </a:fld>
            <a:endParaRPr lang="en-US"/>
          </a:p>
        </p:txBody>
      </p:sp>
    </p:spTree>
    <p:extLst>
      <p:ext uri="{BB962C8B-B14F-4D97-AF65-F5344CB8AC3E}">
        <p14:creationId xmlns:p14="http://schemas.microsoft.com/office/powerpoint/2010/main" val="2406785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3225394"/>
            <a:ext cx="10994760" cy="1832460"/>
          </a:xfrm>
          <a:noFill/>
          <a:effectLst>
            <a:outerShdw blurRad="50800" dist="38100" dir="2700000" algn="tl" rotWithShape="0">
              <a:prstClr val="black">
                <a:alpha val="40000"/>
              </a:prstClr>
            </a:outerShdw>
          </a:effectLst>
        </p:spPr>
        <p:txBody>
          <a:bodyPr>
            <a:normAutofit/>
          </a:bodyPr>
          <a:lstStyle>
            <a:lvl1pPr algn="r">
              <a:defRPr sz="4800">
                <a:solidFill>
                  <a:schemeClr val="accent6">
                    <a:lumMod val="60000"/>
                    <a:lumOff val="4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5074667"/>
            <a:ext cx="10975163" cy="1227795"/>
          </a:xfrm>
        </p:spPr>
        <p:txBody>
          <a:bodyPr>
            <a:normAutofit/>
          </a:bodyPr>
          <a:lstStyle>
            <a:lvl1pPr marL="0" indent="0" algn="r">
              <a:buNone/>
              <a:defRPr sz="3733" b="0" i="0">
                <a:solidFill>
                  <a:schemeClr val="accent1">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36353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945A98E-26C0-5E4B-B8C7-8899769173E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12623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4020042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7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1018035"/>
          </a:xfrm>
        </p:spPr>
        <p:txBody>
          <a:bodyPr>
            <a:normAutofit/>
          </a:bodyPr>
          <a:lstStyle>
            <a:lvl1pPr algn="r">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2003754"/>
            <a:ext cx="10994760" cy="4479343"/>
          </a:xfrm>
        </p:spPr>
        <p:txBody>
          <a:bodyPr/>
          <a:lstStyle>
            <a:lvl1pPr algn="ctr">
              <a:defRPr sz="3733">
                <a:solidFill>
                  <a:srgbClr val="002060"/>
                </a:solidFill>
              </a:defRPr>
            </a:lvl1pPr>
            <a:lvl2pPr algn="ctr">
              <a:defRPr>
                <a:solidFill>
                  <a:srgbClr val="002060"/>
                </a:solidFill>
              </a:defRPr>
            </a:lvl2pPr>
            <a:lvl3pPr algn="ctr">
              <a:defRPr>
                <a:solidFill>
                  <a:srgbClr val="002060"/>
                </a:solidFill>
              </a:defRPr>
            </a:lvl3pPr>
            <a:lvl4pPr algn="ctr">
              <a:defRPr>
                <a:solidFill>
                  <a:srgbClr val="002060"/>
                </a:solidFill>
              </a:defRPr>
            </a:lvl4pPr>
            <a:lvl5pPr algn="ct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276603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9114" y="578507"/>
            <a:ext cx="8144265" cy="967132"/>
          </a:xfrm>
        </p:spPr>
        <p:txBody>
          <a:bodyPr>
            <a:normAutofit/>
          </a:bodyPr>
          <a:lstStyle>
            <a:lvl1pPr algn="l">
              <a:defRPr sz="480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49114" y="1596541"/>
            <a:ext cx="8144265" cy="4681415"/>
          </a:xfrm>
        </p:spPr>
        <p:txBody>
          <a:bodyPr/>
          <a:lstStyle>
            <a:lvl1pPr>
              <a:defRPr sz="3733">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40711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5A98E-26C0-5E4B-B8C7-8899769173EA}"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425165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45A98E-26C0-5E4B-B8C7-8899769173E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191512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3" cy="1018033"/>
          </a:xfrm>
        </p:spPr>
        <p:txBody>
          <a:bodyPr>
            <a:normAutofit/>
          </a:bodyPr>
          <a:lstStyle>
            <a:lvl1pPr algn="r">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tx2">
                    <a:lumMod val="5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tx2">
                    <a:lumMod val="50000"/>
                  </a:schemeClr>
                </a:solidFill>
              </a:defRPr>
            </a:lvl1pPr>
            <a:lvl2pPr algn="ctr">
              <a:defRPr sz="2667">
                <a:solidFill>
                  <a:schemeClr val="tx2">
                    <a:lumMod val="50000"/>
                  </a:schemeClr>
                </a:solidFill>
              </a:defRPr>
            </a:lvl2pPr>
            <a:lvl3pPr algn="ctr">
              <a:defRPr sz="2400">
                <a:solidFill>
                  <a:schemeClr val="tx2">
                    <a:lumMod val="50000"/>
                  </a:schemeClr>
                </a:solidFill>
              </a:defRPr>
            </a:lvl3pPr>
            <a:lvl4pPr algn="ctr">
              <a:defRPr sz="2133">
                <a:solidFill>
                  <a:schemeClr val="tx2">
                    <a:lumMod val="50000"/>
                  </a:schemeClr>
                </a:solidFill>
              </a:defRPr>
            </a:lvl4pPr>
            <a:lvl5pPr algn="ctr">
              <a:defRPr sz="2133">
                <a:solidFill>
                  <a:schemeClr val="tx2">
                    <a:lumMod val="5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tx2">
                    <a:lumMod val="5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tx2">
                    <a:lumMod val="50000"/>
                  </a:schemeClr>
                </a:solidFill>
              </a:defRPr>
            </a:lvl1pPr>
            <a:lvl2pPr algn="ctr">
              <a:defRPr sz="2667">
                <a:solidFill>
                  <a:schemeClr val="tx2">
                    <a:lumMod val="50000"/>
                  </a:schemeClr>
                </a:solidFill>
              </a:defRPr>
            </a:lvl2pPr>
            <a:lvl3pPr algn="ctr">
              <a:defRPr sz="2400">
                <a:solidFill>
                  <a:schemeClr val="tx2">
                    <a:lumMod val="50000"/>
                  </a:schemeClr>
                </a:solidFill>
              </a:defRPr>
            </a:lvl3pPr>
            <a:lvl4pPr algn="ctr">
              <a:defRPr sz="2133">
                <a:solidFill>
                  <a:schemeClr val="tx2">
                    <a:lumMod val="50000"/>
                  </a:schemeClr>
                </a:solidFill>
              </a:defRPr>
            </a:lvl4pPr>
            <a:lvl5pPr algn="ctr">
              <a:defRPr sz="2133">
                <a:solidFill>
                  <a:schemeClr val="tx2">
                    <a:lumMod val="5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5A98E-26C0-5E4B-B8C7-8899769173EA}"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290298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45A98E-26C0-5E4B-B8C7-8899769173EA}"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359590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5A98E-26C0-5E4B-B8C7-8899769173EA}"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47157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5945A98E-26C0-5E4B-B8C7-8899769173EA}"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28BF1C-2CDF-9049-8ECC-1FAFB0C45F2E}" type="slidenum">
              <a:rPr lang="en-US" smtClean="0"/>
              <a:t>‹#›</a:t>
            </a:fld>
            <a:endParaRPr lang="en-US"/>
          </a:p>
        </p:txBody>
      </p:sp>
    </p:spTree>
    <p:extLst>
      <p:ext uri="{BB962C8B-B14F-4D97-AF65-F5344CB8AC3E}">
        <p14:creationId xmlns:p14="http://schemas.microsoft.com/office/powerpoint/2010/main" val="25223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945A98E-26C0-5E4B-B8C7-8899769173EA}" type="datetimeFigureOut">
              <a:rPr lang="en-US" smtClean="0"/>
              <a:t>12/8/20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528BF1C-2CDF-9049-8ECC-1FAFB0C45F2E}"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5573362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3880-D281-1D4C-BED6-B04456955EB3}"/>
              </a:ext>
            </a:extLst>
          </p:cNvPr>
          <p:cNvSpPr>
            <a:spLocks noGrp="1"/>
          </p:cNvSpPr>
          <p:nvPr>
            <p:ph type="ctrTitle"/>
          </p:nvPr>
        </p:nvSpPr>
        <p:spPr/>
        <p:txBody>
          <a:bodyPr/>
          <a:lstStyle/>
          <a:p>
            <a:r>
              <a:rPr lang="en-US" dirty="0">
                <a:solidFill>
                  <a:schemeClr val="tx2">
                    <a:lumMod val="40000"/>
                    <a:lumOff val="60000"/>
                  </a:schemeClr>
                </a:solidFill>
                <a:effectLst>
                  <a:glow rad="101600">
                    <a:schemeClr val="tx1">
                      <a:alpha val="60000"/>
                    </a:schemeClr>
                  </a:glow>
                  <a:outerShdw blurRad="50800" dist="38100" dir="2700000" algn="tl" rotWithShape="0">
                    <a:prstClr val="black">
                      <a:alpha val="40000"/>
                    </a:prstClr>
                  </a:outerShdw>
                </a:effectLst>
              </a:rPr>
              <a:t>Predicting the 2020 Happiest Countries using Linear Regression</a:t>
            </a:r>
          </a:p>
        </p:txBody>
      </p:sp>
      <p:sp>
        <p:nvSpPr>
          <p:cNvPr id="3" name="Subtitle 2">
            <a:extLst>
              <a:ext uri="{FF2B5EF4-FFF2-40B4-BE49-F238E27FC236}">
                <a16:creationId xmlns:a16="http://schemas.microsoft.com/office/drawing/2014/main" id="{4D55E6B4-5570-2B4C-BBE1-F41E22F014C6}"/>
              </a:ext>
            </a:extLst>
          </p:cNvPr>
          <p:cNvSpPr>
            <a:spLocks noGrp="1"/>
          </p:cNvSpPr>
          <p:nvPr>
            <p:ph type="subTitle" idx="1"/>
          </p:nvPr>
        </p:nvSpPr>
        <p:spPr/>
        <p:txBody>
          <a:bodyPr/>
          <a:lstStyle/>
          <a:p>
            <a:r>
              <a:rPr lang="en-US" dirty="0">
                <a:solidFill>
                  <a:schemeClr val="accent6">
                    <a:lumMod val="60000"/>
                    <a:lumOff val="40000"/>
                  </a:schemeClr>
                </a:solidFill>
              </a:rPr>
              <a:t>Justyn Crook</a:t>
            </a:r>
          </a:p>
        </p:txBody>
      </p:sp>
    </p:spTree>
    <p:extLst>
      <p:ext uri="{BB962C8B-B14F-4D97-AF65-F5344CB8AC3E}">
        <p14:creationId xmlns:p14="http://schemas.microsoft.com/office/powerpoint/2010/main" val="223902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A2B-DB23-1144-89C0-D2CC8DB5413D}"/>
              </a:ext>
            </a:extLst>
          </p:cNvPr>
          <p:cNvSpPr>
            <a:spLocks noGrp="1"/>
          </p:cNvSpPr>
          <p:nvPr>
            <p:ph type="title"/>
          </p:nvPr>
        </p:nvSpPr>
        <p:spPr/>
        <p:txBody>
          <a:bodyPr/>
          <a:lstStyle/>
          <a:p>
            <a:r>
              <a:rPr lang="en-US" dirty="0">
                <a:effectLst>
                  <a:glow rad="101600">
                    <a:schemeClr val="tx1">
                      <a:alpha val="60000"/>
                    </a:schemeClr>
                  </a:glow>
                  <a:outerShdw blurRad="50800" dist="38100" dir="2700000" algn="tl" rotWithShape="0">
                    <a:prstClr val="black">
                      <a:alpha val="40000"/>
                    </a:prstClr>
                  </a:outerShdw>
                </a:effectLst>
              </a:rPr>
              <a:t>Linear Regression Prediction</a:t>
            </a:r>
          </a:p>
        </p:txBody>
      </p:sp>
      <p:pic>
        <p:nvPicPr>
          <p:cNvPr id="4" name="Picture 3">
            <a:extLst>
              <a:ext uri="{FF2B5EF4-FFF2-40B4-BE49-F238E27FC236}">
                <a16:creationId xmlns:a16="http://schemas.microsoft.com/office/drawing/2014/main" id="{9142FC88-4A50-0A49-AD1E-72E070563F56}"/>
              </a:ext>
            </a:extLst>
          </p:cNvPr>
          <p:cNvPicPr>
            <a:picLocks noChangeAspect="1"/>
          </p:cNvPicPr>
          <p:nvPr/>
        </p:nvPicPr>
        <p:blipFill rotWithShape="1">
          <a:blip r:embed="rId3"/>
          <a:srcRect l="8701" t="10047" r="8463" b="4155"/>
          <a:stretch/>
        </p:blipFill>
        <p:spPr>
          <a:xfrm>
            <a:off x="1719145" y="1414517"/>
            <a:ext cx="8753710" cy="5443483"/>
          </a:xfrm>
          <a:prstGeom prst="rect">
            <a:avLst/>
          </a:prstGeom>
        </p:spPr>
      </p:pic>
    </p:spTree>
    <p:extLst>
      <p:ext uri="{BB962C8B-B14F-4D97-AF65-F5344CB8AC3E}">
        <p14:creationId xmlns:p14="http://schemas.microsoft.com/office/powerpoint/2010/main" val="395898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A67EE-ADC0-084B-B494-C61E04605855}"/>
              </a:ext>
            </a:extLst>
          </p:cNvPr>
          <p:cNvSpPr>
            <a:spLocks noGrp="1"/>
          </p:cNvSpPr>
          <p:nvPr>
            <p:ph type="title"/>
          </p:nvPr>
        </p:nvSpPr>
        <p:spPr/>
        <p:txBody>
          <a:bodyPr/>
          <a:lstStyle/>
          <a:p>
            <a:r>
              <a:rPr lang="en-US" dirty="0"/>
              <a:t>Coefficients</a:t>
            </a:r>
          </a:p>
        </p:txBody>
      </p:sp>
      <p:sp>
        <p:nvSpPr>
          <p:cNvPr id="5" name="Content Placeholder 4">
            <a:extLst>
              <a:ext uri="{FF2B5EF4-FFF2-40B4-BE49-F238E27FC236}">
                <a16:creationId xmlns:a16="http://schemas.microsoft.com/office/drawing/2014/main" id="{D36E18E2-AF8C-274E-934B-5EFF9AF1F101}"/>
              </a:ext>
            </a:extLst>
          </p:cNvPr>
          <p:cNvSpPr>
            <a:spLocks noGrp="1"/>
          </p:cNvSpPr>
          <p:nvPr>
            <p:ph idx="1"/>
          </p:nvPr>
        </p:nvSpPr>
        <p:spPr/>
        <p:txBody>
          <a:bodyPr>
            <a:normAutofit/>
          </a:bodyPr>
          <a:lstStyle/>
          <a:p>
            <a:pPr algn="l"/>
            <a:r>
              <a:rPr lang="en-US" sz="2000" dirty="0"/>
              <a:t>After using linear regression to predict the score, we found the coefficients of each variable. </a:t>
            </a:r>
          </a:p>
          <a:p>
            <a:pPr lvl="1" algn="l"/>
            <a:r>
              <a:rPr lang="en-US" sz="2000" dirty="0"/>
              <a:t>Economy: 		1.015487</a:t>
            </a:r>
          </a:p>
          <a:p>
            <a:pPr lvl="1" algn="l"/>
            <a:r>
              <a:rPr lang="en-US" sz="2000" dirty="0"/>
              <a:t>Family:		0.980562</a:t>
            </a:r>
          </a:p>
          <a:p>
            <a:pPr lvl="1" algn="l"/>
            <a:r>
              <a:rPr lang="en-US" sz="2000" dirty="0"/>
              <a:t>Health:		0.993835</a:t>
            </a:r>
          </a:p>
          <a:p>
            <a:pPr lvl="1" algn="l"/>
            <a:r>
              <a:rPr lang="en-US" sz="2000" dirty="0"/>
              <a:t>Freedom:		1.010251</a:t>
            </a:r>
          </a:p>
          <a:p>
            <a:pPr lvl="1" algn="l"/>
            <a:r>
              <a:rPr lang="en-US" sz="2000" dirty="0"/>
              <a:t>Trust:		0.988958</a:t>
            </a:r>
          </a:p>
          <a:p>
            <a:pPr lvl="1" algn="l"/>
            <a:r>
              <a:rPr lang="en-US" sz="2000" dirty="0"/>
              <a:t>Generosity:		0.920629</a:t>
            </a:r>
          </a:p>
          <a:p>
            <a:pPr lvl="1" algn="l"/>
            <a:r>
              <a:rPr lang="en-US" sz="2000" dirty="0"/>
              <a:t>Dystopia Residual:	0.983378</a:t>
            </a:r>
          </a:p>
          <a:p>
            <a:pPr marL="419099" indent="-342900" algn="l"/>
            <a:r>
              <a:rPr lang="en-US" sz="2000" dirty="0"/>
              <a:t>This means that the equation we can use to actually predict the happiness score is:</a:t>
            </a:r>
          </a:p>
          <a:p>
            <a:pPr marL="76199" indent="0">
              <a:buNone/>
            </a:pPr>
            <a:r>
              <a:rPr lang="en-US" sz="2000" dirty="0"/>
              <a:t>score = 1.015487(economy) + 0.980562(family) + 0.993835(health) + 1.010251(freedom) + 0.988958(trust) + 0.920629(generosity) + 0.983378(</a:t>
            </a:r>
            <a:r>
              <a:rPr lang="en-US" sz="2000" dirty="0" err="1"/>
              <a:t>dystopia_residual</a:t>
            </a:r>
            <a:r>
              <a:rPr lang="en-US" sz="2000" dirty="0"/>
              <a:t>)</a:t>
            </a:r>
          </a:p>
        </p:txBody>
      </p:sp>
    </p:spTree>
    <p:extLst>
      <p:ext uri="{BB962C8B-B14F-4D97-AF65-F5344CB8AC3E}">
        <p14:creationId xmlns:p14="http://schemas.microsoft.com/office/powerpoint/2010/main" val="141813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A2B-DB23-1144-89C0-D2CC8DB5413D}"/>
              </a:ext>
            </a:extLst>
          </p:cNvPr>
          <p:cNvSpPr>
            <a:spLocks noGrp="1"/>
          </p:cNvSpPr>
          <p:nvPr>
            <p:ph type="title"/>
          </p:nvPr>
        </p:nvSpPr>
        <p:spPr/>
        <p:txBody>
          <a:bodyPr>
            <a:normAutofit fontScale="90000"/>
          </a:bodyPr>
          <a:lstStyle/>
          <a:p>
            <a:r>
              <a:rPr lang="en-US" dirty="0">
                <a:solidFill>
                  <a:schemeClr val="tx2">
                    <a:lumMod val="40000"/>
                    <a:lumOff val="60000"/>
                  </a:schemeClr>
                </a:solidFill>
                <a:effectLst>
                  <a:glow rad="101600">
                    <a:schemeClr val="tx1">
                      <a:alpha val="60000"/>
                    </a:schemeClr>
                  </a:glow>
                  <a:outerShdw blurRad="50800" dist="38100" dir="2700000" algn="tl" rotWithShape="0">
                    <a:prstClr val="black">
                      <a:alpha val="40000"/>
                    </a:prstClr>
                  </a:outerShdw>
                </a:effectLst>
              </a:rPr>
              <a:t>Linear Regression Prediction w/o Generosity</a:t>
            </a:r>
          </a:p>
        </p:txBody>
      </p:sp>
      <p:pic>
        <p:nvPicPr>
          <p:cNvPr id="5" name="Picture 4">
            <a:extLst>
              <a:ext uri="{FF2B5EF4-FFF2-40B4-BE49-F238E27FC236}">
                <a16:creationId xmlns:a16="http://schemas.microsoft.com/office/drawing/2014/main" id="{326A0CB8-6AA7-8747-BA6E-B11326618613}"/>
              </a:ext>
            </a:extLst>
          </p:cNvPr>
          <p:cNvPicPr>
            <a:picLocks noChangeAspect="1"/>
          </p:cNvPicPr>
          <p:nvPr/>
        </p:nvPicPr>
        <p:blipFill rotWithShape="1">
          <a:blip r:embed="rId3"/>
          <a:srcRect l="7538" t="9276" r="8003" b="3382"/>
          <a:stretch/>
        </p:blipFill>
        <p:spPr>
          <a:xfrm>
            <a:off x="1797340" y="1520105"/>
            <a:ext cx="8597319" cy="5337895"/>
          </a:xfrm>
          <a:prstGeom prst="rect">
            <a:avLst/>
          </a:prstGeom>
        </p:spPr>
      </p:pic>
    </p:spTree>
    <p:extLst>
      <p:ext uri="{BB962C8B-B14F-4D97-AF65-F5344CB8AC3E}">
        <p14:creationId xmlns:p14="http://schemas.microsoft.com/office/powerpoint/2010/main" val="303198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A67EE-ADC0-084B-B494-C61E04605855}"/>
              </a:ext>
            </a:extLst>
          </p:cNvPr>
          <p:cNvSpPr>
            <a:spLocks noGrp="1"/>
          </p:cNvSpPr>
          <p:nvPr>
            <p:ph type="title"/>
          </p:nvPr>
        </p:nvSpPr>
        <p:spPr/>
        <p:txBody>
          <a:bodyPr/>
          <a:lstStyle/>
          <a:p>
            <a:r>
              <a:rPr lang="en-US" dirty="0"/>
              <a:t>Coefficients</a:t>
            </a:r>
          </a:p>
        </p:txBody>
      </p:sp>
      <p:sp>
        <p:nvSpPr>
          <p:cNvPr id="5" name="Content Placeholder 4">
            <a:extLst>
              <a:ext uri="{FF2B5EF4-FFF2-40B4-BE49-F238E27FC236}">
                <a16:creationId xmlns:a16="http://schemas.microsoft.com/office/drawing/2014/main" id="{D36E18E2-AF8C-274E-934B-5EFF9AF1F101}"/>
              </a:ext>
            </a:extLst>
          </p:cNvPr>
          <p:cNvSpPr>
            <a:spLocks noGrp="1"/>
          </p:cNvSpPr>
          <p:nvPr>
            <p:ph idx="1"/>
          </p:nvPr>
        </p:nvSpPr>
        <p:spPr/>
        <p:txBody>
          <a:bodyPr>
            <a:normAutofit/>
          </a:bodyPr>
          <a:lstStyle/>
          <a:p>
            <a:pPr algn="l"/>
            <a:r>
              <a:rPr lang="en-US" sz="2000" dirty="0"/>
              <a:t>After using linear regression to predict the score without generosity, we found the coefficients of each variable. </a:t>
            </a:r>
          </a:p>
          <a:p>
            <a:pPr lvl="1" algn="l"/>
            <a:r>
              <a:rPr lang="en-US" sz="2000" dirty="0"/>
              <a:t>Economy: 		1.015487</a:t>
            </a:r>
          </a:p>
          <a:p>
            <a:pPr lvl="1" algn="l"/>
            <a:r>
              <a:rPr lang="en-US" sz="2000" dirty="0"/>
              <a:t>Family:		0.980562</a:t>
            </a:r>
          </a:p>
          <a:p>
            <a:pPr lvl="1" algn="l"/>
            <a:r>
              <a:rPr lang="en-US" sz="2000" dirty="0"/>
              <a:t>Health:		0.993835</a:t>
            </a:r>
          </a:p>
          <a:p>
            <a:pPr lvl="1" algn="l"/>
            <a:r>
              <a:rPr lang="en-US" sz="2000" dirty="0"/>
              <a:t>Freedom:		1.010251</a:t>
            </a:r>
          </a:p>
          <a:p>
            <a:pPr lvl="1" algn="l"/>
            <a:r>
              <a:rPr lang="en-US" sz="2000" dirty="0"/>
              <a:t>Trust:		0.988958</a:t>
            </a:r>
          </a:p>
          <a:p>
            <a:pPr lvl="1" algn="l"/>
            <a:r>
              <a:rPr lang="en-US" sz="2000" dirty="0"/>
              <a:t>Dystopia Residual:	0.983378</a:t>
            </a:r>
          </a:p>
          <a:p>
            <a:pPr marL="419099" indent="-342900" algn="l"/>
            <a:r>
              <a:rPr lang="en-US" sz="2000" dirty="0"/>
              <a:t>This means that the equation we can use to actually predict the happiness score is:</a:t>
            </a:r>
          </a:p>
          <a:p>
            <a:pPr marL="76199" indent="0">
              <a:buNone/>
            </a:pPr>
            <a:r>
              <a:rPr lang="en-US" sz="2000" dirty="0"/>
              <a:t>score = 0.991881(economy) + 0.936516(family) + 0.981912(health) + 1.197229(freedom) + 1.239792(trust) + 0.972774(</a:t>
            </a:r>
            <a:r>
              <a:rPr lang="en-US" sz="2000" dirty="0" err="1"/>
              <a:t>dystopia_residual</a:t>
            </a:r>
            <a:r>
              <a:rPr lang="en-US" sz="2000" dirty="0"/>
              <a:t>)</a:t>
            </a:r>
          </a:p>
        </p:txBody>
      </p:sp>
    </p:spTree>
    <p:extLst>
      <p:ext uri="{BB962C8B-B14F-4D97-AF65-F5344CB8AC3E}">
        <p14:creationId xmlns:p14="http://schemas.microsoft.com/office/powerpoint/2010/main" val="264017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A2B-DB23-1144-89C0-D2CC8DB5413D}"/>
              </a:ext>
            </a:extLst>
          </p:cNvPr>
          <p:cNvSpPr>
            <a:spLocks noGrp="1"/>
          </p:cNvSpPr>
          <p:nvPr>
            <p:ph type="title"/>
          </p:nvPr>
        </p:nvSpPr>
        <p:spPr/>
        <p:txBody>
          <a:bodyPr>
            <a:normAutofit/>
          </a:bodyPr>
          <a:lstStyle/>
          <a:p>
            <a:r>
              <a:rPr lang="en-US" dirty="0">
                <a:solidFill>
                  <a:schemeClr val="tx2">
                    <a:lumMod val="40000"/>
                    <a:lumOff val="60000"/>
                  </a:schemeClr>
                </a:solidFill>
                <a:effectLst>
                  <a:glow rad="101600">
                    <a:schemeClr val="tx1">
                      <a:alpha val="60000"/>
                    </a:schemeClr>
                  </a:glow>
                  <a:outerShdw blurRad="50800" dist="38100" dir="2700000" algn="tl" rotWithShape="0">
                    <a:prstClr val="black">
                      <a:alpha val="40000"/>
                    </a:prstClr>
                  </a:outerShdw>
                </a:effectLst>
              </a:rPr>
              <a:t>Linear Regression Prediction w/o Trust</a:t>
            </a:r>
          </a:p>
        </p:txBody>
      </p:sp>
      <p:pic>
        <p:nvPicPr>
          <p:cNvPr id="4" name="Picture 3">
            <a:extLst>
              <a:ext uri="{FF2B5EF4-FFF2-40B4-BE49-F238E27FC236}">
                <a16:creationId xmlns:a16="http://schemas.microsoft.com/office/drawing/2014/main" id="{5560AF65-6E31-A447-A75B-8321245A39C5}"/>
              </a:ext>
            </a:extLst>
          </p:cNvPr>
          <p:cNvPicPr>
            <a:picLocks noChangeAspect="1"/>
          </p:cNvPicPr>
          <p:nvPr/>
        </p:nvPicPr>
        <p:blipFill rotWithShape="1">
          <a:blip r:embed="rId3"/>
          <a:srcRect l="8295" t="10041" r="7997" b="3868"/>
          <a:stretch/>
        </p:blipFill>
        <p:spPr>
          <a:xfrm>
            <a:off x="1775177" y="1522014"/>
            <a:ext cx="8641645" cy="5335986"/>
          </a:xfrm>
          <a:prstGeom prst="rect">
            <a:avLst/>
          </a:prstGeom>
        </p:spPr>
      </p:pic>
    </p:spTree>
    <p:extLst>
      <p:ext uri="{BB962C8B-B14F-4D97-AF65-F5344CB8AC3E}">
        <p14:creationId xmlns:p14="http://schemas.microsoft.com/office/powerpoint/2010/main" val="122696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A67EE-ADC0-084B-B494-C61E04605855}"/>
              </a:ext>
            </a:extLst>
          </p:cNvPr>
          <p:cNvSpPr>
            <a:spLocks noGrp="1"/>
          </p:cNvSpPr>
          <p:nvPr>
            <p:ph type="title"/>
          </p:nvPr>
        </p:nvSpPr>
        <p:spPr/>
        <p:txBody>
          <a:bodyPr/>
          <a:lstStyle/>
          <a:p>
            <a:r>
              <a:rPr lang="en-US" dirty="0"/>
              <a:t>Coefficients</a:t>
            </a:r>
          </a:p>
        </p:txBody>
      </p:sp>
      <p:sp>
        <p:nvSpPr>
          <p:cNvPr id="5" name="Content Placeholder 4">
            <a:extLst>
              <a:ext uri="{FF2B5EF4-FFF2-40B4-BE49-F238E27FC236}">
                <a16:creationId xmlns:a16="http://schemas.microsoft.com/office/drawing/2014/main" id="{D36E18E2-AF8C-274E-934B-5EFF9AF1F101}"/>
              </a:ext>
            </a:extLst>
          </p:cNvPr>
          <p:cNvSpPr>
            <a:spLocks noGrp="1"/>
          </p:cNvSpPr>
          <p:nvPr>
            <p:ph idx="1"/>
          </p:nvPr>
        </p:nvSpPr>
        <p:spPr/>
        <p:txBody>
          <a:bodyPr>
            <a:normAutofit/>
          </a:bodyPr>
          <a:lstStyle/>
          <a:p>
            <a:pPr algn="l"/>
            <a:r>
              <a:rPr lang="en-US" sz="2000" dirty="0"/>
              <a:t>After using linear regression to predict the score without trust, we found the coefficients of each variable. </a:t>
            </a:r>
          </a:p>
          <a:p>
            <a:pPr lvl="1" algn="l"/>
            <a:r>
              <a:rPr lang="en-US" sz="2000" dirty="0"/>
              <a:t>Economy: 		1.085873</a:t>
            </a:r>
          </a:p>
          <a:p>
            <a:pPr lvl="1" algn="l"/>
            <a:r>
              <a:rPr lang="en-US" sz="2000" dirty="0"/>
              <a:t>Family:		0.913794</a:t>
            </a:r>
          </a:p>
          <a:p>
            <a:pPr lvl="1" algn="l"/>
            <a:r>
              <a:rPr lang="en-US" sz="2000" dirty="0"/>
              <a:t>Health:		1.013045 </a:t>
            </a:r>
          </a:p>
          <a:p>
            <a:pPr lvl="1" algn="l"/>
            <a:r>
              <a:rPr lang="en-US" sz="2000" dirty="0"/>
              <a:t>Freedom:		1.273222 </a:t>
            </a:r>
          </a:p>
          <a:p>
            <a:pPr lvl="1" algn="l"/>
            <a:r>
              <a:rPr lang="en-US" sz="2000" dirty="0"/>
              <a:t>Generosity:		1.100439 </a:t>
            </a:r>
          </a:p>
          <a:p>
            <a:pPr lvl="1" algn="l"/>
            <a:r>
              <a:rPr lang="en-US" sz="2000" dirty="0"/>
              <a:t>Dystopia Residual:	0.979467</a:t>
            </a:r>
          </a:p>
          <a:p>
            <a:pPr marL="419099" indent="-342900" algn="l"/>
            <a:r>
              <a:rPr lang="en-US" sz="2000" dirty="0"/>
              <a:t>This means that the equation we can use to actually predict the happiness score is:</a:t>
            </a:r>
          </a:p>
          <a:p>
            <a:pPr marL="76199" indent="0">
              <a:buNone/>
            </a:pPr>
            <a:r>
              <a:rPr lang="en-US" sz="2000" dirty="0"/>
              <a:t>score = 1.085873(economy) + 0.913794(family) + 1.013045(health) + 1.273222(freedom) + 1.100439(generosity) + 0.979467(</a:t>
            </a:r>
            <a:r>
              <a:rPr lang="en-US" sz="2000" dirty="0" err="1"/>
              <a:t>dystopia_residual</a:t>
            </a:r>
            <a:r>
              <a:rPr lang="en-US" sz="2000" dirty="0"/>
              <a:t>)</a:t>
            </a:r>
          </a:p>
        </p:txBody>
      </p:sp>
    </p:spTree>
    <p:extLst>
      <p:ext uri="{BB962C8B-B14F-4D97-AF65-F5344CB8AC3E}">
        <p14:creationId xmlns:p14="http://schemas.microsoft.com/office/powerpoint/2010/main" val="224194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A2B-DB23-1144-89C0-D2CC8DB5413D}"/>
              </a:ext>
            </a:extLst>
          </p:cNvPr>
          <p:cNvSpPr>
            <a:spLocks noGrp="1"/>
          </p:cNvSpPr>
          <p:nvPr>
            <p:ph type="title"/>
          </p:nvPr>
        </p:nvSpPr>
        <p:spPr/>
        <p:txBody>
          <a:bodyPr>
            <a:normAutofit/>
          </a:bodyPr>
          <a:lstStyle/>
          <a:p>
            <a:r>
              <a:rPr lang="en-US" dirty="0">
                <a:solidFill>
                  <a:schemeClr val="tx2">
                    <a:lumMod val="40000"/>
                    <a:lumOff val="60000"/>
                  </a:schemeClr>
                </a:solidFill>
                <a:effectLst>
                  <a:glow rad="101600">
                    <a:schemeClr val="tx1">
                      <a:alpha val="60000"/>
                    </a:schemeClr>
                  </a:glow>
                  <a:outerShdw blurRad="50800" dist="38100" dir="2700000" algn="tl" rotWithShape="0">
                    <a:prstClr val="black">
                      <a:alpha val="40000"/>
                    </a:prstClr>
                  </a:outerShdw>
                </a:effectLst>
              </a:rPr>
              <a:t>Linear Regression Prediction w/o Freedom</a:t>
            </a:r>
          </a:p>
        </p:txBody>
      </p:sp>
      <p:pic>
        <p:nvPicPr>
          <p:cNvPr id="5" name="Picture 4">
            <a:extLst>
              <a:ext uri="{FF2B5EF4-FFF2-40B4-BE49-F238E27FC236}">
                <a16:creationId xmlns:a16="http://schemas.microsoft.com/office/drawing/2014/main" id="{F76EA6D9-0686-3845-A7AB-E18C4F510E16}"/>
              </a:ext>
            </a:extLst>
          </p:cNvPr>
          <p:cNvPicPr>
            <a:picLocks noChangeAspect="1"/>
          </p:cNvPicPr>
          <p:nvPr/>
        </p:nvPicPr>
        <p:blipFill rotWithShape="1">
          <a:blip r:embed="rId3"/>
          <a:srcRect l="9183" t="10699" r="8790" b="4033"/>
          <a:stretch/>
        </p:blipFill>
        <p:spPr>
          <a:xfrm>
            <a:off x="1811866" y="1510576"/>
            <a:ext cx="8568267" cy="5347424"/>
          </a:xfrm>
          <a:prstGeom prst="rect">
            <a:avLst/>
          </a:prstGeom>
        </p:spPr>
      </p:pic>
    </p:spTree>
    <p:extLst>
      <p:ext uri="{BB962C8B-B14F-4D97-AF65-F5344CB8AC3E}">
        <p14:creationId xmlns:p14="http://schemas.microsoft.com/office/powerpoint/2010/main" val="37992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A67EE-ADC0-084B-B494-C61E04605855}"/>
              </a:ext>
            </a:extLst>
          </p:cNvPr>
          <p:cNvSpPr>
            <a:spLocks noGrp="1"/>
          </p:cNvSpPr>
          <p:nvPr>
            <p:ph type="title"/>
          </p:nvPr>
        </p:nvSpPr>
        <p:spPr/>
        <p:txBody>
          <a:bodyPr/>
          <a:lstStyle/>
          <a:p>
            <a:r>
              <a:rPr lang="en-US" dirty="0"/>
              <a:t>Coefficients</a:t>
            </a:r>
          </a:p>
        </p:txBody>
      </p:sp>
      <p:sp>
        <p:nvSpPr>
          <p:cNvPr id="5" name="Content Placeholder 4">
            <a:extLst>
              <a:ext uri="{FF2B5EF4-FFF2-40B4-BE49-F238E27FC236}">
                <a16:creationId xmlns:a16="http://schemas.microsoft.com/office/drawing/2014/main" id="{D36E18E2-AF8C-274E-934B-5EFF9AF1F101}"/>
              </a:ext>
            </a:extLst>
          </p:cNvPr>
          <p:cNvSpPr>
            <a:spLocks noGrp="1"/>
          </p:cNvSpPr>
          <p:nvPr>
            <p:ph idx="1"/>
          </p:nvPr>
        </p:nvSpPr>
        <p:spPr/>
        <p:txBody>
          <a:bodyPr>
            <a:normAutofit/>
          </a:bodyPr>
          <a:lstStyle/>
          <a:p>
            <a:pPr algn="l"/>
            <a:r>
              <a:rPr lang="en-US" sz="2000" dirty="0"/>
              <a:t>After using linear regression to predict the score without freedom, we found the coefficients of each variable. </a:t>
            </a:r>
          </a:p>
          <a:p>
            <a:pPr lvl="1" algn="l"/>
            <a:r>
              <a:rPr lang="en-US" sz="2000" dirty="0"/>
              <a:t>Economy: 		0.990562</a:t>
            </a:r>
          </a:p>
          <a:p>
            <a:pPr lvl="1" algn="l"/>
            <a:r>
              <a:rPr lang="en-US" sz="2000" dirty="0"/>
              <a:t>Family:		1.160842</a:t>
            </a:r>
          </a:p>
          <a:p>
            <a:pPr lvl="1" algn="l"/>
            <a:r>
              <a:rPr lang="en-US" sz="2000" dirty="0"/>
              <a:t>Health:		1.057406 </a:t>
            </a:r>
          </a:p>
          <a:p>
            <a:pPr lvl="1" algn="l"/>
            <a:r>
              <a:rPr lang="en-US" sz="2000" dirty="0"/>
              <a:t>Trust:		1.464886 </a:t>
            </a:r>
          </a:p>
          <a:p>
            <a:pPr lvl="1" algn="l"/>
            <a:r>
              <a:rPr lang="en-US" sz="2000" dirty="0"/>
              <a:t>Generosity:		1.163208 </a:t>
            </a:r>
          </a:p>
          <a:p>
            <a:pPr lvl="1" algn="l"/>
            <a:r>
              <a:rPr lang="en-US" sz="2000" dirty="0"/>
              <a:t>Dystopia Residual:	1.005416</a:t>
            </a:r>
          </a:p>
          <a:p>
            <a:pPr marL="419099" indent="-342900" algn="l"/>
            <a:r>
              <a:rPr lang="en-US" sz="2000" dirty="0"/>
              <a:t>This means that the equation we can use to actually predict the happiness score is:</a:t>
            </a:r>
          </a:p>
          <a:p>
            <a:pPr marL="76199" indent="0">
              <a:buNone/>
            </a:pPr>
            <a:r>
              <a:rPr lang="en-US" sz="2000" dirty="0"/>
              <a:t>score = 0.990562(economy) + 1.160842(family) + 1.057406(health) + 1.464886(trust) + 1.163208(generosity) + 1.005416(</a:t>
            </a:r>
            <a:r>
              <a:rPr lang="en-US" sz="2000" dirty="0" err="1"/>
              <a:t>dystopia_residual</a:t>
            </a:r>
            <a:r>
              <a:rPr lang="en-US" sz="2000" dirty="0"/>
              <a:t>)</a:t>
            </a:r>
          </a:p>
        </p:txBody>
      </p:sp>
    </p:spTree>
    <p:extLst>
      <p:ext uri="{BB962C8B-B14F-4D97-AF65-F5344CB8AC3E}">
        <p14:creationId xmlns:p14="http://schemas.microsoft.com/office/powerpoint/2010/main" val="99849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FA2B-DB23-1144-89C0-D2CC8DB5413D}"/>
              </a:ext>
            </a:extLst>
          </p:cNvPr>
          <p:cNvSpPr>
            <a:spLocks noGrp="1"/>
          </p:cNvSpPr>
          <p:nvPr>
            <p:ph type="title"/>
          </p:nvPr>
        </p:nvSpPr>
        <p:spPr/>
        <p:txBody>
          <a:bodyPr>
            <a:normAutofit/>
          </a:bodyPr>
          <a:lstStyle/>
          <a:p>
            <a:r>
              <a:rPr lang="en-US" dirty="0">
                <a:solidFill>
                  <a:schemeClr val="tx2">
                    <a:lumMod val="40000"/>
                    <a:lumOff val="60000"/>
                  </a:schemeClr>
                </a:solidFill>
                <a:effectLst>
                  <a:glow rad="101600">
                    <a:schemeClr val="tx1">
                      <a:alpha val="60000"/>
                    </a:schemeClr>
                  </a:glow>
                  <a:outerShdw blurRad="50800" dist="38100" dir="2700000" algn="tl" rotWithShape="0">
                    <a:prstClr val="black">
                      <a:alpha val="40000"/>
                    </a:prstClr>
                  </a:outerShdw>
                </a:effectLst>
              </a:rPr>
              <a:t>Linear Regression Prediction w/o Three</a:t>
            </a:r>
          </a:p>
        </p:txBody>
      </p:sp>
      <p:pic>
        <p:nvPicPr>
          <p:cNvPr id="4" name="Picture 3">
            <a:extLst>
              <a:ext uri="{FF2B5EF4-FFF2-40B4-BE49-F238E27FC236}">
                <a16:creationId xmlns:a16="http://schemas.microsoft.com/office/drawing/2014/main" id="{61460BE7-95C0-1B4C-8420-F26F4C536AA6}"/>
              </a:ext>
            </a:extLst>
          </p:cNvPr>
          <p:cNvPicPr>
            <a:picLocks noChangeAspect="1"/>
          </p:cNvPicPr>
          <p:nvPr/>
        </p:nvPicPr>
        <p:blipFill rotWithShape="1">
          <a:blip r:embed="rId3"/>
          <a:srcRect l="8887" t="10041" r="8689" b="4198"/>
          <a:stretch/>
        </p:blipFill>
        <p:spPr>
          <a:xfrm>
            <a:off x="1823155" y="1519507"/>
            <a:ext cx="8545689" cy="5338493"/>
          </a:xfrm>
          <a:prstGeom prst="rect">
            <a:avLst/>
          </a:prstGeom>
        </p:spPr>
      </p:pic>
    </p:spTree>
    <p:extLst>
      <p:ext uri="{BB962C8B-B14F-4D97-AF65-F5344CB8AC3E}">
        <p14:creationId xmlns:p14="http://schemas.microsoft.com/office/powerpoint/2010/main" val="22507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6A67EE-ADC0-084B-B494-C61E04605855}"/>
              </a:ext>
            </a:extLst>
          </p:cNvPr>
          <p:cNvSpPr>
            <a:spLocks noGrp="1"/>
          </p:cNvSpPr>
          <p:nvPr>
            <p:ph type="title"/>
          </p:nvPr>
        </p:nvSpPr>
        <p:spPr/>
        <p:txBody>
          <a:bodyPr/>
          <a:lstStyle/>
          <a:p>
            <a:r>
              <a:rPr lang="en-US" dirty="0"/>
              <a:t>Coefficients</a:t>
            </a:r>
          </a:p>
        </p:txBody>
      </p:sp>
      <p:sp>
        <p:nvSpPr>
          <p:cNvPr id="5" name="Content Placeholder 4">
            <a:extLst>
              <a:ext uri="{FF2B5EF4-FFF2-40B4-BE49-F238E27FC236}">
                <a16:creationId xmlns:a16="http://schemas.microsoft.com/office/drawing/2014/main" id="{D36E18E2-AF8C-274E-934B-5EFF9AF1F101}"/>
              </a:ext>
            </a:extLst>
          </p:cNvPr>
          <p:cNvSpPr>
            <a:spLocks noGrp="1"/>
          </p:cNvSpPr>
          <p:nvPr>
            <p:ph idx="1"/>
          </p:nvPr>
        </p:nvSpPr>
        <p:spPr/>
        <p:txBody>
          <a:bodyPr>
            <a:normAutofit/>
          </a:bodyPr>
          <a:lstStyle/>
          <a:p>
            <a:pPr algn="l"/>
            <a:r>
              <a:rPr lang="en-US" sz="2000" dirty="0"/>
              <a:t>After using linear regression to predict the score without generosity, trust, and freedom, we found the coefficients of each variable. </a:t>
            </a:r>
          </a:p>
          <a:p>
            <a:pPr lvl="1" algn="l"/>
            <a:r>
              <a:rPr lang="en-US" sz="2000" dirty="0"/>
              <a:t>Economy: 		1.092340</a:t>
            </a:r>
          </a:p>
          <a:p>
            <a:pPr lvl="1" algn="l"/>
            <a:r>
              <a:rPr lang="en-US" sz="2000" dirty="0"/>
              <a:t>Family:		1.090017</a:t>
            </a:r>
          </a:p>
          <a:p>
            <a:pPr lvl="1" algn="l"/>
            <a:r>
              <a:rPr lang="en-US" sz="2000" dirty="0"/>
              <a:t>Health:		1.145901 </a:t>
            </a:r>
          </a:p>
          <a:p>
            <a:pPr lvl="1" algn="l"/>
            <a:r>
              <a:rPr lang="en-US" sz="2000" dirty="0"/>
              <a:t>Dystopia Residual:	0.996784</a:t>
            </a:r>
          </a:p>
          <a:p>
            <a:pPr marL="609585" lvl="1" indent="0" algn="l">
              <a:buNone/>
            </a:pPr>
            <a:endParaRPr lang="en-US" sz="2000" dirty="0"/>
          </a:p>
          <a:p>
            <a:pPr marL="419099" indent="-342900" algn="l"/>
            <a:r>
              <a:rPr lang="en-US" sz="2000" dirty="0"/>
              <a:t>This means that the equation we can use to actually predict the happiness score is:</a:t>
            </a:r>
          </a:p>
          <a:p>
            <a:pPr marL="76199" indent="0" algn="l">
              <a:buNone/>
            </a:pPr>
            <a:endParaRPr lang="en-US" sz="2000" dirty="0"/>
          </a:p>
          <a:p>
            <a:pPr marL="76199" indent="0">
              <a:buNone/>
            </a:pPr>
            <a:r>
              <a:rPr lang="en-US" sz="2000" dirty="0"/>
              <a:t>score = 1.092340(economy) + 1.090017(family) + 1.145901(health) + 0.996784(</a:t>
            </a:r>
            <a:r>
              <a:rPr lang="en-US" sz="2000" dirty="0" err="1"/>
              <a:t>dystopia_residual</a:t>
            </a:r>
            <a:r>
              <a:rPr lang="en-US" sz="2000" dirty="0"/>
              <a:t>)</a:t>
            </a:r>
          </a:p>
        </p:txBody>
      </p:sp>
    </p:spTree>
    <p:extLst>
      <p:ext uri="{BB962C8B-B14F-4D97-AF65-F5344CB8AC3E}">
        <p14:creationId xmlns:p14="http://schemas.microsoft.com/office/powerpoint/2010/main" val="405638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5AA250-37A9-AE4A-9059-7FE3191DE1B4}"/>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1CEABE40-11B3-E848-AC17-3BAC8A01D5DF}"/>
              </a:ext>
            </a:extLst>
          </p:cNvPr>
          <p:cNvSpPr>
            <a:spLocks noGrp="1"/>
          </p:cNvSpPr>
          <p:nvPr>
            <p:ph idx="1"/>
          </p:nvPr>
        </p:nvSpPr>
        <p:spPr>
          <a:xfrm>
            <a:off x="598621" y="2003755"/>
            <a:ext cx="4036441" cy="1299122"/>
          </a:xfrm>
        </p:spPr>
        <p:txBody>
          <a:bodyPr>
            <a:noAutofit/>
          </a:bodyPr>
          <a:lstStyle/>
          <a:p>
            <a:pPr algn="l"/>
            <a:r>
              <a:rPr lang="en-US" sz="3600" dirty="0"/>
              <a:t>CSV files</a:t>
            </a:r>
          </a:p>
          <a:p>
            <a:pPr algn="l"/>
            <a:r>
              <a:rPr lang="en-US" sz="3600" dirty="0"/>
              <a:t>Data</a:t>
            </a:r>
          </a:p>
        </p:txBody>
      </p:sp>
      <p:sp>
        <p:nvSpPr>
          <p:cNvPr id="6" name="TextBox 5">
            <a:extLst>
              <a:ext uri="{FF2B5EF4-FFF2-40B4-BE49-F238E27FC236}">
                <a16:creationId xmlns:a16="http://schemas.microsoft.com/office/drawing/2014/main" id="{A5A42390-76F8-0F49-982A-9D01C95E2B81}"/>
              </a:ext>
            </a:extLst>
          </p:cNvPr>
          <p:cNvSpPr txBox="1"/>
          <p:nvPr/>
        </p:nvSpPr>
        <p:spPr>
          <a:xfrm>
            <a:off x="5562021" y="3302876"/>
            <a:ext cx="4036440"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rgbClr val="002060"/>
                </a:solidFill>
              </a:rPr>
              <a:t>Health</a:t>
            </a:r>
          </a:p>
          <a:p>
            <a:pPr marL="571500" indent="-571500">
              <a:buFont typeface="Arial" panose="020B0604020202020204" pitchFamily="34" charset="0"/>
              <a:buChar char="•"/>
            </a:pPr>
            <a:r>
              <a:rPr lang="en-US" sz="3600" dirty="0">
                <a:solidFill>
                  <a:srgbClr val="002060"/>
                </a:solidFill>
              </a:rPr>
              <a:t>Freedom</a:t>
            </a:r>
          </a:p>
          <a:p>
            <a:pPr marL="571500" indent="-571500">
              <a:buFont typeface="Arial" panose="020B0604020202020204" pitchFamily="34" charset="0"/>
              <a:buChar char="•"/>
            </a:pPr>
            <a:r>
              <a:rPr lang="en-US" sz="3600" dirty="0">
                <a:solidFill>
                  <a:srgbClr val="002060"/>
                </a:solidFill>
              </a:rPr>
              <a:t>Trust</a:t>
            </a:r>
          </a:p>
          <a:p>
            <a:pPr marL="571500" indent="-571500">
              <a:buFont typeface="Arial" panose="020B0604020202020204" pitchFamily="34" charset="0"/>
              <a:buChar char="•"/>
            </a:pPr>
            <a:r>
              <a:rPr lang="en-US" sz="3600" dirty="0">
                <a:solidFill>
                  <a:srgbClr val="002060"/>
                </a:solidFill>
              </a:rPr>
              <a:t>Generosity</a:t>
            </a:r>
          </a:p>
          <a:p>
            <a:pPr marL="571500" indent="-571500">
              <a:buFont typeface="Arial" panose="020B0604020202020204" pitchFamily="34" charset="0"/>
              <a:buChar char="•"/>
            </a:pPr>
            <a:r>
              <a:rPr lang="en-US" sz="3600" dirty="0">
                <a:solidFill>
                  <a:srgbClr val="002060"/>
                </a:solidFill>
              </a:rPr>
              <a:t>Dystopia Residual</a:t>
            </a:r>
          </a:p>
        </p:txBody>
      </p:sp>
      <p:sp>
        <p:nvSpPr>
          <p:cNvPr id="7" name="TextBox 6">
            <a:extLst>
              <a:ext uri="{FF2B5EF4-FFF2-40B4-BE49-F238E27FC236}">
                <a16:creationId xmlns:a16="http://schemas.microsoft.com/office/drawing/2014/main" id="{62E79E38-E63E-624B-8028-8499F00FA046}"/>
              </a:ext>
            </a:extLst>
          </p:cNvPr>
          <p:cNvSpPr txBox="1"/>
          <p:nvPr/>
        </p:nvSpPr>
        <p:spPr>
          <a:xfrm>
            <a:off x="1525580" y="3302876"/>
            <a:ext cx="3109482"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rgbClr val="002060"/>
                </a:solidFill>
              </a:rPr>
              <a:t>Country</a:t>
            </a:r>
          </a:p>
          <a:p>
            <a:pPr marL="571500" indent="-571500">
              <a:buFont typeface="Arial" panose="020B0604020202020204" pitchFamily="34" charset="0"/>
              <a:buChar char="•"/>
            </a:pPr>
            <a:r>
              <a:rPr lang="en-US" sz="3600" dirty="0">
                <a:solidFill>
                  <a:srgbClr val="002060"/>
                </a:solidFill>
              </a:rPr>
              <a:t>Rank</a:t>
            </a:r>
          </a:p>
          <a:p>
            <a:pPr marL="571500" indent="-571500">
              <a:buFont typeface="Arial" panose="020B0604020202020204" pitchFamily="34" charset="0"/>
              <a:buChar char="•"/>
            </a:pPr>
            <a:r>
              <a:rPr lang="en-US" sz="3600" dirty="0">
                <a:solidFill>
                  <a:srgbClr val="002060"/>
                </a:solidFill>
              </a:rPr>
              <a:t>Score</a:t>
            </a:r>
          </a:p>
          <a:p>
            <a:pPr marL="571500" indent="-571500">
              <a:buFont typeface="Arial" panose="020B0604020202020204" pitchFamily="34" charset="0"/>
              <a:buChar char="•"/>
            </a:pPr>
            <a:r>
              <a:rPr lang="en-US" sz="3600" dirty="0">
                <a:solidFill>
                  <a:srgbClr val="002060"/>
                </a:solidFill>
              </a:rPr>
              <a:t>Economy</a:t>
            </a:r>
          </a:p>
          <a:p>
            <a:pPr marL="571500" indent="-571500">
              <a:buFont typeface="Arial" panose="020B0604020202020204" pitchFamily="34" charset="0"/>
              <a:buChar char="•"/>
            </a:pPr>
            <a:r>
              <a:rPr lang="en-US" sz="3600" dirty="0">
                <a:solidFill>
                  <a:srgbClr val="002060"/>
                </a:solidFill>
              </a:rPr>
              <a:t>Family</a:t>
            </a:r>
          </a:p>
        </p:txBody>
      </p:sp>
      <p:sp>
        <p:nvSpPr>
          <p:cNvPr id="8" name="TextBox 7">
            <a:extLst>
              <a:ext uri="{FF2B5EF4-FFF2-40B4-BE49-F238E27FC236}">
                <a16:creationId xmlns:a16="http://schemas.microsoft.com/office/drawing/2014/main" id="{6F780F74-85FF-D746-88EF-1E4D9BDA0CEC}"/>
              </a:ext>
            </a:extLst>
          </p:cNvPr>
          <p:cNvSpPr txBox="1"/>
          <p:nvPr/>
        </p:nvSpPr>
        <p:spPr>
          <a:xfrm>
            <a:off x="2785241" y="744132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38779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E196-4702-8D44-9FD5-80C47A7BDF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19397A6-D8FD-9C44-A432-26FCCEF647E9}"/>
              </a:ext>
            </a:extLst>
          </p:cNvPr>
          <p:cNvSpPr>
            <a:spLocks noGrp="1"/>
          </p:cNvSpPr>
          <p:nvPr>
            <p:ph idx="1"/>
          </p:nvPr>
        </p:nvSpPr>
        <p:spPr>
          <a:xfrm>
            <a:off x="598620" y="2532299"/>
            <a:ext cx="10994760" cy="2969022"/>
          </a:xfrm>
        </p:spPr>
        <p:txBody>
          <a:bodyPr/>
          <a:lstStyle/>
          <a:p>
            <a:pPr marL="0" indent="0" algn="just">
              <a:buNone/>
            </a:pPr>
            <a:r>
              <a:rPr lang="en-US" dirty="0"/>
              <a:t>In conclusion, linear regression is very useful in predicting the happiness score for countries. Though all the independent variables are useful, there are several that could technically be excluded and still have results that aren’t skewed or changed.</a:t>
            </a:r>
          </a:p>
        </p:txBody>
      </p:sp>
    </p:spTree>
    <p:extLst>
      <p:ext uri="{BB962C8B-B14F-4D97-AF65-F5344CB8AC3E}">
        <p14:creationId xmlns:p14="http://schemas.microsoft.com/office/powerpoint/2010/main" val="21821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D26B-95CB-8A47-A9A7-E99952A5CC85}"/>
              </a:ext>
            </a:extLst>
          </p:cNvPr>
          <p:cNvSpPr>
            <a:spLocks noGrp="1"/>
          </p:cNvSpPr>
          <p:nvPr>
            <p:ph type="title"/>
          </p:nvPr>
        </p:nvSpPr>
        <p:spPr/>
        <p:txBody>
          <a:bodyPr/>
          <a:lstStyle/>
          <a:p>
            <a:r>
              <a:rPr lang="en-US" dirty="0"/>
              <a:t>Data Description</a:t>
            </a:r>
          </a:p>
        </p:txBody>
      </p:sp>
      <p:graphicFrame>
        <p:nvGraphicFramePr>
          <p:cNvPr id="5" name="Table 4">
            <a:extLst>
              <a:ext uri="{FF2B5EF4-FFF2-40B4-BE49-F238E27FC236}">
                <a16:creationId xmlns:a16="http://schemas.microsoft.com/office/drawing/2014/main" id="{B3CB3E79-0894-4C4F-A4B1-124023E0B977}"/>
              </a:ext>
            </a:extLst>
          </p:cNvPr>
          <p:cNvGraphicFramePr>
            <a:graphicFrameLocks noGrp="1"/>
          </p:cNvGraphicFramePr>
          <p:nvPr>
            <p:extLst>
              <p:ext uri="{D42A27DB-BD31-4B8C-83A1-F6EECF244321}">
                <p14:modId xmlns:p14="http://schemas.microsoft.com/office/powerpoint/2010/main" val="4232694201"/>
              </p:ext>
            </p:extLst>
          </p:nvPr>
        </p:nvGraphicFramePr>
        <p:xfrm>
          <a:off x="598620" y="1600200"/>
          <a:ext cx="10994762" cy="4882896"/>
        </p:xfrm>
        <a:graphic>
          <a:graphicData uri="http://schemas.openxmlformats.org/drawingml/2006/table">
            <a:tbl>
              <a:tblPr>
                <a:tableStyleId>{D7AC3CCA-C797-4891-BE02-D94E43425B78}</a:tableStyleId>
              </a:tblPr>
              <a:tblGrid>
                <a:gridCol w="600411">
                  <a:extLst>
                    <a:ext uri="{9D8B030D-6E8A-4147-A177-3AD203B41FA5}">
                      <a16:colId xmlns:a16="http://schemas.microsoft.com/office/drawing/2014/main" val="1766870384"/>
                    </a:ext>
                  </a:extLst>
                </a:gridCol>
                <a:gridCol w="1481865">
                  <a:extLst>
                    <a:ext uri="{9D8B030D-6E8A-4147-A177-3AD203B41FA5}">
                      <a16:colId xmlns:a16="http://schemas.microsoft.com/office/drawing/2014/main" val="421799795"/>
                    </a:ext>
                  </a:extLst>
                </a:gridCol>
                <a:gridCol w="1532965">
                  <a:extLst>
                    <a:ext uri="{9D8B030D-6E8A-4147-A177-3AD203B41FA5}">
                      <a16:colId xmlns:a16="http://schemas.microsoft.com/office/drawing/2014/main" val="287029966"/>
                    </a:ext>
                  </a:extLst>
                </a:gridCol>
                <a:gridCol w="936812">
                  <a:extLst>
                    <a:ext uri="{9D8B030D-6E8A-4147-A177-3AD203B41FA5}">
                      <a16:colId xmlns:a16="http://schemas.microsoft.com/office/drawing/2014/main" val="1753044467"/>
                    </a:ext>
                  </a:extLst>
                </a:gridCol>
                <a:gridCol w="936812">
                  <a:extLst>
                    <a:ext uri="{9D8B030D-6E8A-4147-A177-3AD203B41FA5}">
                      <a16:colId xmlns:a16="http://schemas.microsoft.com/office/drawing/2014/main" val="1924573149"/>
                    </a:ext>
                  </a:extLst>
                </a:gridCol>
                <a:gridCol w="936812">
                  <a:extLst>
                    <a:ext uri="{9D8B030D-6E8A-4147-A177-3AD203B41FA5}">
                      <a16:colId xmlns:a16="http://schemas.microsoft.com/office/drawing/2014/main" val="3022999770"/>
                    </a:ext>
                  </a:extLst>
                </a:gridCol>
                <a:gridCol w="936812">
                  <a:extLst>
                    <a:ext uri="{9D8B030D-6E8A-4147-A177-3AD203B41FA5}">
                      <a16:colId xmlns:a16="http://schemas.microsoft.com/office/drawing/2014/main" val="3664201198"/>
                    </a:ext>
                  </a:extLst>
                </a:gridCol>
                <a:gridCol w="936812">
                  <a:extLst>
                    <a:ext uri="{9D8B030D-6E8A-4147-A177-3AD203B41FA5}">
                      <a16:colId xmlns:a16="http://schemas.microsoft.com/office/drawing/2014/main" val="4268504112"/>
                    </a:ext>
                  </a:extLst>
                </a:gridCol>
                <a:gridCol w="1021976">
                  <a:extLst>
                    <a:ext uri="{9D8B030D-6E8A-4147-A177-3AD203B41FA5}">
                      <a16:colId xmlns:a16="http://schemas.microsoft.com/office/drawing/2014/main" val="3283415246"/>
                    </a:ext>
                  </a:extLst>
                </a:gridCol>
                <a:gridCol w="1673485">
                  <a:extLst>
                    <a:ext uri="{9D8B030D-6E8A-4147-A177-3AD203B41FA5}">
                      <a16:colId xmlns:a16="http://schemas.microsoft.com/office/drawing/2014/main" val="3999909191"/>
                    </a:ext>
                  </a:extLst>
                </a:gridCol>
              </a:tblGrid>
              <a:tr h="542544">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Happiness Rank</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Happiness Score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Economy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Family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Health</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Freedom</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Trust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Generosity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Dystopia Residual</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0832877"/>
                  </a:ext>
                </a:extLst>
              </a:tr>
              <a:tr h="542544">
                <a:tc>
                  <a:txBody>
                    <a:bodyPr/>
                    <a:lstStyle/>
                    <a:p>
                      <a:pPr algn="ctr" fontAlgn="ctr"/>
                      <a:r>
                        <a:rPr lang="en-US" sz="1600" u="none" strike="noStrike">
                          <a:effectLst/>
                        </a:rPr>
                        <a:t>count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935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7790342"/>
                  </a:ext>
                </a:extLst>
              </a:tr>
              <a:tr h="542544">
                <a:tc>
                  <a:txBody>
                    <a:bodyPr/>
                    <a:lstStyle/>
                    <a:p>
                      <a:pPr algn="ctr" fontAlgn="ctr"/>
                      <a:r>
                        <a:rPr lang="en-US" sz="1600" u="none" strike="noStrike">
                          <a:effectLst/>
                        </a:rPr>
                        <a:t>mean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78.420321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5.394436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0.908311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1.091028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0.625581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0.41968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0.126166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0.213797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2.009179</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5973068"/>
                  </a:ext>
                </a:extLst>
              </a:tr>
              <a:tr h="542544">
                <a:tc>
                  <a:txBody>
                    <a:bodyPr/>
                    <a:lstStyle/>
                    <a:p>
                      <a:pPr algn="ctr" fontAlgn="ctr"/>
                      <a:r>
                        <a:rPr lang="en-US" sz="1600" u="none" strike="noStrike">
                          <a:effectLst/>
                        </a:rPr>
                        <a:t>std</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45.021905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1.124935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0.402023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0.324069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0.2509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0.152199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0.107021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0.119452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0.557145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1544095"/>
                  </a:ext>
                </a:extLst>
              </a:tr>
              <a:tr h="542544">
                <a:tc>
                  <a:txBody>
                    <a:bodyPr/>
                    <a:lstStyle/>
                    <a:p>
                      <a:pPr algn="ctr" fontAlgn="ctr"/>
                      <a:r>
                        <a:rPr lang="en-US" sz="1600" u="none" strike="noStrike">
                          <a:effectLst/>
                        </a:rPr>
                        <a:t>min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2.5669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0.183</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3977666"/>
                  </a:ext>
                </a:extLst>
              </a:tr>
              <a:tr h="542544">
                <a:tc>
                  <a:txBody>
                    <a:bodyPr/>
                    <a:lstStyle/>
                    <a:p>
                      <a:pPr algn="ctr" fontAlgn="ctr"/>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39.5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4.54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0.600264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0.879945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0.449596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0.317835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0.054357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0.12703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1.674143</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18001658"/>
                  </a:ext>
                </a:extLst>
              </a:tr>
              <a:tr h="542544">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5.3535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0.97438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1.143945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0.667465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0.436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0.09261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0.199358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2.02518</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358627"/>
                  </a:ext>
                </a:extLst>
              </a:tr>
              <a:tr h="542544">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117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6.1985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1.228785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1.347408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0.81471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0.539885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0.15773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0.271398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2.366195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99096692"/>
                  </a:ext>
                </a:extLst>
              </a:tr>
              <a:tr h="542544">
                <a:tc>
                  <a:txBody>
                    <a:bodyPr/>
                    <a:lstStyle/>
                    <a:p>
                      <a:pPr algn="ctr" fontAlgn="ctr"/>
                      <a:r>
                        <a:rPr lang="en-US" sz="1600" u="none" strike="noStrike">
                          <a:effectLst/>
                        </a:rPr>
                        <a:t>max</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158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7.8087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2.096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1.644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1.141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0.724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0.55191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0.838075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3.83772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80420897"/>
                  </a:ext>
                </a:extLst>
              </a:tr>
            </a:tbl>
          </a:graphicData>
        </a:graphic>
      </p:graphicFrame>
    </p:spTree>
    <p:extLst>
      <p:ext uri="{BB962C8B-B14F-4D97-AF65-F5344CB8AC3E}">
        <p14:creationId xmlns:p14="http://schemas.microsoft.com/office/powerpoint/2010/main" val="346259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BA50-7006-5849-B486-6C182CF22B2A}"/>
              </a:ext>
            </a:extLst>
          </p:cNvPr>
          <p:cNvSpPr>
            <a:spLocks noGrp="1"/>
          </p:cNvSpPr>
          <p:nvPr>
            <p:ph type="title"/>
          </p:nvPr>
        </p:nvSpPr>
        <p:spPr/>
        <p:txBody>
          <a:bodyPr/>
          <a:lstStyle/>
          <a:p>
            <a:r>
              <a:rPr lang="en-US" dirty="0"/>
              <a:t>Data Cont.</a:t>
            </a:r>
          </a:p>
        </p:txBody>
      </p:sp>
      <p:graphicFrame>
        <p:nvGraphicFramePr>
          <p:cNvPr id="5" name="Table 5">
            <a:extLst>
              <a:ext uri="{FF2B5EF4-FFF2-40B4-BE49-F238E27FC236}">
                <a16:creationId xmlns:a16="http://schemas.microsoft.com/office/drawing/2014/main" id="{6FDEE50F-9282-5C4E-BFB4-6D727A8EEB3A}"/>
              </a:ext>
            </a:extLst>
          </p:cNvPr>
          <p:cNvGraphicFramePr>
            <a:graphicFrameLocks noGrp="1"/>
          </p:cNvGraphicFramePr>
          <p:nvPr>
            <p:extLst>
              <p:ext uri="{D42A27DB-BD31-4B8C-83A1-F6EECF244321}">
                <p14:modId xmlns:p14="http://schemas.microsoft.com/office/powerpoint/2010/main" val="933954666"/>
              </p:ext>
            </p:extLst>
          </p:nvPr>
        </p:nvGraphicFramePr>
        <p:xfrm>
          <a:off x="0" y="1545639"/>
          <a:ext cx="12192000" cy="5394960"/>
        </p:xfrm>
        <a:graphic>
          <a:graphicData uri="http://schemas.openxmlformats.org/drawingml/2006/table">
            <a:tbl>
              <a:tblPr firstRow="1" bandRow="1">
                <a:tableStyleId>{AF606853-7671-496A-8E4F-DF71F8EC918B}</a:tableStyleId>
              </a:tblPr>
              <a:tblGrid>
                <a:gridCol w="1219200">
                  <a:extLst>
                    <a:ext uri="{9D8B030D-6E8A-4147-A177-3AD203B41FA5}">
                      <a16:colId xmlns:a16="http://schemas.microsoft.com/office/drawing/2014/main" val="112652453"/>
                    </a:ext>
                  </a:extLst>
                </a:gridCol>
                <a:gridCol w="861391">
                  <a:extLst>
                    <a:ext uri="{9D8B030D-6E8A-4147-A177-3AD203B41FA5}">
                      <a16:colId xmlns:a16="http://schemas.microsoft.com/office/drawing/2014/main" val="1506579346"/>
                    </a:ext>
                  </a:extLst>
                </a:gridCol>
                <a:gridCol w="954157">
                  <a:extLst>
                    <a:ext uri="{9D8B030D-6E8A-4147-A177-3AD203B41FA5}">
                      <a16:colId xmlns:a16="http://schemas.microsoft.com/office/drawing/2014/main" val="2977746020"/>
                    </a:ext>
                  </a:extLst>
                </a:gridCol>
                <a:gridCol w="1338469">
                  <a:extLst>
                    <a:ext uri="{9D8B030D-6E8A-4147-A177-3AD203B41FA5}">
                      <a16:colId xmlns:a16="http://schemas.microsoft.com/office/drawing/2014/main" val="4111721939"/>
                    </a:ext>
                  </a:extLst>
                </a:gridCol>
                <a:gridCol w="1020418">
                  <a:extLst>
                    <a:ext uri="{9D8B030D-6E8A-4147-A177-3AD203B41FA5}">
                      <a16:colId xmlns:a16="http://schemas.microsoft.com/office/drawing/2014/main" val="36808775"/>
                    </a:ext>
                  </a:extLst>
                </a:gridCol>
                <a:gridCol w="1060174">
                  <a:extLst>
                    <a:ext uri="{9D8B030D-6E8A-4147-A177-3AD203B41FA5}">
                      <a16:colId xmlns:a16="http://schemas.microsoft.com/office/drawing/2014/main" val="1574437620"/>
                    </a:ext>
                  </a:extLst>
                </a:gridCol>
                <a:gridCol w="1338469">
                  <a:extLst>
                    <a:ext uri="{9D8B030D-6E8A-4147-A177-3AD203B41FA5}">
                      <a16:colId xmlns:a16="http://schemas.microsoft.com/office/drawing/2014/main" val="934924485"/>
                    </a:ext>
                  </a:extLst>
                </a:gridCol>
                <a:gridCol w="901148">
                  <a:extLst>
                    <a:ext uri="{9D8B030D-6E8A-4147-A177-3AD203B41FA5}">
                      <a16:colId xmlns:a16="http://schemas.microsoft.com/office/drawing/2014/main" val="4286798539"/>
                    </a:ext>
                  </a:extLst>
                </a:gridCol>
                <a:gridCol w="1603513">
                  <a:extLst>
                    <a:ext uri="{9D8B030D-6E8A-4147-A177-3AD203B41FA5}">
                      <a16:colId xmlns:a16="http://schemas.microsoft.com/office/drawing/2014/main" val="3513687679"/>
                    </a:ext>
                  </a:extLst>
                </a:gridCol>
                <a:gridCol w="1895061">
                  <a:extLst>
                    <a:ext uri="{9D8B030D-6E8A-4147-A177-3AD203B41FA5}">
                      <a16:colId xmlns:a16="http://schemas.microsoft.com/office/drawing/2014/main" val="2916620353"/>
                    </a:ext>
                  </a:extLst>
                </a:gridCol>
              </a:tblGrid>
              <a:tr h="810360">
                <a:tc>
                  <a:txBody>
                    <a:bodyPr/>
                    <a:lstStyle/>
                    <a:p>
                      <a:pPr algn="ctr"/>
                      <a:r>
                        <a:rPr lang="en-US" dirty="0"/>
                        <a:t>Country</a:t>
                      </a:r>
                    </a:p>
                  </a:txBody>
                  <a:tcPr/>
                </a:tc>
                <a:tc>
                  <a:txBody>
                    <a:bodyPr/>
                    <a:lstStyle/>
                    <a:p>
                      <a:pPr algn="ctr"/>
                      <a:r>
                        <a:rPr lang="en-US" dirty="0"/>
                        <a:t>Rank</a:t>
                      </a:r>
                    </a:p>
                  </a:txBody>
                  <a:tcPr/>
                </a:tc>
                <a:tc>
                  <a:txBody>
                    <a:bodyPr/>
                    <a:lstStyle/>
                    <a:p>
                      <a:pPr algn="ctr"/>
                      <a:r>
                        <a:rPr lang="en-US" dirty="0"/>
                        <a:t>Score</a:t>
                      </a:r>
                    </a:p>
                  </a:txBody>
                  <a:tcPr/>
                </a:tc>
                <a:tc>
                  <a:txBody>
                    <a:bodyPr/>
                    <a:lstStyle/>
                    <a:p>
                      <a:pPr algn="ctr"/>
                      <a:r>
                        <a:rPr lang="en-US" dirty="0"/>
                        <a:t>Economy</a:t>
                      </a:r>
                    </a:p>
                  </a:txBody>
                  <a:tcPr/>
                </a:tc>
                <a:tc>
                  <a:txBody>
                    <a:bodyPr/>
                    <a:lstStyle/>
                    <a:p>
                      <a:pPr algn="ctr"/>
                      <a:r>
                        <a:rPr lang="en-US" dirty="0"/>
                        <a:t>Family</a:t>
                      </a:r>
                    </a:p>
                  </a:txBody>
                  <a:tcPr/>
                </a:tc>
                <a:tc>
                  <a:txBody>
                    <a:bodyPr/>
                    <a:lstStyle/>
                    <a:p>
                      <a:pPr algn="ctr"/>
                      <a:r>
                        <a:rPr lang="en-US" dirty="0"/>
                        <a:t>Health</a:t>
                      </a:r>
                    </a:p>
                  </a:txBody>
                  <a:tcPr/>
                </a:tc>
                <a:tc>
                  <a:txBody>
                    <a:bodyPr/>
                    <a:lstStyle/>
                    <a:p>
                      <a:pPr algn="ctr"/>
                      <a:r>
                        <a:rPr lang="en-US" dirty="0"/>
                        <a:t>Freedom</a:t>
                      </a:r>
                    </a:p>
                  </a:txBody>
                  <a:tcPr/>
                </a:tc>
                <a:tc>
                  <a:txBody>
                    <a:bodyPr/>
                    <a:lstStyle/>
                    <a:p>
                      <a:pPr algn="ctr"/>
                      <a:r>
                        <a:rPr lang="en-US" dirty="0"/>
                        <a:t>Trust</a:t>
                      </a:r>
                    </a:p>
                  </a:txBody>
                  <a:tcPr/>
                </a:tc>
                <a:tc>
                  <a:txBody>
                    <a:bodyPr/>
                    <a:lstStyle/>
                    <a:p>
                      <a:pPr algn="ctr"/>
                      <a:r>
                        <a:rPr lang="en-US" dirty="0"/>
                        <a:t>Generosity</a:t>
                      </a:r>
                    </a:p>
                  </a:txBody>
                  <a:tcPr/>
                </a:tc>
                <a:tc>
                  <a:txBody>
                    <a:bodyPr/>
                    <a:lstStyle/>
                    <a:p>
                      <a:pPr algn="ctr"/>
                      <a:r>
                        <a:rPr lang="en-US" dirty="0"/>
                        <a:t>Dystopia Residual</a:t>
                      </a:r>
                    </a:p>
                  </a:txBody>
                  <a:tcPr/>
                </a:tc>
                <a:extLst>
                  <a:ext uri="{0D108BD9-81ED-4DB2-BD59-A6C34878D82A}">
                    <a16:rowId xmlns:a16="http://schemas.microsoft.com/office/drawing/2014/main" val="374148047"/>
                  </a:ext>
                </a:extLst>
              </a:tr>
              <a:tr h="450200">
                <a:tc>
                  <a:txBody>
                    <a:bodyPr/>
                    <a:lstStyle/>
                    <a:p>
                      <a:pPr algn="ctr"/>
                      <a:r>
                        <a:rPr lang="en-US" dirty="0">
                          <a:solidFill>
                            <a:schemeClr val="bg1"/>
                          </a:solidFill>
                        </a:rPr>
                        <a:t>FI</a:t>
                      </a:r>
                    </a:p>
                  </a:txBody>
                  <a:tcPr/>
                </a:tc>
                <a:tc>
                  <a:txBody>
                    <a:bodyPr/>
                    <a:lstStyle/>
                    <a:p>
                      <a:pPr algn="ctr"/>
                      <a:r>
                        <a:rPr lang="en-US" dirty="0">
                          <a:solidFill>
                            <a:schemeClr val="bg1"/>
                          </a:solidFill>
                        </a:rPr>
                        <a:t>1</a:t>
                      </a:r>
                    </a:p>
                  </a:txBody>
                  <a:tcPr/>
                </a:tc>
                <a:tc>
                  <a:txBody>
                    <a:bodyPr/>
                    <a:lstStyle/>
                    <a:p>
                      <a:r>
                        <a:rPr lang="en-US" dirty="0">
                          <a:solidFill>
                            <a:schemeClr val="bg1"/>
                          </a:solidFill>
                        </a:rPr>
                        <a:t>7.808</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1.285190</a:t>
                      </a:r>
                      <a:endParaRPr lang="en-US" sz="2400" kern="1200" dirty="0">
                        <a:solidFill>
                          <a:schemeClr val="bg1"/>
                        </a:solidFill>
                        <a:effectLst/>
                        <a:latin typeface="+mn-lt"/>
                        <a:ea typeface="+mn-ea"/>
                        <a:cs typeface="+mn-cs"/>
                      </a:endParaRPr>
                    </a:p>
                  </a:txBody>
                  <a:tcPr/>
                </a:tc>
                <a:tc>
                  <a:txBody>
                    <a:bodyPr/>
                    <a:lstStyle/>
                    <a:p>
                      <a:r>
                        <a:rPr lang="en-US" dirty="0">
                          <a:solidFill>
                            <a:schemeClr val="bg1"/>
                          </a:solidFill>
                        </a:rPr>
                        <a:t>1.499</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0.9612</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0.662317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0.477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0.159670</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2.762835</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1415071139"/>
                  </a:ext>
                </a:extLst>
              </a:tr>
              <a:tr h="450200">
                <a:tc>
                  <a:txBody>
                    <a:bodyPr/>
                    <a:lstStyle/>
                    <a:p>
                      <a:pPr algn="ctr"/>
                      <a:r>
                        <a:rPr lang="en-US" dirty="0">
                          <a:solidFill>
                            <a:schemeClr val="bg1"/>
                          </a:solidFill>
                        </a:rPr>
                        <a:t>DK</a:t>
                      </a:r>
                    </a:p>
                  </a:txBody>
                  <a:tcPr/>
                </a:tc>
                <a:tc>
                  <a:txBody>
                    <a:bodyPr/>
                    <a:lstStyle/>
                    <a:p>
                      <a:pPr algn="ctr"/>
                      <a:r>
                        <a:rPr lang="en-US" dirty="0">
                          <a:solidFill>
                            <a:schemeClr val="bg1"/>
                          </a:solidFill>
                        </a:rPr>
                        <a:t>2</a:t>
                      </a:r>
                    </a:p>
                  </a:txBody>
                  <a:tcPr/>
                </a:tc>
                <a:tc>
                  <a:txBody>
                    <a:bodyPr/>
                    <a:lstStyle/>
                    <a:p>
                      <a:r>
                        <a:rPr lang="en-US" dirty="0">
                          <a:solidFill>
                            <a:schemeClr val="bg1"/>
                          </a:solidFill>
                        </a:rPr>
                        <a:t>7.645</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1.326949</a:t>
                      </a:r>
                      <a:endParaRPr lang="en-US" sz="2400" kern="1200" dirty="0">
                        <a:solidFill>
                          <a:schemeClr val="bg1"/>
                        </a:solidFill>
                        <a:effectLst/>
                        <a:latin typeface="+mn-lt"/>
                        <a:ea typeface="+mn-ea"/>
                        <a:cs typeface="+mn-cs"/>
                      </a:endParaRPr>
                    </a:p>
                  </a:txBody>
                  <a:tcPr/>
                </a:tc>
                <a:tc>
                  <a:txBody>
                    <a:bodyPr/>
                    <a:lstStyle/>
                    <a:p>
                      <a:r>
                        <a:rPr lang="en-US" dirty="0">
                          <a:solidFill>
                            <a:schemeClr val="bg1"/>
                          </a:solidFill>
                        </a:rPr>
                        <a:t>1.503</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0.9793</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0.665040</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0.495</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0.242793</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2.432741</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2552155203"/>
                  </a:ext>
                </a:extLst>
              </a:tr>
              <a:tr h="450200">
                <a:tc>
                  <a:txBody>
                    <a:bodyPr/>
                    <a:lstStyle/>
                    <a:p>
                      <a:pPr algn="ctr"/>
                      <a:r>
                        <a:rPr lang="en-US" dirty="0">
                          <a:solidFill>
                            <a:schemeClr val="bg1"/>
                          </a:solidFill>
                        </a:rPr>
                        <a:t>CH</a:t>
                      </a:r>
                    </a:p>
                  </a:txBody>
                  <a:tcPr/>
                </a:tc>
                <a:tc>
                  <a:txBody>
                    <a:bodyPr/>
                    <a:lstStyle/>
                    <a:p>
                      <a:pPr algn="ctr"/>
                      <a:r>
                        <a:rPr lang="en-US" dirty="0">
                          <a:solidFill>
                            <a:schemeClr val="bg1"/>
                          </a:solidFill>
                        </a:rPr>
                        <a:t>3</a:t>
                      </a:r>
                    </a:p>
                  </a:txBody>
                  <a:tcPr/>
                </a:tc>
                <a:tc>
                  <a:txBody>
                    <a:bodyPr/>
                    <a:lstStyle/>
                    <a:p>
                      <a:r>
                        <a:rPr lang="en-US" dirty="0">
                          <a:solidFill>
                            <a:schemeClr val="bg1"/>
                          </a:solidFill>
                        </a:rPr>
                        <a:t>7.559</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1.390774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1.472</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1.0405</a:t>
                      </a:r>
                      <a:endParaRPr lang="en-US" sz="2400" kern="1200" dirty="0">
                        <a:solidFill>
                          <a:schemeClr val="bg1"/>
                        </a:solidFill>
                        <a:effectLst/>
                        <a:latin typeface="+mn-lt"/>
                        <a:ea typeface="+mn-ea"/>
                        <a:cs typeface="+mn-cs"/>
                      </a:endParaRPr>
                    </a:p>
                  </a:txBody>
                  <a:tcPr/>
                </a:tc>
                <a:tc>
                  <a:txBody>
                    <a:bodyPr/>
                    <a:lstStyle/>
                    <a:p>
                      <a:r>
                        <a:rPr lang="en-US" sz="2400" kern="1200" dirty="0">
                          <a:solidFill>
                            <a:schemeClr val="bg1"/>
                          </a:solidFill>
                          <a:effectLst/>
                        </a:rPr>
                        <a:t>0.628954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0.407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0.269056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2.350267</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844835478"/>
                  </a:ext>
                </a:extLst>
              </a:tr>
              <a:tr h="450200">
                <a:tc>
                  <a:txBody>
                    <a:bodyPr/>
                    <a:lstStyle/>
                    <a:p>
                      <a:pPr algn="ctr"/>
                      <a:r>
                        <a:rPr lang="en-US" dirty="0">
                          <a:solidFill>
                            <a:schemeClr val="bg1"/>
                          </a:solidFill>
                        </a:rPr>
                        <a:t>IS</a:t>
                      </a:r>
                    </a:p>
                  </a:txBody>
                  <a:tcPr/>
                </a:tc>
                <a:tc>
                  <a:txBody>
                    <a:bodyPr/>
                    <a:lstStyle/>
                    <a:p>
                      <a:pPr algn="ctr"/>
                      <a:r>
                        <a:rPr lang="en-US" dirty="0">
                          <a:solidFill>
                            <a:schemeClr val="bg1"/>
                          </a:solidFill>
                        </a:rPr>
                        <a:t>4</a:t>
                      </a:r>
                    </a:p>
                  </a:txBody>
                  <a:tcPr/>
                </a:tc>
                <a:tc>
                  <a:txBody>
                    <a:bodyPr/>
                    <a:lstStyle/>
                    <a:p>
                      <a:r>
                        <a:rPr lang="en-US" dirty="0">
                          <a:solidFill>
                            <a:schemeClr val="bg1"/>
                          </a:solidFill>
                        </a:rPr>
                        <a:t>7.504</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1.326502</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1.548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1.0008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0.661981</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0.144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0.362330</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2.460688</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3515632985"/>
                  </a:ext>
                </a:extLst>
              </a:tr>
              <a:tr h="450200">
                <a:tc>
                  <a:txBody>
                    <a:bodyPr/>
                    <a:lstStyle/>
                    <a:p>
                      <a:pPr algn="ctr"/>
                      <a:r>
                        <a:rPr lang="en-US" dirty="0">
                          <a:solidFill>
                            <a:schemeClr val="bg1"/>
                          </a:solidFill>
                        </a:rPr>
                        <a:t>NO</a:t>
                      </a:r>
                    </a:p>
                  </a:txBody>
                  <a:tcPr/>
                </a:tc>
                <a:tc>
                  <a:txBody>
                    <a:bodyPr/>
                    <a:lstStyle/>
                    <a:p>
                      <a:pPr algn="ctr"/>
                      <a:r>
                        <a:rPr lang="en-US" dirty="0">
                          <a:solidFill>
                            <a:schemeClr val="bg1"/>
                          </a:solidFill>
                        </a:rPr>
                        <a:t>5</a:t>
                      </a:r>
                    </a:p>
                  </a:txBody>
                  <a:tcPr/>
                </a:tc>
                <a:tc>
                  <a:txBody>
                    <a:bodyPr/>
                    <a:lstStyle/>
                    <a:p>
                      <a:r>
                        <a:rPr lang="en-US" dirty="0">
                          <a:solidFill>
                            <a:schemeClr val="bg1"/>
                          </a:solidFill>
                        </a:rPr>
                        <a:t>7.488</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1.424207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1.495</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1.0080</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0.670201</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0.434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0.287985</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2.168266</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1866681678"/>
                  </a:ext>
                </a:extLst>
              </a:tr>
              <a:tr h="450200">
                <a:tc>
                  <a:txBody>
                    <a:bodyPr/>
                    <a:lstStyle/>
                    <a:p>
                      <a:pPr algn="ctr"/>
                      <a:r>
                        <a:rPr lang="en-US" dirty="0">
                          <a:solidFill>
                            <a:schemeClr val="bg1"/>
                          </a:solidFill>
                        </a:rPr>
                        <a:t>NL</a:t>
                      </a:r>
                    </a:p>
                  </a:txBody>
                  <a:tcPr/>
                </a:tc>
                <a:tc>
                  <a:txBody>
                    <a:bodyPr/>
                    <a:lstStyle/>
                    <a:p>
                      <a:pPr algn="ctr"/>
                      <a:r>
                        <a:rPr lang="en-US" dirty="0">
                          <a:solidFill>
                            <a:schemeClr val="bg1"/>
                          </a:solidFill>
                        </a:rPr>
                        <a:t>6</a:t>
                      </a:r>
                    </a:p>
                  </a:txBody>
                  <a:tcPr/>
                </a:tc>
                <a:tc>
                  <a:txBody>
                    <a:bodyPr/>
                    <a:lstStyle/>
                    <a:p>
                      <a:r>
                        <a:rPr lang="en-US" dirty="0">
                          <a:solidFill>
                            <a:schemeClr val="bg1"/>
                          </a:solidFill>
                        </a:rPr>
                        <a:t>7.448</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1.338946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1.464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0.9756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0.613626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0.368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0.336318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2.352117</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3792467850"/>
                  </a:ext>
                </a:extLst>
              </a:tr>
              <a:tr h="450200">
                <a:tc>
                  <a:txBody>
                    <a:bodyPr/>
                    <a:lstStyle/>
                    <a:p>
                      <a:pPr algn="ctr"/>
                      <a:r>
                        <a:rPr lang="en-US" dirty="0">
                          <a:solidFill>
                            <a:schemeClr val="bg1"/>
                          </a:solidFill>
                        </a:rPr>
                        <a:t>SE</a:t>
                      </a:r>
                    </a:p>
                  </a:txBody>
                  <a:tcPr/>
                </a:tc>
                <a:tc>
                  <a:txBody>
                    <a:bodyPr/>
                    <a:lstStyle/>
                    <a:p>
                      <a:pPr algn="ctr"/>
                      <a:r>
                        <a:rPr lang="en-US" dirty="0">
                          <a:solidFill>
                            <a:schemeClr val="bg1"/>
                          </a:solidFill>
                        </a:rPr>
                        <a:t>7</a:t>
                      </a:r>
                    </a:p>
                  </a:txBody>
                  <a:tcPr/>
                </a:tc>
                <a:tc>
                  <a:txBody>
                    <a:bodyPr/>
                    <a:lstStyle/>
                    <a:p>
                      <a:r>
                        <a:rPr lang="en-US" dirty="0">
                          <a:solidFill>
                            <a:schemeClr val="bg1"/>
                          </a:solidFill>
                        </a:rPr>
                        <a:t>7.353</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1.322235</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1.433</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0.9864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0.650298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0.442</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0.272828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2.246299</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49790744"/>
                  </a:ext>
                </a:extLst>
              </a:tr>
              <a:tr h="450200">
                <a:tc>
                  <a:txBody>
                    <a:bodyPr/>
                    <a:lstStyle/>
                    <a:p>
                      <a:pPr algn="ctr"/>
                      <a:r>
                        <a:rPr lang="en-US" dirty="0">
                          <a:solidFill>
                            <a:schemeClr val="bg1"/>
                          </a:solidFill>
                        </a:rPr>
                        <a:t>NZ</a:t>
                      </a:r>
                    </a:p>
                  </a:txBody>
                  <a:tcPr/>
                </a:tc>
                <a:tc>
                  <a:txBody>
                    <a:bodyPr/>
                    <a:lstStyle/>
                    <a:p>
                      <a:pPr algn="ctr"/>
                      <a:r>
                        <a:rPr lang="en-US" dirty="0">
                          <a:solidFill>
                            <a:schemeClr val="bg1"/>
                          </a:solidFill>
                        </a:rPr>
                        <a:t>8</a:t>
                      </a:r>
                    </a:p>
                  </a:txBody>
                  <a:tcPr/>
                </a:tc>
                <a:tc>
                  <a:txBody>
                    <a:bodyPr/>
                    <a:lstStyle/>
                    <a:p>
                      <a:r>
                        <a:rPr lang="en-US" dirty="0">
                          <a:solidFill>
                            <a:schemeClr val="bg1"/>
                          </a:solidFill>
                        </a:rPr>
                        <a:t>7.299</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1.242318</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1.487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1.0081</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0.646790</a:t>
                      </a:r>
                      <a:endParaRPr lang="en-US" sz="2400" kern="1200" dirty="0">
                        <a:solidFill>
                          <a:schemeClr val="bg1"/>
                        </a:solidFill>
                        <a:effectLst/>
                        <a:latin typeface="+mn-lt"/>
                        <a:ea typeface="+mn-ea"/>
                        <a:cs typeface="+mn-cs"/>
                      </a:endParaRPr>
                    </a:p>
                  </a:txBody>
                  <a:tcPr/>
                </a:tc>
                <a:tc>
                  <a:txBody>
                    <a:bodyPr/>
                    <a:lstStyle/>
                    <a:p>
                      <a:r>
                        <a:rPr lang="en-US" sz="2400" kern="1200" dirty="0">
                          <a:solidFill>
                            <a:schemeClr val="bg1"/>
                          </a:solidFill>
                          <a:effectLst/>
                        </a:rPr>
                        <a:t>0.461</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0.325726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2.128108</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245906633"/>
                  </a:ext>
                </a:extLst>
              </a:tr>
              <a:tr h="450200">
                <a:tc>
                  <a:txBody>
                    <a:bodyPr/>
                    <a:lstStyle/>
                    <a:p>
                      <a:pPr algn="ctr"/>
                      <a:r>
                        <a:rPr lang="en-US" dirty="0">
                          <a:solidFill>
                            <a:schemeClr val="bg1"/>
                          </a:solidFill>
                        </a:rPr>
                        <a:t>AT</a:t>
                      </a:r>
                    </a:p>
                  </a:txBody>
                  <a:tcPr/>
                </a:tc>
                <a:tc>
                  <a:txBody>
                    <a:bodyPr/>
                    <a:lstStyle/>
                    <a:p>
                      <a:pPr algn="ctr"/>
                      <a:r>
                        <a:rPr lang="en-US" dirty="0">
                          <a:solidFill>
                            <a:schemeClr val="bg1"/>
                          </a:solidFill>
                        </a:rPr>
                        <a:t>9</a:t>
                      </a:r>
                    </a:p>
                  </a:txBody>
                  <a:tcPr/>
                </a:tc>
                <a:tc>
                  <a:txBody>
                    <a:bodyPr/>
                    <a:lstStyle/>
                    <a:p>
                      <a:r>
                        <a:rPr lang="en-US" dirty="0">
                          <a:solidFill>
                            <a:schemeClr val="bg1"/>
                          </a:solidFill>
                        </a:rPr>
                        <a:t>7.294</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1.317286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1.437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1.0009</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0.603369</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0.281</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0.255510</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2.398446</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2049354846"/>
                  </a:ext>
                </a:extLst>
              </a:tr>
              <a:tr h="450200">
                <a:tc>
                  <a:txBody>
                    <a:bodyPr/>
                    <a:lstStyle/>
                    <a:p>
                      <a:pPr algn="ctr"/>
                      <a:r>
                        <a:rPr lang="en-US" dirty="0">
                          <a:solidFill>
                            <a:schemeClr val="bg1"/>
                          </a:solidFill>
                        </a:rPr>
                        <a:t>LU</a:t>
                      </a:r>
                    </a:p>
                  </a:txBody>
                  <a:tcPr/>
                </a:tc>
                <a:tc>
                  <a:txBody>
                    <a:bodyPr/>
                    <a:lstStyle/>
                    <a:p>
                      <a:pPr algn="ctr"/>
                      <a:r>
                        <a:rPr lang="en-US" dirty="0">
                          <a:solidFill>
                            <a:schemeClr val="bg1"/>
                          </a:solidFill>
                        </a:rPr>
                        <a:t>10</a:t>
                      </a:r>
                    </a:p>
                  </a:txBody>
                  <a:tcPr/>
                </a:tc>
                <a:tc>
                  <a:txBody>
                    <a:bodyPr/>
                    <a:lstStyle/>
                    <a:p>
                      <a:r>
                        <a:rPr lang="en-US" dirty="0">
                          <a:solidFill>
                            <a:schemeClr val="bg1"/>
                          </a:solidFill>
                        </a:rPr>
                        <a:t>7.237</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1.536676</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1.387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0.9864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0.610137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0.367</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0.195954</a:t>
                      </a:r>
                      <a:endParaRPr lang="en-US" sz="2400" kern="1200" dirty="0">
                        <a:solidFill>
                          <a:schemeClr val="bg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400" kern="1200" dirty="0">
                          <a:solidFill>
                            <a:schemeClr val="bg1"/>
                          </a:solidFill>
                          <a:effectLst/>
                        </a:rPr>
                        <a:t>2.153700</a:t>
                      </a:r>
                      <a:endParaRPr lang="en-US" sz="2400" kern="1200" dirty="0">
                        <a:solidFill>
                          <a:schemeClr val="bg1"/>
                        </a:solidFill>
                        <a:effectLst/>
                        <a:latin typeface="+mn-lt"/>
                        <a:ea typeface="+mn-ea"/>
                        <a:cs typeface="+mn-cs"/>
                      </a:endParaRPr>
                    </a:p>
                  </a:txBody>
                  <a:tcPr/>
                </a:tc>
                <a:extLst>
                  <a:ext uri="{0D108BD9-81ED-4DB2-BD59-A6C34878D82A}">
                    <a16:rowId xmlns:a16="http://schemas.microsoft.com/office/drawing/2014/main" val="1888194974"/>
                  </a:ext>
                </a:extLst>
              </a:tr>
            </a:tbl>
          </a:graphicData>
        </a:graphic>
      </p:graphicFrame>
    </p:spTree>
    <p:extLst>
      <p:ext uri="{BB962C8B-B14F-4D97-AF65-F5344CB8AC3E}">
        <p14:creationId xmlns:p14="http://schemas.microsoft.com/office/powerpoint/2010/main" val="349647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376DBF-172C-B64F-A39B-A9D97D20F588}"/>
              </a:ext>
            </a:extLst>
          </p:cNvPr>
          <p:cNvPicPr>
            <a:picLocks noChangeAspect="1"/>
          </p:cNvPicPr>
          <p:nvPr/>
        </p:nvPicPr>
        <p:blipFill rotWithShape="1">
          <a:blip r:embed="rId3"/>
          <a:srcRect l="1969" t="8502" r="7539" b="4735"/>
          <a:stretch/>
        </p:blipFill>
        <p:spPr>
          <a:xfrm>
            <a:off x="139162" y="0"/>
            <a:ext cx="11913676" cy="6858000"/>
          </a:xfrm>
          <a:prstGeom prst="rect">
            <a:avLst/>
          </a:prstGeom>
        </p:spPr>
      </p:pic>
    </p:spTree>
    <p:extLst>
      <p:ext uri="{BB962C8B-B14F-4D97-AF65-F5344CB8AC3E}">
        <p14:creationId xmlns:p14="http://schemas.microsoft.com/office/powerpoint/2010/main" val="197042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7EB0C-8D31-AE44-8A54-4FFFD37B2D1D}"/>
              </a:ext>
            </a:extLst>
          </p:cNvPr>
          <p:cNvPicPr>
            <a:picLocks noChangeAspect="1"/>
          </p:cNvPicPr>
          <p:nvPr/>
        </p:nvPicPr>
        <p:blipFill rotWithShape="1">
          <a:blip r:embed="rId3"/>
          <a:srcRect l="5737"/>
          <a:stretch/>
        </p:blipFill>
        <p:spPr>
          <a:xfrm>
            <a:off x="0" y="53157"/>
            <a:ext cx="12192000" cy="6385315"/>
          </a:xfrm>
          <a:prstGeom prst="rect">
            <a:avLst/>
          </a:prstGeom>
        </p:spPr>
      </p:pic>
    </p:spTree>
    <p:extLst>
      <p:ext uri="{BB962C8B-B14F-4D97-AF65-F5344CB8AC3E}">
        <p14:creationId xmlns:p14="http://schemas.microsoft.com/office/powerpoint/2010/main" val="118853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71D0D-9133-B149-A540-A9BDF5E6A386}"/>
              </a:ext>
            </a:extLst>
          </p:cNvPr>
          <p:cNvPicPr>
            <a:picLocks noChangeAspect="1"/>
          </p:cNvPicPr>
          <p:nvPr/>
        </p:nvPicPr>
        <p:blipFill rotWithShape="1">
          <a:blip r:embed="rId3"/>
          <a:srcRect l="4782"/>
          <a:stretch/>
        </p:blipFill>
        <p:spPr>
          <a:xfrm>
            <a:off x="0" y="117206"/>
            <a:ext cx="12192000" cy="6321266"/>
          </a:xfrm>
          <a:prstGeom prst="rect">
            <a:avLst/>
          </a:prstGeom>
        </p:spPr>
      </p:pic>
    </p:spTree>
    <p:extLst>
      <p:ext uri="{BB962C8B-B14F-4D97-AF65-F5344CB8AC3E}">
        <p14:creationId xmlns:p14="http://schemas.microsoft.com/office/powerpoint/2010/main" val="158739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6ABF3-BD3A-0243-8451-103C844C019F}"/>
              </a:ext>
            </a:extLst>
          </p:cNvPr>
          <p:cNvPicPr>
            <a:picLocks noChangeAspect="1"/>
          </p:cNvPicPr>
          <p:nvPr/>
        </p:nvPicPr>
        <p:blipFill rotWithShape="1">
          <a:blip r:embed="rId3"/>
          <a:srcRect l="797" r="217"/>
          <a:stretch/>
        </p:blipFill>
        <p:spPr>
          <a:xfrm>
            <a:off x="-1" y="357809"/>
            <a:ext cx="12192001" cy="6080663"/>
          </a:xfrm>
          <a:prstGeom prst="rect">
            <a:avLst/>
          </a:prstGeom>
        </p:spPr>
      </p:pic>
    </p:spTree>
    <p:extLst>
      <p:ext uri="{BB962C8B-B14F-4D97-AF65-F5344CB8AC3E}">
        <p14:creationId xmlns:p14="http://schemas.microsoft.com/office/powerpoint/2010/main" val="173452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9104E9-F012-CE4D-A328-AC3045A6F978}"/>
              </a:ext>
            </a:extLst>
          </p:cNvPr>
          <p:cNvPicPr>
            <a:picLocks noChangeAspect="1"/>
          </p:cNvPicPr>
          <p:nvPr/>
        </p:nvPicPr>
        <p:blipFill rotWithShape="1">
          <a:blip r:embed="rId3"/>
          <a:srcRect l="2694" t="7184" r="4374"/>
          <a:stretch/>
        </p:blipFill>
        <p:spPr>
          <a:xfrm>
            <a:off x="377546" y="0"/>
            <a:ext cx="11436908" cy="6858000"/>
          </a:xfrm>
          <a:prstGeom prst="rect">
            <a:avLst/>
          </a:prstGeom>
        </p:spPr>
      </p:pic>
    </p:spTree>
    <p:extLst>
      <p:ext uri="{BB962C8B-B14F-4D97-AF65-F5344CB8AC3E}">
        <p14:creationId xmlns:p14="http://schemas.microsoft.com/office/powerpoint/2010/main" val="3339520437"/>
      </p:ext>
    </p:extLst>
  </p:cSld>
  <p:clrMapOvr>
    <a:masterClrMapping/>
  </p:clrMapOvr>
</p:sld>
</file>

<file path=ppt/theme/theme1.xml><?xml version="1.0" encoding="utf-8"?>
<a:theme xmlns:a="http://schemas.openxmlformats.org/drawingml/2006/main" name="160541-travel-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160541-travel-template-16x9</Template>
  <TotalTime>143</TotalTime>
  <Words>1435</Words>
  <Application>Microsoft Macintosh PowerPoint</Application>
  <PresentationFormat>Widescreen</PresentationFormat>
  <Paragraphs>299</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160541-travel-template-16x9</vt:lpstr>
      <vt:lpstr>Predicting the 2020 Happiest Countries using Linear Regression</vt:lpstr>
      <vt:lpstr>Data</vt:lpstr>
      <vt:lpstr>Data Description</vt:lpstr>
      <vt:lpstr>Data Cont.</vt:lpstr>
      <vt:lpstr>PowerPoint Presentation</vt:lpstr>
      <vt:lpstr>PowerPoint Presentation</vt:lpstr>
      <vt:lpstr>PowerPoint Presentation</vt:lpstr>
      <vt:lpstr>PowerPoint Presentation</vt:lpstr>
      <vt:lpstr>PowerPoint Presentation</vt:lpstr>
      <vt:lpstr>Linear Regression Prediction</vt:lpstr>
      <vt:lpstr>Coefficients</vt:lpstr>
      <vt:lpstr>Linear Regression Prediction w/o Generosity</vt:lpstr>
      <vt:lpstr>Coefficients</vt:lpstr>
      <vt:lpstr>Linear Regression Prediction w/o Trust</vt:lpstr>
      <vt:lpstr>Coefficients</vt:lpstr>
      <vt:lpstr>Linear Regression Prediction w/o Freedom</vt:lpstr>
      <vt:lpstr>Coefficients</vt:lpstr>
      <vt:lpstr>Linear Regression Prediction w/o Three</vt:lpstr>
      <vt:lpstr>Coefficients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2019 Happiest Countries using Linear Regression</dc:title>
  <dc:creator>Microsoft Office User</dc:creator>
  <cp:lastModifiedBy>Microsoft Office User</cp:lastModifiedBy>
  <cp:revision>15</cp:revision>
  <dcterms:created xsi:type="dcterms:W3CDTF">2020-12-09T00:51:43Z</dcterms:created>
  <dcterms:modified xsi:type="dcterms:W3CDTF">2020-12-09T03:16:30Z</dcterms:modified>
</cp:coreProperties>
</file>